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506" r:id="rId2"/>
    <p:sldId id="507" r:id="rId3"/>
    <p:sldId id="508" r:id="rId4"/>
    <p:sldId id="500" r:id="rId5"/>
    <p:sldId id="501" r:id="rId6"/>
    <p:sldId id="502" r:id="rId7"/>
    <p:sldId id="503" r:id="rId8"/>
    <p:sldId id="454" r:id="rId9"/>
    <p:sldId id="455" r:id="rId10"/>
    <p:sldId id="456" r:id="rId11"/>
    <p:sldId id="457" r:id="rId12"/>
    <p:sldId id="504" r:id="rId13"/>
    <p:sldId id="505" r:id="rId14"/>
    <p:sldId id="509" r:id="rId15"/>
    <p:sldId id="510" r:id="rId16"/>
    <p:sldId id="511" r:id="rId17"/>
    <p:sldId id="512" r:id="rId18"/>
    <p:sldId id="513" r:id="rId19"/>
    <p:sldId id="514" r:id="rId20"/>
    <p:sldId id="515" r:id="rId21"/>
    <p:sldId id="516" r:id="rId22"/>
    <p:sldId id="517" r:id="rId23"/>
    <p:sldId id="518" r:id="rId24"/>
    <p:sldId id="519" r:id="rId25"/>
    <p:sldId id="520" r:id="rId26"/>
    <p:sldId id="521" r:id="rId27"/>
    <p:sldId id="467" r:id="rId28"/>
    <p:sldId id="469" r:id="rId29"/>
    <p:sldId id="522" r:id="rId30"/>
    <p:sldId id="523" r:id="rId31"/>
    <p:sldId id="524" r:id="rId32"/>
    <p:sldId id="470" r:id="rId33"/>
    <p:sldId id="527" r:id="rId34"/>
    <p:sldId id="528" r:id="rId35"/>
    <p:sldId id="525" r:id="rId36"/>
    <p:sldId id="526" r:id="rId37"/>
    <p:sldId id="529"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7" autoAdjust="0"/>
    <p:restoredTop sz="94660"/>
  </p:normalViewPr>
  <p:slideViewPr>
    <p:cSldViewPr snapToGrid="0">
      <p:cViewPr varScale="1">
        <p:scale>
          <a:sx n="55" d="100"/>
          <a:sy n="55" d="100"/>
        </p:scale>
        <p:origin x="639" y="3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B55228-1519-5C76-DC47-00AE2C33EA9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A90CC4B-1DEF-10C4-16A4-2A23CB0CAB5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44B9C69-0D57-29D0-9948-5CA9F870152F}"/>
              </a:ext>
            </a:extLst>
          </p:cNvPr>
          <p:cNvSpPr>
            <a:spLocks noGrp="1"/>
          </p:cNvSpPr>
          <p:nvPr>
            <p:ph type="dt" sz="half" idx="10"/>
          </p:nvPr>
        </p:nvSpPr>
        <p:spPr/>
        <p:txBody>
          <a:bodyPr/>
          <a:lstStyle/>
          <a:p>
            <a:fld id="{EDD7743C-20B4-48B3-83A0-E1C8F2ACE578}" type="datetimeFigureOut">
              <a:rPr lang="en-US" smtClean="0"/>
              <a:t>10/29/2022</a:t>
            </a:fld>
            <a:endParaRPr lang="en-US"/>
          </a:p>
        </p:txBody>
      </p:sp>
      <p:sp>
        <p:nvSpPr>
          <p:cNvPr id="5" name="Footer Placeholder 4">
            <a:extLst>
              <a:ext uri="{FF2B5EF4-FFF2-40B4-BE49-F238E27FC236}">
                <a16:creationId xmlns:a16="http://schemas.microsoft.com/office/drawing/2014/main" id="{1C40A95A-69D3-B251-C737-666ABF741EB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B34937-320A-1E8B-1455-F1BE46D6391D}"/>
              </a:ext>
            </a:extLst>
          </p:cNvPr>
          <p:cNvSpPr>
            <a:spLocks noGrp="1"/>
          </p:cNvSpPr>
          <p:nvPr>
            <p:ph type="sldNum" sz="quarter" idx="12"/>
          </p:nvPr>
        </p:nvSpPr>
        <p:spPr/>
        <p:txBody>
          <a:bodyPr/>
          <a:lstStyle/>
          <a:p>
            <a:fld id="{EC9A6FC0-5FFB-4328-8DB1-59E457C4C779}" type="slidenum">
              <a:rPr lang="en-US" smtClean="0"/>
              <a:t>‹#›</a:t>
            </a:fld>
            <a:endParaRPr lang="en-US"/>
          </a:p>
        </p:txBody>
      </p:sp>
    </p:spTree>
    <p:extLst>
      <p:ext uri="{BB962C8B-B14F-4D97-AF65-F5344CB8AC3E}">
        <p14:creationId xmlns:p14="http://schemas.microsoft.com/office/powerpoint/2010/main" val="36767368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842416-B0D4-2AE2-EDDA-35B950AAF72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9208BB6-A580-F4FE-BA2B-B4ED4CB181D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62537AD-6257-6AE7-CB56-1FD94D4E2C1B}"/>
              </a:ext>
            </a:extLst>
          </p:cNvPr>
          <p:cNvSpPr>
            <a:spLocks noGrp="1"/>
          </p:cNvSpPr>
          <p:nvPr>
            <p:ph type="dt" sz="half" idx="10"/>
          </p:nvPr>
        </p:nvSpPr>
        <p:spPr/>
        <p:txBody>
          <a:bodyPr/>
          <a:lstStyle/>
          <a:p>
            <a:fld id="{EDD7743C-20B4-48B3-83A0-E1C8F2ACE578}" type="datetimeFigureOut">
              <a:rPr lang="en-US" smtClean="0"/>
              <a:t>10/29/2022</a:t>
            </a:fld>
            <a:endParaRPr lang="en-US"/>
          </a:p>
        </p:txBody>
      </p:sp>
      <p:sp>
        <p:nvSpPr>
          <p:cNvPr id="5" name="Footer Placeholder 4">
            <a:extLst>
              <a:ext uri="{FF2B5EF4-FFF2-40B4-BE49-F238E27FC236}">
                <a16:creationId xmlns:a16="http://schemas.microsoft.com/office/drawing/2014/main" id="{04BC3A3C-9686-5512-A8AE-03E51E96FC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2CBA842-6AA2-28B0-FF9E-9D6DFBB4E4BC}"/>
              </a:ext>
            </a:extLst>
          </p:cNvPr>
          <p:cNvSpPr>
            <a:spLocks noGrp="1"/>
          </p:cNvSpPr>
          <p:nvPr>
            <p:ph type="sldNum" sz="quarter" idx="12"/>
          </p:nvPr>
        </p:nvSpPr>
        <p:spPr/>
        <p:txBody>
          <a:bodyPr/>
          <a:lstStyle/>
          <a:p>
            <a:fld id="{EC9A6FC0-5FFB-4328-8DB1-59E457C4C779}" type="slidenum">
              <a:rPr lang="en-US" smtClean="0"/>
              <a:t>‹#›</a:t>
            </a:fld>
            <a:endParaRPr lang="en-US"/>
          </a:p>
        </p:txBody>
      </p:sp>
    </p:spTree>
    <p:extLst>
      <p:ext uri="{BB962C8B-B14F-4D97-AF65-F5344CB8AC3E}">
        <p14:creationId xmlns:p14="http://schemas.microsoft.com/office/powerpoint/2010/main" val="30639083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9C60D20-BF36-DEE5-FA14-280AAA2CE8D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25F8C73-48CC-D243-1887-5F8B2635467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785B076-AB26-FA8F-BD9E-B13905A07285}"/>
              </a:ext>
            </a:extLst>
          </p:cNvPr>
          <p:cNvSpPr>
            <a:spLocks noGrp="1"/>
          </p:cNvSpPr>
          <p:nvPr>
            <p:ph type="dt" sz="half" idx="10"/>
          </p:nvPr>
        </p:nvSpPr>
        <p:spPr/>
        <p:txBody>
          <a:bodyPr/>
          <a:lstStyle/>
          <a:p>
            <a:fld id="{EDD7743C-20B4-48B3-83A0-E1C8F2ACE578}" type="datetimeFigureOut">
              <a:rPr lang="en-US" smtClean="0"/>
              <a:t>10/29/2022</a:t>
            </a:fld>
            <a:endParaRPr lang="en-US"/>
          </a:p>
        </p:txBody>
      </p:sp>
      <p:sp>
        <p:nvSpPr>
          <p:cNvPr id="5" name="Footer Placeholder 4">
            <a:extLst>
              <a:ext uri="{FF2B5EF4-FFF2-40B4-BE49-F238E27FC236}">
                <a16:creationId xmlns:a16="http://schemas.microsoft.com/office/drawing/2014/main" id="{1CCB81E9-27B6-27EE-7032-73FA26BE2AA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5EB5FB5-0283-0FF7-0418-A61CEB54869C}"/>
              </a:ext>
            </a:extLst>
          </p:cNvPr>
          <p:cNvSpPr>
            <a:spLocks noGrp="1"/>
          </p:cNvSpPr>
          <p:nvPr>
            <p:ph type="sldNum" sz="quarter" idx="12"/>
          </p:nvPr>
        </p:nvSpPr>
        <p:spPr/>
        <p:txBody>
          <a:bodyPr/>
          <a:lstStyle/>
          <a:p>
            <a:fld id="{EC9A6FC0-5FFB-4328-8DB1-59E457C4C779}" type="slidenum">
              <a:rPr lang="en-US" smtClean="0"/>
              <a:t>‹#›</a:t>
            </a:fld>
            <a:endParaRPr lang="en-US"/>
          </a:p>
        </p:txBody>
      </p:sp>
    </p:spTree>
    <p:extLst>
      <p:ext uri="{BB962C8B-B14F-4D97-AF65-F5344CB8AC3E}">
        <p14:creationId xmlns:p14="http://schemas.microsoft.com/office/powerpoint/2010/main" val="35411527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773022-6618-4DBA-3E13-8B9414E5227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B573A25-608B-B786-125F-931E2C42775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B9F5A4A-6682-A768-4BB8-938CC7504E91}"/>
              </a:ext>
            </a:extLst>
          </p:cNvPr>
          <p:cNvSpPr>
            <a:spLocks noGrp="1"/>
          </p:cNvSpPr>
          <p:nvPr>
            <p:ph type="dt" sz="half" idx="10"/>
          </p:nvPr>
        </p:nvSpPr>
        <p:spPr/>
        <p:txBody>
          <a:bodyPr/>
          <a:lstStyle/>
          <a:p>
            <a:fld id="{EDD7743C-20B4-48B3-83A0-E1C8F2ACE578}" type="datetimeFigureOut">
              <a:rPr lang="en-US" smtClean="0"/>
              <a:t>10/29/2022</a:t>
            </a:fld>
            <a:endParaRPr lang="en-US"/>
          </a:p>
        </p:txBody>
      </p:sp>
      <p:sp>
        <p:nvSpPr>
          <p:cNvPr id="5" name="Footer Placeholder 4">
            <a:extLst>
              <a:ext uri="{FF2B5EF4-FFF2-40B4-BE49-F238E27FC236}">
                <a16:creationId xmlns:a16="http://schemas.microsoft.com/office/drawing/2014/main" id="{72FAE290-1B2F-BAA9-0DD0-2710CEC6647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297948D-041C-9706-6A83-48FF8D00146A}"/>
              </a:ext>
            </a:extLst>
          </p:cNvPr>
          <p:cNvSpPr>
            <a:spLocks noGrp="1"/>
          </p:cNvSpPr>
          <p:nvPr>
            <p:ph type="sldNum" sz="quarter" idx="12"/>
          </p:nvPr>
        </p:nvSpPr>
        <p:spPr/>
        <p:txBody>
          <a:bodyPr/>
          <a:lstStyle/>
          <a:p>
            <a:fld id="{EC9A6FC0-5FFB-4328-8DB1-59E457C4C779}" type="slidenum">
              <a:rPr lang="en-US" smtClean="0"/>
              <a:t>‹#›</a:t>
            </a:fld>
            <a:endParaRPr lang="en-US"/>
          </a:p>
        </p:txBody>
      </p:sp>
    </p:spTree>
    <p:extLst>
      <p:ext uri="{BB962C8B-B14F-4D97-AF65-F5344CB8AC3E}">
        <p14:creationId xmlns:p14="http://schemas.microsoft.com/office/powerpoint/2010/main" val="1817360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1D6C80-D0D2-A653-2E80-80A748BE86B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E05A24D-DFEC-1521-413E-40AA7B3596F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47BCD9F-BB6B-3018-EEA9-2ABE1D2C54A5}"/>
              </a:ext>
            </a:extLst>
          </p:cNvPr>
          <p:cNvSpPr>
            <a:spLocks noGrp="1"/>
          </p:cNvSpPr>
          <p:nvPr>
            <p:ph type="dt" sz="half" idx="10"/>
          </p:nvPr>
        </p:nvSpPr>
        <p:spPr/>
        <p:txBody>
          <a:bodyPr/>
          <a:lstStyle/>
          <a:p>
            <a:fld id="{EDD7743C-20B4-48B3-83A0-E1C8F2ACE578}" type="datetimeFigureOut">
              <a:rPr lang="en-US" smtClean="0"/>
              <a:t>10/29/2022</a:t>
            </a:fld>
            <a:endParaRPr lang="en-US"/>
          </a:p>
        </p:txBody>
      </p:sp>
      <p:sp>
        <p:nvSpPr>
          <p:cNvPr id="5" name="Footer Placeholder 4">
            <a:extLst>
              <a:ext uri="{FF2B5EF4-FFF2-40B4-BE49-F238E27FC236}">
                <a16:creationId xmlns:a16="http://schemas.microsoft.com/office/drawing/2014/main" id="{4F10C6B2-350E-0ACF-CA5B-8D611309818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52CF35-D5A5-843F-F86D-50BA46A63045}"/>
              </a:ext>
            </a:extLst>
          </p:cNvPr>
          <p:cNvSpPr>
            <a:spLocks noGrp="1"/>
          </p:cNvSpPr>
          <p:nvPr>
            <p:ph type="sldNum" sz="quarter" idx="12"/>
          </p:nvPr>
        </p:nvSpPr>
        <p:spPr/>
        <p:txBody>
          <a:bodyPr/>
          <a:lstStyle/>
          <a:p>
            <a:fld id="{EC9A6FC0-5FFB-4328-8DB1-59E457C4C779}" type="slidenum">
              <a:rPr lang="en-US" smtClean="0"/>
              <a:t>‹#›</a:t>
            </a:fld>
            <a:endParaRPr lang="en-US"/>
          </a:p>
        </p:txBody>
      </p:sp>
    </p:spTree>
    <p:extLst>
      <p:ext uri="{BB962C8B-B14F-4D97-AF65-F5344CB8AC3E}">
        <p14:creationId xmlns:p14="http://schemas.microsoft.com/office/powerpoint/2010/main" val="24736112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8BC308-D3BD-AFCD-908D-413DA123CC4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C4D4EC3-8ED8-4500-DDB1-61C298BD393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5EE3B5F-5FE5-AFB8-802A-3703FC1B026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0DFCF0C-9B98-E604-DCF2-9D50C9AA2B8E}"/>
              </a:ext>
            </a:extLst>
          </p:cNvPr>
          <p:cNvSpPr>
            <a:spLocks noGrp="1"/>
          </p:cNvSpPr>
          <p:nvPr>
            <p:ph type="dt" sz="half" idx="10"/>
          </p:nvPr>
        </p:nvSpPr>
        <p:spPr/>
        <p:txBody>
          <a:bodyPr/>
          <a:lstStyle/>
          <a:p>
            <a:fld id="{EDD7743C-20B4-48B3-83A0-E1C8F2ACE578}" type="datetimeFigureOut">
              <a:rPr lang="en-US" smtClean="0"/>
              <a:t>10/29/2022</a:t>
            </a:fld>
            <a:endParaRPr lang="en-US"/>
          </a:p>
        </p:txBody>
      </p:sp>
      <p:sp>
        <p:nvSpPr>
          <p:cNvPr id="6" name="Footer Placeholder 5">
            <a:extLst>
              <a:ext uri="{FF2B5EF4-FFF2-40B4-BE49-F238E27FC236}">
                <a16:creationId xmlns:a16="http://schemas.microsoft.com/office/drawing/2014/main" id="{AE7F12DA-5C52-3F40-47BB-2919C2A2843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820F1A2-AC3C-83E0-DDD0-55EE52882C4A}"/>
              </a:ext>
            </a:extLst>
          </p:cNvPr>
          <p:cNvSpPr>
            <a:spLocks noGrp="1"/>
          </p:cNvSpPr>
          <p:nvPr>
            <p:ph type="sldNum" sz="quarter" idx="12"/>
          </p:nvPr>
        </p:nvSpPr>
        <p:spPr/>
        <p:txBody>
          <a:bodyPr/>
          <a:lstStyle/>
          <a:p>
            <a:fld id="{EC9A6FC0-5FFB-4328-8DB1-59E457C4C779}" type="slidenum">
              <a:rPr lang="en-US" smtClean="0"/>
              <a:t>‹#›</a:t>
            </a:fld>
            <a:endParaRPr lang="en-US"/>
          </a:p>
        </p:txBody>
      </p:sp>
    </p:spTree>
    <p:extLst>
      <p:ext uri="{BB962C8B-B14F-4D97-AF65-F5344CB8AC3E}">
        <p14:creationId xmlns:p14="http://schemas.microsoft.com/office/powerpoint/2010/main" val="2269976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1288BE-C03A-DBCF-2A71-6FFEA3B99CF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C793F5B-B84D-D7C9-7BF2-C516A693C95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ACBE0DE-5708-AC50-8BE8-D117C744F36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D367F7D-78A9-902C-1E8B-E014A76247D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7B069E6-E9D2-BA9D-567D-11D8E2CC8EB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2F66BB6-D4C7-9B52-859E-DCA727561E3D}"/>
              </a:ext>
            </a:extLst>
          </p:cNvPr>
          <p:cNvSpPr>
            <a:spLocks noGrp="1"/>
          </p:cNvSpPr>
          <p:nvPr>
            <p:ph type="dt" sz="half" idx="10"/>
          </p:nvPr>
        </p:nvSpPr>
        <p:spPr/>
        <p:txBody>
          <a:bodyPr/>
          <a:lstStyle/>
          <a:p>
            <a:fld id="{EDD7743C-20B4-48B3-83A0-E1C8F2ACE578}" type="datetimeFigureOut">
              <a:rPr lang="en-US" smtClean="0"/>
              <a:t>10/29/2022</a:t>
            </a:fld>
            <a:endParaRPr lang="en-US"/>
          </a:p>
        </p:txBody>
      </p:sp>
      <p:sp>
        <p:nvSpPr>
          <p:cNvPr id="8" name="Footer Placeholder 7">
            <a:extLst>
              <a:ext uri="{FF2B5EF4-FFF2-40B4-BE49-F238E27FC236}">
                <a16:creationId xmlns:a16="http://schemas.microsoft.com/office/drawing/2014/main" id="{1019D3A5-FD6B-C760-848C-D2DB52179E3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549AA80-54C6-4D87-CFB2-0BBF1AFE4CCE}"/>
              </a:ext>
            </a:extLst>
          </p:cNvPr>
          <p:cNvSpPr>
            <a:spLocks noGrp="1"/>
          </p:cNvSpPr>
          <p:nvPr>
            <p:ph type="sldNum" sz="quarter" idx="12"/>
          </p:nvPr>
        </p:nvSpPr>
        <p:spPr/>
        <p:txBody>
          <a:bodyPr/>
          <a:lstStyle/>
          <a:p>
            <a:fld id="{EC9A6FC0-5FFB-4328-8DB1-59E457C4C779}" type="slidenum">
              <a:rPr lang="en-US" smtClean="0"/>
              <a:t>‹#›</a:t>
            </a:fld>
            <a:endParaRPr lang="en-US"/>
          </a:p>
        </p:txBody>
      </p:sp>
    </p:spTree>
    <p:extLst>
      <p:ext uri="{BB962C8B-B14F-4D97-AF65-F5344CB8AC3E}">
        <p14:creationId xmlns:p14="http://schemas.microsoft.com/office/powerpoint/2010/main" val="7520687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684C4F-2E79-D7CB-D478-FB4305E0993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6640079-709B-72AE-5467-CF5EADB1F788}"/>
              </a:ext>
            </a:extLst>
          </p:cNvPr>
          <p:cNvSpPr>
            <a:spLocks noGrp="1"/>
          </p:cNvSpPr>
          <p:nvPr>
            <p:ph type="dt" sz="half" idx="10"/>
          </p:nvPr>
        </p:nvSpPr>
        <p:spPr/>
        <p:txBody>
          <a:bodyPr/>
          <a:lstStyle/>
          <a:p>
            <a:fld id="{EDD7743C-20B4-48B3-83A0-E1C8F2ACE578}" type="datetimeFigureOut">
              <a:rPr lang="en-US" smtClean="0"/>
              <a:t>10/29/2022</a:t>
            </a:fld>
            <a:endParaRPr lang="en-US"/>
          </a:p>
        </p:txBody>
      </p:sp>
      <p:sp>
        <p:nvSpPr>
          <p:cNvPr id="4" name="Footer Placeholder 3">
            <a:extLst>
              <a:ext uri="{FF2B5EF4-FFF2-40B4-BE49-F238E27FC236}">
                <a16:creationId xmlns:a16="http://schemas.microsoft.com/office/drawing/2014/main" id="{3949B4A4-DC55-A56F-6DBE-E0407CEE320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FFBC25A-8516-0D46-2D4C-B9D8B7E3DD88}"/>
              </a:ext>
            </a:extLst>
          </p:cNvPr>
          <p:cNvSpPr>
            <a:spLocks noGrp="1"/>
          </p:cNvSpPr>
          <p:nvPr>
            <p:ph type="sldNum" sz="quarter" idx="12"/>
          </p:nvPr>
        </p:nvSpPr>
        <p:spPr/>
        <p:txBody>
          <a:bodyPr/>
          <a:lstStyle/>
          <a:p>
            <a:fld id="{EC9A6FC0-5FFB-4328-8DB1-59E457C4C779}" type="slidenum">
              <a:rPr lang="en-US" smtClean="0"/>
              <a:t>‹#›</a:t>
            </a:fld>
            <a:endParaRPr lang="en-US"/>
          </a:p>
        </p:txBody>
      </p:sp>
    </p:spTree>
    <p:extLst>
      <p:ext uri="{BB962C8B-B14F-4D97-AF65-F5344CB8AC3E}">
        <p14:creationId xmlns:p14="http://schemas.microsoft.com/office/powerpoint/2010/main" val="19174101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031B088-B7F7-ABA2-4142-E8BDEDAA3A61}"/>
              </a:ext>
            </a:extLst>
          </p:cNvPr>
          <p:cNvSpPr>
            <a:spLocks noGrp="1"/>
          </p:cNvSpPr>
          <p:nvPr>
            <p:ph type="dt" sz="half" idx="10"/>
          </p:nvPr>
        </p:nvSpPr>
        <p:spPr/>
        <p:txBody>
          <a:bodyPr/>
          <a:lstStyle/>
          <a:p>
            <a:fld id="{EDD7743C-20B4-48B3-83A0-E1C8F2ACE578}" type="datetimeFigureOut">
              <a:rPr lang="en-US" smtClean="0"/>
              <a:t>10/29/2022</a:t>
            </a:fld>
            <a:endParaRPr lang="en-US"/>
          </a:p>
        </p:txBody>
      </p:sp>
      <p:sp>
        <p:nvSpPr>
          <p:cNvPr id="3" name="Footer Placeholder 2">
            <a:extLst>
              <a:ext uri="{FF2B5EF4-FFF2-40B4-BE49-F238E27FC236}">
                <a16:creationId xmlns:a16="http://schemas.microsoft.com/office/drawing/2014/main" id="{CCCA62A0-7905-2623-16DC-79ABEBDC39D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6D34BD1-EF49-ED00-27B3-69E936226373}"/>
              </a:ext>
            </a:extLst>
          </p:cNvPr>
          <p:cNvSpPr>
            <a:spLocks noGrp="1"/>
          </p:cNvSpPr>
          <p:nvPr>
            <p:ph type="sldNum" sz="quarter" idx="12"/>
          </p:nvPr>
        </p:nvSpPr>
        <p:spPr/>
        <p:txBody>
          <a:bodyPr/>
          <a:lstStyle/>
          <a:p>
            <a:fld id="{EC9A6FC0-5FFB-4328-8DB1-59E457C4C779}" type="slidenum">
              <a:rPr lang="en-US" smtClean="0"/>
              <a:t>‹#›</a:t>
            </a:fld>
            <a:endParaRPr lang="en-US"/>
          </a:p>
        </p:txBody>
      </p:sp>
    </p:spTree>
    <p:extLst>
      <p:ext uri="{BB962C8B-B14F-4D97-AF65-F5344CB8AC3E}">
        <p14:creationId xmlns:p14="http://schemas.microsoft.com/office/powerpoint/2010/main" val="41714116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8D9109-33E8-9D38-00E6-81ACAB395A9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8292A2E-953F-E9D6-CD68-F6E9F2D70AE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2C2B4DF-44AD-46AE-D97B-33E7D11F3D7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8C61A8D-DFC6-FBE0-AD45-BD5E538E4D1F}"/>
              </a:ext>
            </a:extLst>
          </p:cNvPr>
          <p:cNvSpPr>
            <a:spLocks noGrp="1"/>
          </p:cNvSpPr>
          <p:nvPr>
            <p:ph type="dt" sz="half" idx="10"/>
          </p:nvPr>
        </p:nvSpPr>
        <p:spPr/>
        <p:txBody>
          <a:bodyPr/>
          <a:lstStyle/>
          <a:p>
            <a:fld id="{EDD7743C-20B4-48B3-83A0-E1C8F2ACE578}" type="datetimeFigureOut">
              <a:rPr lang="en-US" smtClean="0"/>
              <a:t>10/29/2022</a:t>
            </a:fld>
            <a:endParaRPr lang="en-US"/>
          </a:p>
        </p:txBody>
      </p:sp>
      <p:sp>
        <p:nvSpPr>
          <p:cNvPr id="6" name="Footer Placeholder 5">
            <a:extLst>
              <a:ext uri="{FF2B5EF4-FFF2-40B4-BE49-F238E27FC236}">
                <a16:creationId xmlns:a16="http://schemas.microsoft.com/office/drawing/2014/main" id="{20956A67-088A-7440-944E-DBA027D5F14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3070D38-3929-068B-B5EA-5316500E0482}"/>
              </a:ext>
            </a:extLst>
          </p:cNvPr>
          <p:cNvSpPr>
            <a:spLocks noGrp="1"/>
          </p:cNvSpPr>
          <p:nvPr>
            <p:ph type="sldNum" sz="quarter" idx="12"/>
          </p:nvPr>
        </p:nvSpPr>
        <p:spPr/>
        <p:txBody>
          <a:bodyPr/>
          <a:lstStyle/>
          <a:p>
            <a:fld id="{EC9A6FC0-5FFB-4328-8DB1-59E457C4C779}" type="slidenum">
              <a:rPr lang="en-US" smtClean="0"/>
              <a:t>‹#›</a:t>
            </a:fld>
            <a:endParaRPr lang="en-US"/>
          </a:p>
        </p:txBody>
      </p:sp>
    </p:spTree>
    <p:extLst>
      <p:ext uri="{BB962C8B-B14F-4D97-AF65-F5344CB8AC3E}">
        <p14:creationId xmlns:p14="http://schemas.microsoft.com/office/powerpoint/2010/main" val="33093643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4CA3FB-634C-8A33-7A56-3B458E75AA8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3D88B55-653C-F003-A6B4-2A541B96D52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B1E9DCA-20D9-C3EC-AC34-793D2FE95C1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D0AAB3C-8556-635A-9A1B-2158D5C23320}"/>
              </a:ext>
            </a:extLst>
          </p:cNvPr>
          <p:cNvSpPr>
            <a:spLocks noGrp="1"/>
          </p:cNvSpPr>
          <p:nvPr>
            <p:ph type="dt" sz="half" idx="10"/>
          </p:nvPr>
        </p:nvSpPr>
        <p:spPr/>
        <p:txBody>
          <a:bodyPr/>
          <a:lstStyle/>
          <a:p>
            <a:fld id="{EDD7743C-20B4-48B3-83A0-E1C8F2ACE578}" type="datetimeFigureOut">
              <a:rPr lang="en-US" smtClean="0"/>
              <a:t>10/29/2022</a:t>
            </a:fld>
            <a:endParaRPr lang="en-US"/>
          </a:p>
        </p:txBody>
      </p:sp>
      <p:sp>
        <p:nvSpPr>
          <p:cNvPr id="6" name="Footer Placeholder 5">
            <a:extLst>
              <a:ext uri="{FF2B5EF4-FFF2-40B4-BE49-F238E27FC236}">
                <a16:creationId xmlns:a16="http://schemas.microsoft.com/office/drawing/2014/main" id="{1F2E6CDE-10A2-5615-9D22-8FFC6069142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2C9EB58-E174-F95B-F591-8DD17503EF25}"/>
              </a:ext>
            </a:extLst>
          </p:cNvPr>
          <p:cNvSpPr>
            <a:spLocks noGrp="1"/>
          </p:cNvSpPr>
          <p:nvPr>
            <p:ph type="sldNum" sz="quarter" idx="12"/>
          </p:nvPr>
        </p:nvSpPr>
        <p:spPr/>
        <p:txBody>
          <a:bodyPr/>
          <a:lstStyle/>
          <a:p>
            <a:fld id="{EC9A6FC0-5FFB-4328-8DB1-59E457C4C779}" type="slidenum">
              <a:rPr lang="en-US" smtClean="0"/>
              <a:t>‹#›</a:t>
            </a:fld>
            <a:endParaRPr lang="en-US"/>
          </a:p>
        </p:txBody>
      </p:sp>
    </p:spTree>
    <p:extLst>
      <p:ext uri="{BB962C8B-B14F-4D97-AF65-F5344CB8AC3E}">
        <p14:creationId xmlns:p14="http://schemas.microsoft.com/office/powerpoint/2010/main" val="32276403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8A6274B-6C43-D49B-3E5E-DDC76460771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E586C51-4188-A47E-8576-7BD25810561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55434E6-83CB-E077-7BD2-DA574CE36B7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DD7743C-20B4-48B3-83A0-E1C8F2ACE578}" type="datetimeFigureOut">
              <a:rPr lang="en-US" smtClean="0"/>
              <a:t>10/29/2022</a:t>
            </a:fld>
            <a:endParaRPr lang="en-US"/>
          </a:p>
        </p:txBody>
      </p:sp>
      <p:sp>
        <p:nvSpPr>
          <p:cNvPr id="5" name="Footer Placeholder 4">
            <a:extLst>
              <a:ext uri="{FF2B5EF4-FFF2-40B4-BE49-F238E27FC236}">
                <a16:creationId xmlns:a16="http://schemas.microsoft.com/office/drawing/2014/main" id="{5CA96F8D-FF23-87CE-5944-C4549C68CB4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566690D-287D-9A17-4157-E3C483DA9CB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C9A6FC0-5FFB-4328-8DB1-59E457C4C779}" type="slidenum">
              <a:rPr lang="en-US" smtClean="0"/>
              <a:t>‹#›</a:t>
            </a:fld>
            <a:endParaRPr lang="en-US"/>
          </a:p>
        </p:txBody>
      </p:sp>
    </p:spTree>
    <p:extLst>
      <p:ext uri="{BB962C8B-B14F-4D97-AF65-F5344CB8AC3E}">
        <p14:creationId xmlns:p14="http://schemas.microsoft.com/office/powerpoint/2010/main" val="379527375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png"/><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1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 Id="rId6" Type="http://schemas.openxmlformats.org/officeDocument/2006/relationships/image" Target="../media/image45.png"/><Relationship Id="rId5" Type="http://schemas.openxmlformats.org/officeDocument/2006/relationships/image" Target="../media/image18.png"/><Relationship Id="rId4" Type="http://schemas.openxmlformats.org/officeDocument/2006/relationships/image" Target="../media/image43.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1.png"/><Relationship Id="rId2" Type="http://schemas.openxmlformats.org/officeDocument/2006/relationships/image" Target="../media/image25.png"/><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49.png"/><Relationship Id="rId2" Type="http://schemas.openxmlformats.org/officeDocument/2006/relationships/image" Target="../media/image33.png"/><Relationship Id="rId1" Type="http://schemas.openxmlformats.org/officeDocument/2006/relationships/slideLayout" Target="../slideLayouts/slideLayout7.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1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 Id="rId5" Type="http://schemas.openxmlformats.org/officeDocument/2006/relationships/image" Target="../media/image53.png"/><Relationship Id="rId4" Type="http://schemas.openxmlformats.org/officeDocument/2006/relationships/image" Target="../media/image52.png"/></Relationships>
</file>

<file path=ppt/slides/_rels/slide1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7.xml"/><Relationship Id="rId5" Type="http://schemas.openxmlformats.org/officeDocument/2006/relationships/image" Target="../media/image57.png"/><Relationship Id="rId4" Type="http://schemas.openxmlformats.org/officeDocument/2006/relationships/image" Target="../media/image56.png"/></Relationships>
</file>

<file path=ppt/slides/_rels/slide17.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image" Target="../media/image58.png"/><Relationship Id="rId1" Type="http://schemas.openxmlformats.org/officeDocument/2006/relationships/slideLayout" Target="../slideLayouts/slideLayout7.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 Id="rId9" Type="http://schemas.openxmlformats.org/officeDocument/2006/relationships/image" Target="../media/image65.png"/></Relationships>
</file>

<file path=ppt/slides/_rels/slide1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68.png"/><Relationship Id="rId7" Type="http://schemas.openxmlformats.org/officeDocument/2006/relationships/image" Target="../media/image72.png"/><Relationship Id="rId2" Type="http://schemas.openxmlformats.org/officeDocument/2006/relationships/image" Target="../media/image67.png"/><Relationship Id="rId1" Type="http://schemas.openxmlformats.org/officeDocument/2006/relationships/slideLayout" Target="../slideLayouts/slideLayout7.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image" Target="../media/image74.png"/><Relationship Id="rId7" Type="http://schemas.openxmlformats.org/officeDocument/2006/relationships/image" Target="../media/image78.png"/><Relationship Id="rId2" Type="http://schemas.openxmlformats.org/officeDocument/2006/relationships/image" Target="../media/image73.png"/><Relationship Id="rId1" Type="http://schemas.openxmlformats.org/officeDocument/2006/relationships/slideLayout" Target="../slideLayouts/slideLayout7.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 Id="rId9" Type="http://schemas.openxmlformats.org/officeDocument/2006/relationships/image" Target="../media/image80.png"/></Relationships>
</file>

<file path=ppt/slides/_rels/slide21.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image" Target="../media/image110.png"/><Relationship Id="rId1" Type="http://schemas.openxmlformats.org/officeDocument/2006/relationships/slideLayout" Target="../slideLayouts/slideLayout7.xml"/><Relationship Id="rId5" Type="http://schemas.openxmlformats.org/officeDocument/2006/relationships/image" Target="../media/image410.png"/><Relationship Id="rId4" Type="http://schemas.openxmlformats.org/officeDocument/2006/relationships/image" Target="../media/image310.png"/></Relationships>
</file>

<file path=ppt/slides/_rels/slide28.xml.rels><?xml version="1.0" encoding="UTF-8" standalone="yes"?>
<Relationships xmlns="http://schemas.openxmlformats.org/package/2006/relationships"><Relationship Id="rId3" Type="http://schemas.openxmlformats.org/officeDocument/2006/relationships/image" Target="../media/image610.png"/><Relationship Id="rId2" Type="http://schemas.openxmlformats.org/officeDocument/2006/relationships/image" Target="../media/image510.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89.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91.png"/><Relationship Id="rId7" Type="http://schemas.openxmlformats.org/officeDocument/2006/relationships/image" Target="../media/image95.png"/><Relationship Id="rId2" Type="http://schemas.openxmlformats.org/officeDocument/2006/relationships/image" Target="../media/image90.png"/><Relationship Id="rId1" Type="http://schemas.openxmlformats.org/officeDocument/2006/relationships/slideLayout" Target="../slideLayouts/slideLayout7.xml"/><Relationship Id="rId6" Type="http://schemas.openxmlformats.org/officeDocument/2006/relationships/image" Target="../media/image94.png"/><Relationship Id="rId11" Type="http://schemas.openxmlformats.org/officeDocument/2006/relationships/image" Target="../media/image99.png"/><Relationship Id="rId5" Type="http://schemas.openxmlformats.org/officeDocument/2006/relationships/image" Target="../media/image93.png"/><Relationship Id="rId10" Type="http://schemas.openxmlformats.org/officeDocument/2006/relationships/image" Target="../media/image98.png"/><Relationship Id="rId4" Type="http://schemas.openxmlformats.org/officeDocument/2006/relationships/image" Target="../media/image92.png"/><Relationship Id="rId9" Type="http://schemas.openxmlformats.org/officeDocument/2006/relationships/image" Target="../media/image97.png"/></Relationships>
</file>

<file path=ppt/slides/_rels/slide32.xml.rels><?xml version="1.0" encoding="UTF-8" standalone="yes"?>
<Relationships xmlns="http://schemas.openxmlformats.org/package/2006/relationships"><Relationship Id="rId8" Type="http://schemas.openxmlformats.org/officeDocument/2006/relationships/image" Target="../media/image130.png"/><Relationship Id="rId3" Type="http://schemas.openxmlformats.org/officeDocument/2006/relationships/image" Target="../media/image89.png"/><Relationship Id="rId7" Type="http://schemas.openxmlformats.org/officeDocument/2006/relationships/image" Target="../media/image120.png"/><Relationship Id="rId2" Type="http://schemas.openxmlformats.org/officeDocument/2006/relationships/image" Target="../media/image710.png"/><Relationship Id="rId1" Type="http://schemas.openxmlformats.org/officeDocument/2006/relationships/slideLayout" Target="../slideLayouts/slideLayout7.xml"/><Relationship Id="rId6" Type="http://schemas.openxmlformats.org/officeDocument/2006/relationships/image" Target="../media/image111.png"/><Relationship Id="rId5" Type="http://schemas.openxmlformats.org/officeDocument/2006/relationships/image" Target="../media/image107.png"/><Relationship Id="rId4" Type="http://schemas.openxmlformats.org/officeDocument/2006/relationships/image" Target="../media/image910.png"/></Relationships>
</file>

<file path=ppt/slides/_rels/slide33.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7.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s>
</file>

<file path=ppt/slides/_rels/slide34.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08.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32.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AE97A1B-7A67-8F53-7EE1-AEBCDC9FBC25}"/>
              </a:ext>
            </a:extLst>
          </p:cNvPr>
          <p:cNvSpPr txBox="1"/>
          <p:nvPr/>
        </p:nvSpPr>
        <p:spPr>
          <a:xfrm>
            <a:off x="240146" y="565789"/>
            <a:ext cx="11951854" cy="769441"/>
          </a:xfrm>
          <a:prstGeom prst="rect">
            <a:avLst/>
          </a:prstGeom>
          <a:noFill/>
        </p:spPr>
        <p:txBody>
          <a:bodyPr wrap="square">
            <a:spAutoFit/>
          </a:bodyPr>
          <a:lstStyle/>
          <a:p>
            <a:r>
              <a:rPr lang="en-US" sz="4400" b="1" dirty="0">
                <a:latin typeface="Arial" panose="020B0604020202020204" pitchFamily="34" charset="0"/>
                <a:cs typeface="Arial" panose="020B0604020202020204" pitchFamily="34" charset="0"/>
              </a:rPr>
              <a:t>Manifold Learning and Artificial Intelligence</a:t>
            </a:r>
            <a:endParaRPr lang="en-US" sz="4400"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3964A525-0549-83A5-4648-2F915C9F6E1F}"/>
              </a:ext>
            </a:extLst>
          </p:cNvPr>
          <p:cNvSpPr txBox="1"/>
          <p:nvPr/>
        </p:nvSpPr>
        <p:spPr>
          <a:xfrm>
            <a:off x="-36945" y="1349660"/>
            <a:ext cx="11508509" cy="1446550"/>
          </a:xfrm>
          <a:prstGeom prst="rect">
            <a:avLst/>
          </a:prstGeom>
          <a:noFill/>
        </p:spPr>
        <p:txBody>
          <a:bodyPr wrap="square" rtlCol="0">
            <a:spAutoFit/>
          </a:bodyPr>
          <a:lstStyle/>
          <a:p>
            <a:pPr algn="ctr"/>
            <a:r>
              <a:rPr lang="en-US" sz="4400" b="1" dirty="0">
                <a:latin typeface="Arial" panose="020B0604020202020204" pitchFamily="34" charset="0"/>
                <a:cs typeface="Arial" panose="020B0604020202020204" pitchFamily="34" charset="0"/>
              </a:rPr>
              <a:t>Lecture 3 </a:t>
            </a:r>
          </a:p>
          <a:p>
            <a:pPr algn="ctr"/>
            <a:r>
              <a:rPr lang="en-US" sz="4400" b="1" dirty="0">
                <a:solidFill>
                  <a:srgbClr val="FF0000"/>
                </a:solidFill>
                <a:latin typeface="Arial" panose="020B0604020202020204" pitchFamily="34" charset="0"/>
                <a:cs typeface="Arial" panose="020B0604020202020204" pitchFamily="34" charset="0"/>
              </a:rPr>
              <a:t>Generative AI</a:t>
            </a:r>
          </a:p>
        </p:txBody>
      </p:sp>
      <p:sp>
        <p:nvSpPr>
          <p:cNvPr id="7" name="TextBox 6">
            <a:extLst>
              <a:ext uri="{FF2B5EF4-FFF2-40B4-BE49-F238E27FC236}">
                <a16:creationId xmlns:a16="http://schemas.microsoft.com/office/drawing/2014/main" id="{59D40745-3B1B-0A8B-3C74-1330F1040269}"/>
              </a:ext>
            </a:extLst>
          </p:cNvPr>
          <p:cNvSpPr txBox="1"/>
          <p:nvPr/>
        </p:nvSpPr>
        <p:spPr>
          <a:xfrm>
            <a:off x="555700" y="2910285"/>
            <a:ext cx="12228945" cy="1420325"/>
          </a:xfrm>
          <a:prstGeom prst="rect">
            <a:avLst/>
          </a:prstGeom>
          <a:noFill/>
        </p:spPr>
        <p:txBody>
          <a:bodyPr wrap="square">
            <a:spAutoFit/>
          </a:bodyPr>
          <a:lstStyle/>
          <a:p>
            <a:r>
              <a:rPr lang="en-US" sz="2400" dirty="0">
                <a:latin typeface="Arial" panose="020B0604020202020204" pitchFamily="34" charset="0"/>
                <a:cs typeface="Arial" panose="020B0604020202020204" pitchFamily="34" charset="0"/>
              </a:rPr>
              <a:t>                                          Meeting ID: 933 1613 9423</a:t>
            </a:r>
          </a:p>
          <a:p>
            <a:pPr>
              <a:lnSpc>
                <a:spcPct val="150000"/>
              </a:lnSpc>
            </a:pPr>
            <a:r>
              <a:rPr lang="en-US" sz="2400" dirty="0">
                <a:latin typeface="Arial" panose="020B0604020202020204" pitchFamily="34" charset="0"/>
                <a:cs typeface="Arial" panose="020B0604020202020204" pitchFamily="34" charset="0"/>
              </a:rPr>
              <a:t>                                          Passcode: 416262</a:t>
            </a:r>
          </a:p>
          <a:p>
            <a:pPr>
              <a:lnSpc>
                <a:spcPct val="150000"/>
              </a:lnSpc>
            </a:pPr>
            <a:r>
              <a:rPr lang="en-US" sz="2000" dirty="0">
                <a:latin typeface="Arial" panose="020B0604020202020204" pitchFamily="34" charset="0"/>
                <a:cs typeface="Arial" panose="020B0604020202020204" pitchFamily="34" charset="0"/>
              </a:rPr>
              <a:t>https://uwmadison.zoom.us/j/93316139423?pwd=Q0NVWFYvRFg5RmxCNkwxMmYrbW41dz09</a:t>
            </a:r>
          </a:p>
        </p:txBody>
      </p:sp>
      <p:sp>
        <p:nvSpPr>
          <p:cNvPr id="8" name="TextBox 7">
            <a:extLst>
              <a:ext uri="{FF2B5EF4-FFF2-40B4-BE49-F238E27FC236}">
                <a16:creationId xmlns:a16="http://schemas.microsoft.com/office/drawing/2014/main" id="{1B520A1B-6EF7-F932-53E8-737EB364C100}"/>
              </a:ext>
            </a:extLst>
          </p:cNvPr>
          <p:cNvSpPr txBox="1"/>
          <p:nvPr/>
        </p:nvSpPr>
        <p:spPr>
          <a:xfrm>
            <a:off x="4451926" y="4450336"/>
            <a:ext cx="6779491" cy="461665"/>
          </a:xfrm>
          <a:prstGeom prst="rect">
            <a:avLst/>
          </a:prstGeom>
          <a:noFill/>
        </p:spPr>
        <p:txBody>
          <a:bodyPr wrap="square" rtlCol="0">
            <a:spAutoFit/>
          </a:bodyPr>
          <a:lstStyle/>
          <a:p>
            <a:r>
              <a:rPr lang="en-US" sz="2400" dirty="0" err="1">
                <a:latin typeface="Arial" panose="020B0604020202020204" pitchFamily="34" charset="0"/>
                <a:cs typeface="Arial" panose="020B0604020202020204" pitchFamily="34" charset="0"/>
              </a:rPr>
              <a:t>momiao</a:t>
            </a:r>
            <a:r>
              <a:rPr lang="en-US" sz="2400" dirty="0">
                <a:latin typeface="Arial" panose="020B0604020202020204" pitchFamily="34" charset="0"/>
                <a:cs typeface="Arial" panose="020B0604020202020204" pitchFamily="34" charset="0"/>
              </a:rPr>
              <a:t>. xiong@gmail.com</a:t>
            </a:r>
          </a:p>
        </p:txBody>
      </p:sp>
      <p:sp>
        <p:nvSpPr>
          <p:cNvPr id="9" name="TextBox 8">
            <a:extLst>
              <a:ext uri="{FF2B5EF4-FFF2-40B4-BE49-F238E27FC236}">
                <a16:creationId xmlns:a16="http://schemas.microsoft.com/office/drawing/2014/main" id="{FF3D3018-20C0-D873-BEC1-4865A97D3BF2}"/>
              </a:ext>
            </a:extLst>
          </p:cNvPr>
          <p:cNvSpPr txBox="1"/>
          <p:nvPr/>
        </p:nvSpPr>
        <p:spPr>
          <a:xfrm>
            <a:off x="4451926" y="4974155"/>
            <a:ext cx="5440218" cy="461665"/>
          </a:xfrm>
          <a:prstGeom prst="rect">
            <a:avLst/>
          </a:prstGeom>
          <a:noFill/>
        </p:spPr>
        <p:txBody>
          <a:bodyPr wrap="square" rtlCol="0">
            <a:spAutoFit/>
          </a:bodyPr>
          <a:lstStyle/>
          <a:p>
            <a:r>
              <a:rPr lang="en-US" sz="2400" dirty="0">
                <a:latin typeface="Arial" panose="020B0604020202020204" pitchFamily="34" charset="0"/>
                <a:cs typeface="Arial" panose="020B0604020202020204" pitchFamily="34" charset="0"/>
              </a:rPr>
              <a:t>shihcheng.guo@gmail.com</a:t>
            </a:r>
          </a:p>
        </p:txBody>
      </p:sp>
      <p:sp>
        <p:nvSpPr>
          <p:cNvPr id="11" name="TextBox 10">
            <a:extLst>
              <a:ext uri="{FF2B5EF4-FFF2-40B4-BE49-F238E27FC236}">
                <a16:creationId xmlns:a16="http://schemas.microsoft.com/office/drawing/2014/main" id="{BEDD06EF-E566-CC8C-7598-8CEF268501B9}"/>
              </a:ext>
            </a:extLst>
          </p:cNvPr>
          <p:cNvSpPr txBox="1"/>
          <p:nvPr/>
        </p:nvSpPr>
        <p:spPr>
          <a:xfrm>
            <a:off x="3597564" y="5522770"/>
            <a:ext cx="7271326" cy="461665"/>
          </a:xfrm>
          <a:prstGeom prst="rect">
            <a:avLst/>
          </a:prstGeom>
          <a:noFill/>
        </p:spPr>
        <p:txBody>
          <a:bodyPr wrap="square">
            <a:spAutoFit/>
          </a:bodyPr>
          <a:lstStyle/>
          <a:p>
            <a:r>
              <a:rPr lang="en-US" sz="2400" dirty="0" err="1">
                <a:latin typeface="Arial" panose="020B0604020202020204" pitchFamily="34" charset="0"/>
                <a:cs typeface="Arial" panose="020B0604020202020204" pitchFamily="34" charset="0"/>
              </a:rPr>
              <a:t>Github</a:t>
            </a:r>
            <a:r>
              <a:rPr lang="en-US" sz="2400" dirty="0">
                <a:latin typeface="Arial" panose="020B0604020202020204" pitchFamily="34" charset="0"/>
                <a:cs typeface="Arial" panose="020B0604020202020204" pitchFamily="34" charset="0"/>
              </a:rPr>
              <a:t> Address: https://ai2healthcare.github.io/</a:t>
            </a:r>
          </a:p>
        </p:txBody>
      </p:sp>
    </p:spTree>
    <p:extLst>
      <p:ext uri="{BB962C8B-B14F-4D97-AF65-F5344CB8AC3E}">
        <p14:creationId xmlns:p14="http://schemas.microsoft.com/office/powerpoint/2010/main" val="29989534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DEDDA88-BEAF-A72E-ADE2-438C022D41B1}"/>
              </a:ext>
            </a:extLst>
          </p:cNvPr>
          <p:cNvSpPr txBox="1"/>
          <p:nvPr/>
        </p:nvSpPr>
        <p:spPr>
          <a:xfrm>
            <a:off x="1219199" y="218361"/>
            <a:ext cx="8003309" cy="461665"/>
          </a:xfrm>
          <a:prstGeom prst="rect">
            <a:avLst/>
          </a:prstGeom>
          <a:noFill/>
        </p:spPr>
        <p:txBody>
          <a:bodyPr wrap="square" rtlCol="0">
            <a:spAutoFit/>
          </a:bodyPr>
          <a:lstStyle/>
          <a:p>
            <a:r>
              <a:rPr lang="en-US" sz="2400" b="1" dirty="0">
                <a:solidFill>
                  <a:srgbClr val="00B050"/>
                </a:solidFill>
                <a:latin typeface="Arial" panose="020B0604020202020204" pitchFamily="34" charset="0"/>
                <a:cs typeface="Arial" panose="020B0604020202020204" pitchFamily="34" charset="0"/>
              </a:rPr>
              <a:t>Sampling Formula for Computing Fisher Divergence:</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209B249B-F180-92A8-E18F-6615DC2BA2AA}"/>
                  </a:ext>
                </a:extLst>
              </p:cNvPr>
              <p:cNvSpPr txBox="1"/>
              <p:nvPr/>
            </p:nvSpPr>
            <p:spPr>
              <a:xfrm>
                <a:off x="1219199" y="704403"/>
                <a:ext cx="9813637" cy="648767"/>
              </a:xfrm>
              <a:prstGeom prst="rect">
                <a:avLst/>
              </a:prstGeom>
              <a:noFill/>
            </p:spPr>
            <p:txBody>
              <a:bodyPr wrap="square" rtlCol="0">
                <a:spAutoFit/>
              </a:bodyPr>
              <a:lstStyle/>
              <a:p>
                <a:pPr marL="285750" indent="-285750">
                  <a:buFont typeface="Arial" panose="020B0604020202020204" pitchFamily="34" charset="0"/>
                  <a:buChar char="•"/>
                </a:pPr>
                <a14:m>
                  <m:oMath xmlns:m="http://schemas.openxmlformats.org/officeDocument/2006/math">
                    <m:r>
                      <a:rPr lang="en-US" sz="2400" b="0" i="1" smtClean="0">
                        <a:latin typeface="Cambria Math" panose="02040503050406030204" pitchFamily="18" charset="0"/>
                        <a:cs typeface="Arial" panose="020B0604020202020204" pitchFamily="34" charset="0"/>
                      </a:rPr>
                      <m:t>𝐽</m:t>
                    </m:r>
                    <m:d>
                      <m:dPr>
                        <m:ctrlPr>
                          <a:rPr lang="en-US" sz="2400" b="0" i="1" smtClean="0">
                            <a:latin typeface="Cambria Math" panose="02040503050406030204" pitchFamily="18" charset="0"/>
                            <a:cs typeface="Arial" panose="020B0604020202020204" pitchFamily="34" charset="0"/>
                          </a:rPr>
                        </m:ctrlPr>
                      </m:dPr>
                      <m:e>
                        <m:r>
                          <a:rPr lang="en-US" sz="2400" b="0" i="1" smtClean="0">
                            <a:latin typeface="Cambria Math" panose="02040503050406030204" pitchFamily="18" charset="0"/>
                            <a:ea typeface="Cambria Math" panose="02040503050406030204" pitchFamily="18" charset="0"/>
                            <a:cs typeface="Arial" panose="020B0604020202020204" pitchFamily="34" charset="0"/>
                          </a:rPr>
                          <m:t>𝜃</m:t>
                        </m:r>
                        <m:r>
                          <a:rPr lang="en-US" sz="24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24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400" b="0" i="1" smtClean="0">
                                <a:latin typeface="Cambria Math" panose="02040503050406030204" pitchFamily="18" charset="0"/>
                                <a:ea typeface="Cambria Math" panose="02040503050406030204" pitchFamily="18" charset="0"/>
                                <a:cs typeface="Arial" panose="020B0604020202020204" pitchFamily="34" charset="0"/>
                              </a:rPr>
                              <m:t>𝑥</m:t>
                            </m:r>
                          </m:e>
                          <m:sub>
                            <m:r>
                              <a:rPr lang="en-US" sz="2400" b="0" i="1" smtClean="0">
                                <a:latin typeface="Cambria Math" panose="02040503050406030204" pitchFamily="18" charset="0"/>
                                <a:ea typeface="Cambria Math" panose="02040503050406030204" pitchFamily="18" charset="0"/>
                                <a:cs typeface="Arial" panose="020B0604020202020204" pitchFamily="34" charset="0"/>
                              </a:rPr>
                              <m:t>1</m:t>
                            </m:r>
                          </m:sub>
                        </m:sSub>
                        <m:r>
                          <a:rPr lang="en-US" sz="2400" b="0" i="1" smtClean="0">
                            <a:latin typeface="Cambria Math" panose="02040503050406030204" pitchFamily="18" charset="0"/>
                            <a:ea typeface="Cambria Math" panose="02040503050406030204" pitchFamily="18" charset="0"/>
                            <a:cs typeface="Arial" panose="020B0604020202020204" pitchFamily="34" charset="0"/>
                          </a:rPr>
                          <m:t>, …, </m:t>
                        </m:r>
                        <m:sSub>
                          <m:sSubPr>
                            <m:ctrlPr>
                              <a:rPr lang="en-US" sz="24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400" b="0" i="1" smtClean="0">
                                <a:latin typeface="Cambria Math" panose="02040503050406030204" pitchFamily="18" charset="0"/>
                                <a:ea typeface="Cambria Math" panose="02040503050406030204" pitchFamily="18" charset="0"/>
                                <a:cs typeface="Arial" panose="020B0604020202020204" pitchFamily="34" charset="0"/>
                              </a:rPr>
                              <m:t>𝑥</m:t>
                            </m:r>
                          </m:e>
                          <m:sub>
                            <m:r>
                              <a:rPr lang="en-US" sz="2400" b="0" i="1" smtClean="0">
                                <a:latin typeface="Cambria Math" panose="02040503050406030204" pitchFamily="18" charset="0"/>
                                <a:ea typeface="Cambria Math" panose="02040503050406030204" pitchFamily="18" charset="0"/>
                                <a:cs typeface="Arial" panose="020B0604020202020204" pitchFamily="34" charset="0"/>
                              </a:rPr>
                              <m:t>𝑁</m:t>
                            </m:r>
                          </m:sub>
                        </m:sSub>
                      </m:e>
                    </m:d>
                    <m:r>
                      <a:rPr lang="en-US" sz="24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4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4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400" b="0" i="1" smtClean="0">
                            <a:latin typeface="Cambria Math" panose="02040503050406030204" pitchFamily="18" charset="0"/>
                            <a:ea typeface="Cambria Math" panose="02040503050406030204" pitchFamily="18" charset="0"/>
                            <a:cs typeface="Arial" panose="020B0604020202020204" pitchFamily="34" charset="0"/>
                          </a:rPr>
                          <m:t>𝑁</m:t>
                        </m:r>
                      </m:den>
                    </m:f>
                    <m:nary>
                      <m:naryPr>
                        <m:chr m:val="∑"/>
                        <m:limLoc m:val="subSup"/>
                        <m:ctrlPr>
                          <a:rPr lang="en-US" sz="2400" b="0" i="1" smtClean="0">
                            <a:latin typeface="Cambria Math" panose="02040503050406030204" pitchFamily="18" charset="0"/>
                            <a:ea typeface="Cambria Math" panose="02040503050406030204" pitchFamily="18" charset="0"/>
                            <a:cs typeface="Arial" panose="020B0604020202020204" pitchFamily="34" charset="0"/>
                          </a:rPr>
                        </m:ctrlPr>
                      </m:naryPr>
                      <m:sub>
                        <m:r>
                          <m:rPr>
                            <m:brk m:alnAt="25"/>
                          </m:rPr>
                          <a:rPr lang="en-US" sz="2400" b="0" i="1" smtClean="0">
                            <a:latin typeface="Cambria Math" panose="02040503050406030204" pitchFamily="18" charset="0"/>
                            <a:ea typeface="Cambria Math" panose="02040503050406030204" pitchFamily="18" charset="0"/>
                            <a:cs typeface="Arial" panose="020B0604020202020204" pitchFamily="34" charset="0"/>
                          </a:rPr>
                          <m:t>𝑖</m:t>
                        </m:r>
                        <m:r>
                          <a:rPr lang="en-US" sz="2400" b="0" i="1" smtClean="0">
                            <a:latin typeface="Cambria Math" panose="02040503050406030204" pitchFamily="18" charset="0"/>
                            <a:ea typeface="Cambria Math" panose="02040503050406030204" pitchFamily="18" charset="0"/>
                            <a:cs typeface="Arial" panose="020B0604020202020204" pitchFamily="34" charset="0"/>
                          </a:rPr>
                          <m:t>=1</m:t>
                        </m:r>
                      </m:sub>
                      <m:sup>
                        <m:r>
                          <a:rPr lang="en-US" sz="2400" b="0" i="1" smtClean="0">
                            <a:latin typeface="Cambria Math" panose="02040503050406030204" pitchFamily="18" charset="0"/>
                            <a:ea typeface="Cambria Math" panose="02040503050406030204" pitchFamily="18" charset="0"/>
                            <a:cs typeface="Arial" panose="020B0604020202020204" pitchFamily="34" charset="0"/>
                          </a:rPr>
                          <m:t>𝑁</m:t>
                        </m:r>
                      </m:sup>
                      <m:e>
                        <m:d>
                          <m:dPr>
                            <m:begChr m:val="["/>
                            <m:endChr m:val="]"/>
                            <m:ctrlPr>
                              <a:rPr lang="en-US" sz="24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400" b="0" i="1" smtClean="0">
                                <a:latin typeface="Cambria Math" panose="02040503050406030204" pitchFamily="18" charset="0"/>
                                <a:ea typeface="Cambria Math" panose="02040503050406030204" pitchFamily="18" charset="0"/>
                                <a:cs typeface="Arial" panose="020B0604020202020204" pitchFamily="34" charset="0"/>
                              </a:rPr>
                              <m:t>𝑇𝑟</m:t>
                            </m:r>
                            <m:d>
                              <m:dPr>
                                <m:ctrlPr>
                                  <a:rPr lang="en-US" sz="2400" b="0" i="1" smtClean="0">
                                    <a:latin typeface="Cambria Math" panose="02040503050406030204" pitchFamily="18" charset="0"/>
                                    <a:ea typeface="Cambria Math" panose="02040503050406030204" pitchFamily="18" charset="0"/>
                                    <a:cs typeface="Arial" panose="020B0604020202020204" pitchFamily="34" charset="0"/>
                                  </a:rPr>
                                </m:ctrlPr>
                              </m:dPr>
                              <m:e>
                                <m:sSub>
                                  <m:sSubPr>
                                    <m:ctrlPr>
                                      <a:rPr lang="en-US" sz="2400" b="0" i="1" smtClean="0">
                                        <a:latin typeface="Cambria Math" panose="02040503050406030204" pitchFamily="18" charset="0"/>
                                        <a:ea typeface="Cambria Math" panose="02040503050406030204" pitchFamily="18" charset="0"/>
                                        <a:cs typeface="Arial" panose="020B0604020202020204" pitchFamily="34" charset="0"/>
                                      </a:rPr>
                                    </m:ctrlPr>
                                  </m:sSubPr>
                                  <m:e>
                                    <m:r>
                                      <m:rPr>
                                        <m:sty m:val="p"/>
                                      </m:rPr>
                                      <a:rPr lang="en-US" sz="24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400" b="0" i="1" smtClean="0">
                                        <a:latin typeface="Cambria Math" panose="02040503050406030204" pitchFamily="18" charset="0"/>
                                        <a:ea typeface="Cambria Math" panose="02040503050406030204" pitchFamily="18" charset="0"/>
                                        <a:cs typeface="Arial" panose="020B0604020202020204" pitchFamily="34" charset="0"/>
                                      </a:rPr>
                                      <m:t>𝑥</m:t>
                                    </m:r>
                                  </m:sub>
                                </m:sSub>
                                <m:sSub>
                                  <m:sSubPr>
                                    <m:ctrlPr>
                                      <a:rPr lang="en-US" sz="24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400" b="0" i="1" smtClean="0">
                                        <a:latin typeface="Cambria Math" panose="02040503050406030204" pitchFamily="18" charset="0"/>
                                        <a:ea typeface="Cambria Math" panose="02040503050406030204" pitchFamily="18" charset="0"/>
                                        <a:cs typeface="Arial" panose="020B0604020202020204" pitchFamily="34" charset="0"/>
                                      </a:rPr>
                                      <m:t>𝑆</m:t>
                                    </m:r>
                                  </m:e>
                                  <m:sub>
                                    <m:r>
                                      <a:rPr lang="en-US" sz="2400" b="0" i="1" smtClean="0">
                                        <a:latin typeface="Cambria Math" panose="02040503050406030204" pitchFamily="18" charset="0"/>
                                        <a:ea typeface="Cambria Math" panose="02040503050406030204" pitchFamily="18" charset="0"/>
                                        <a:cs typeface="Arial" panose="020B0604020202020204" pitchFamily="34" charset="0"/>
                                      </a:rPr>
                                      <m:t>𝑚</m:t>
                                    </m:r>
                                  </m:sub>
                                </m:sSub>
                                <m:d>
                                  <m:dPr>
                                    <m:ctrlPr>
                                      <a:rPr lang="en-US" sz="2400" b="0" i="1" smtClean="0">
                                        <a:latin typeface="Cambria Math" panose="02040503050406030204" pitchFamily="18" charset="0"/>
                                        <a:ea typeface="Cambria Math" panose="02040503050406030204" pitchFamily="18" charset="0"/>
                                        <a:cs typeface="Arial" panose="020B0604020202020204" pitchFamily="34" charset="0"/>
                                      </a:rPr>
                                    </m:ctrlPr>
                                  </m:dPr>
                                  <m:e>
                                    <m:sSub>
                                      <m:sSubPr>
                                        <m:ctrlPr>
                                          <a:rPr lang="en-US" sz="24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400" b="0" i="1" smtClean="0">
                                            <a:latin typeface="Cambria Math" panose="02040503050406030204" pitchFamily="18" charset="0"/>
                                            <a:ea typeface="Cambria Math" panose="02040503050406030204" pitchFamily="18" charset="0"/>
                                            <a:cs typeface="Arial" panose="020B0604020202020204" pitchFamily="34" charset="0"/>
                                          </a:rPr>
                                          <m:t>𝑥</m:t>
                                        </m:r>
                                      </m:e>
                                      <m:sub>
                                        <m:r>
                                          <a:rPr lang="en-US" sz="2400" b="0" i="1" smtClean="0">
                                            <a:latin typeface="Cambria Math" panose="02040503050406030204" pitchFamily="18" charset="0"/>
                                            <a:ea typeface="Cambria Math" panose="02040503050406030204" pitchFamily="18" charset="0"/>
                                            <a:cs typeface="Arial" panose="020B0604020202020204" pitchFamily="34" charset="0"/>
                                          </a:rPr>
                                          <m:t>𝑖</m:t>
                                        </m:r>
                                      </m:sub>
                                    </m:sSub>
                                    <m:r>
                                      <a:rPr lang="en-US" sz="2400" b="0" i="1" smtClean="0">
                                        <a:latin typeface="Cambria Math" panose="02040503050406030204" pitchFamily="18" charset="0"/>
                                        <a:ea typeface="Cambria Math" panose="02040503050406030204" pitchFamily="18" charset="0"/>
                                        <a:cs typeface="Arial" panose="020B0604020202020204" pitchFamily="34" charset="0"/>
                                      </a:rPr>
                                      <m:t>, </m:t>
                                    </m:r>
                                    <m:r>
                                      <a:rPr lang="en-US" sz="2400" b="0" i="1" smtClean="0">
                                        <a:latin typeface="Cambria Math" panose="02040503050406030204" pitchFamily="18" charset="0"/>
                                        <a:ea typeface="Cambria Math" panose="02040503050406030204" pitchFamily="18" charset="0"/>
                                        <a:cs typeface="Arial" panose="020B0604020202020204" pitchFamily="34" charset="0"/>
                                      </a:rPr>
                                      <m:t>𝜃</m:t>
                                    </m:r>
                                  </m:e>
                                </m:d>
                              </m:e>
                            </m:d>
                            <m:r>
                              <a:rPr lang="en-US" sz="24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4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4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400" b="0" i="1" smtClean="0">
                                    <a:latin typeface="Cambria Math" panose="02040503050406030204" pitchFamily="18" charset="0"/>
                                    <a:ea typeface="Cambria Math" panose="02040503050406030204" pitchFamily="18" charset="0"/>
                                    <a:cs typeface="Arial" panose="020B0604020202020204" pitchFamily="34" charset="0"/>
                                  </a:rPr>
                                  <m:t>2</m:t>
                                </m:r>
                              </m:den>
                            </m:f>
                            <m:sSubSup>
                              <m:sSubSupPr>
                                <m:ctrlPr>
                                  <a:rPr lang="en-US" sz="2400" b="0" i="1" smtClean="0">
                                    <a:latin typeface="Cambria Math" panose="02040503050406030204" pitchFamily="18" charset="0"/>
                                    <a:ea typeface="Cambria Math" panose="02040503050406030204" pitchFamily="18" charset="0"/>
                                    <a:cs typeface="Arial" panose="020B0604020202020204" pitchFamily="34" charset="0"/>
                                  </a:rPr>
                                </m:ctrlPr>
                              </m:sSubSupPr>
                              <m:e>
                                <m:d>
                                  <m:dPr>
                                    <m:begChr m:val="‖"/>
                                    <m:endChr m:val="‖"/>
                                    <m:ctrlPr>
                                      <a:rPr lang="en-US" sz="2400" b="0" i="1" smtClean="0">
                                        <a:latin typeface="Cambria Math" panose="02040503050406030204" pitchFamily="18" charset="0"/>
                                        <a:ea typeface="Cambria Math" panose="02040503050406030204" pitchFamily="18" charset="0"/>
                                        <a:cs typeface="Arial" panose="020B0604020202020204" pitchFamily="34" charset="0"/>
                                      </a:rPr>
                                    </m:ctrlPr>
                                  </m:dPr>
                                  <m:e>
                                    <m:sSub>
                                      <m:sSubPr>
                                        <m:ctrlPr>
                                          <a:rPr lang="en-US" sz="24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400" b="0" i="1" smtClean="0">
                                            <a:latin typeface="Cambria Math" panose="02040503050406030204" pitchFamily="18" charset="0"/>
                                            <a:ea typeface="Cambria Math" panose="02040503050406030204" pitchFamily="18" charset="0"/>
                                            <a:cs typeface="Arial" panose="020B0604020202020204" pitchFamily="34" charset="0"/>
                                          </a:rPr>
                                          <m:t>𝑆</m:t>
                                        </m:r>
                                      </m:e>
                                      <m:sub>
                                        <m:r>
                                          <a:rPr lang="en-US" sz="2400" b="0" i="1" smtClean="0">
                                            <a:latin typeface="Cambria Math" panose="02040503050406030204" pitchFamily="18" charset="0"/>
                                            <a:ea typeface="Cambria Math" panose="02040503050406030204" pitchFamily="18" charset="0"/>
                                            <a:cs typeface="Arial" panose="020B0604020202020204" pitchFamily="34" charset="0"/>
                                          </a:rPr>
                                          <m:t>𝑚</m:t>
                                        </m:r>
                                      </m:sub>
                                    </m:sSub>
                                    <m:r>
                                      <a:rPr lang="en-US" sz="24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4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400" b="0" i="1" smtClean="0">
                                            <a:latin typeface="Cambria Math" panose="02040503050406030204" pitchFamily="18" charset="0"/>
                                            <a:ea typeface="Cambria Math" panose="02040503050406030204" pitchFamily="18" charset="0"/>
                                            <a:cs typeface="Arial" panose="020B0604020202020204" pitchFamily="34" charset="0"/>
                                          </a:rPr>
                                          <m:t>𝑥</m:t>
                                        </m:r>
                                      </m:e>
                                      <m:sub>
                                        <m:r>
                                          <a:rPr lang="en-US" sz="2400" b="0" i="1" smtClean="0">
                                            <a:latin typeface="Cambria Math" panose="02040503050406030204" pitchFamily="18" charset="0"/>
                                            <a:ea typeface="Cambria Math" panose="02040503050406030204" pitchFamily="18" charset="0"/>
                                            <a:cs typeface="Arial" panose="020B0604020202020204" pitchFamily="34" charset="0"/>
                                          </a:rPr>
                                          <m:t>𝑖</m:t>
                                        </m:r>
                                      </m:sub>
                                    </m:sSub>
                                    <m:r>
                                      <a:rPr lang="en-US" sz="2400" b="0" i="1" smtClean="0">
                                        <a:latin typeface="Cambria Math" panose="02040503050406030204" pitchFamily="18" charset="0"/>
                                        <a:ea typeface="Cambria Math" panose="02040503050406030204" pitchFamily="18" charset="0"/>
                                        <a:cs typeface="Arial" panose="020B0604020202020204" pitchFamily="34" charset="0"/>
                                      </a:rPr>
                                      <m:t>, </m:t>
                                    </m:r>
                                    <m:r>
                                      <a:rPr lang="en-US" sz="2400" b="0" i="1" smtClean="0">
                                        <a:latin typeface="Cambria Math" panose="02040503050406030204" pitchFamily="18" charset="0"/>
                                        <a:ea typeface="Cambria Math" panose="02040503050406030204" pitchFamily="18" charset="0"/>
                                        <a:cs typeface="Arial" panose="020B0604020202020204" pitchFamily="34" charset="0"/>
                                      </a:rPr>
                                      <m:t>𝜃</m:t>
                                    </m:r>
                                    <m:r>
                                      <a:rPr lang="en-US" sz="2400" b="0" i="1" smtClean="0">
                                        <a:latin typeface="Cambria Math" panose="02040503050406030204" pitchFamily="18" charset="0"/>
                                        <a:ea typeface="Cambria Math" panose="02040503050406030204" pitchFamily="18" charset="0"/>
                                        <a:cs typeface="Arial" panose="020B0604020202020204" pitchFamily="34" charset="0"/>
                                      </a:rPr>
                                      <m:t>)</m:t>
                                    </m:r>
                                  </m:e>
                                </m:d>
                              </m:e>
                              <m:sub>
                                <m:r>
                                  <a:rPr lang="en-US" sz="2400" b="0" i="1" smtClean="0">
                                    <a:latin typeface="Cambria Math" panose="02040503050406030204" pitchFamily="18" charset="0"/>
                                    <a:ea typeface="Cambria Math" panose="02040503050406030204" pitchFamily="18" charset="0"/>
                                    <a:cs typeface="Arial" panose="020B0604020202020204" pitchFamily="34" charset="0"/>
                                  </a:rPr>
                                  <m:t>2</m:t>
                                </m:r>
                              </m:sub>
                              <m:sup>
                                <m:r>
                                  <a:rPr lang="en-US" sz="2400" b="0" i="1" smtClean="0">
                                    <a:latin typeface="Cambria Math" panose="02040503050406030204" pitchFamily="18" charset="0"/>
                                    <a:ea typeface="Cambria Math" panose="02040503050406030204" pitchFamily="18" charset="0"/>
                                    <a:cs typeface="Arial" panose="020B0604020202020204" pitchFamily="34" charset="0"/>
                                  </a:rPr>
                                  <m:t>2</m:t>
                                </m:r>
                              </m:sup>
                            </m:sSubSup>
                          </m:e>
                        </m:d>
                      </m:e>
                    </m:nary>
                  </m:oMath>
                </a14:m>
                <a:endParaRPr lang="en-US" sz="2400" dirty="0">
                  <a:latin typeface="Arial" panose="020B0604020202020204" pitchFamily="34" charset="0"/>
                  <a:cs typeface="Arial" panose="020B0604020202020204" pitchFamily="34" charset="0"/>
                </a:endParaRPr>
              </a:p>
            </p:txBody>
          </p:sp>
        </mc:Choice>
        <mc:Fallback xmlns="">
          <p:sp>
            <p:nvSpPr>
              <p:cNvPr id="3" name="TextBox 2">
                <a:extLst>
                  <a:ext uri="{FF2B5EF4-FFF2-40B4-BE49-F238E27FC236}">
                    <a16:creationId xmlns:a16="http://schemas.microsoft.com/office/drawing/2014/main" id="{209B249B-F180-92A8-E18F-6615DC2BA2AA}"/>
                  </a:ext>
                </a:extLst>
              </p:cNvPr>
              <p:cNvSpPr txBox="1">
                <a:spLocks noRot="1" noChangeAspect="1" noMove="1" noResize="1" noEditPoints="1" noAdjustHandles="1" noChangeArrowheads="1" noChangeShapeType="1" noTextEdit="1"/>
              </p:cNvSpPr>
              <p:nvPr/>
            </p:nvSpPr>
            <p:spPr>
              <a:xfrm>
                <a:off x="1219199" y="704403"/>
                <a:ext cx="9813637" cy="648767"/>
              </a:xfrm>
              <a:prstGeom prst="rect">
                <a:avLst/>
              </a:prstGeom>
              <a:blipFill>
                <a:blip r:embed="rId2"/>
                <a:stretch>
                  <a:fillRect/>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739D30E7-5AD6-3A93-6A3C-DA19B4A089BA}"/>
              </a:ext>
            </a:extLst>
          </p:cNvPr>
          <p:cNvSpPr txBox="1"/>
          <p:nvPr/>
        </p:nvSpPr>
        <p:spPr>
          <a:xfrm>
            <a:off x="1265381" y="1479026"/>
            <a:ext cx="4779818" cy="461665"/>
          </a:xfrm>
          <a:prstGeom prst="rect">
            <a:avLst/>
          </a:prstGeom>
          <a:noFill/>
        </p:spPr>
        <p:txBody>
          <a:bodyPr wrap="square" rtlCol="0">
            <a:spAutoFit/>
          </a:bodyPr>
          <a:lstStyle/>
          <a:p>
            <a:r>
              <a:rPr lang="en-US" sz="2400" b="1" dirty="0">
                <a:solidFill>
                  <a:srgbClr val="FF0000"/>
                </a:solidFill>
                <a:latin typeface="Arial" panose="020B0604020202020204" pitchFamily="34" charset="0"/>
                <a:cs typeface="Arial" panose="020B0604020202020204" pitchFamily="34" charset="0"/>
              </a:rPr>
              <a:t>Proof</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E327EC85-33C8-410A-2079-E2FFB4084981}"/>
                  </a:ext>
                </a:extLst>
              </p:cNvPr>
              <p:cNvSpPr txBox="1"/>
              <p:nvPr/>
            </p:nvSpPr>
            <p:spPr>
              <a:xfrm>
                <a:off x="1182253" y="1930955"/>
                <a:ext cx="6096000" cy="648767"/>
              </a:xfrm>
              <a:prstGeom prst="rect">
                <a:avLst/>
              </a:prstGeom>
              <a:noFill/>
            </p:spPr>
            <p:txBody>
              <a:bodyPr wrap="square">
                <a:spAutoFit/>
              </a:bodyPr>
              <a:lstStyle/>
              <a:p>
                <a:r>
                  <a:rPr lang="en-US" sz="2400" b="0" dirty="0">
                    <a:cs typeface="Arial" panose="020B0604020202020204" pitchFamily="34" charset="0"/>
                  </a:rPr>
                  <a:t>L</a:t>
                </a:r>
                <a14:m>
                  <m:oMath xmlns:m="http://schemas.openxmlformats.org/officeDocument/2006/math">
                    <m:d>
                      <m:dPr>
                        <m:ctrlPr>
                          <a:rPr lang="en-US" sz="2400" b="0" i="1" smtClean="0">
                            <a:latin typeface="Cambria Math" panose="02040503050406030204" pitchFamily="18" charset="0"/>
                            <a:cs typeface="Arial" panose="020B0604020202020204" pitchFamily="34" charset="0"/>
                          </a:rPr>
                        </m:ctrlPr>
                      </m:dPr>
                      <m:e>
                        <m:r>
                          <a:rPr lang="en-US" sz="2400" b="0" i="1" smtClean="0">
                            <a:latin typeface="Cambria Math" panose="02040503050406030204" pitchFamily="18" charset="0"/>
                            <a:ea typeface="Cambria Math" panose="02040503050406030204" pitchFamily="18" charset="0"/>
                            <a:cs typeface="Arial" panose="020B0604020202020204" pitchFamily="34" charset="0"/>
                          </a:rPr>
                          <m:t>𝜃</m:t>
                        </m:r>
                      </m:e>
                    </m:d>
                    <m:r>
                      <a:rPr lang="en-US" sz="24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4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4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400" b="0" i="1" smtClean="0">
                            <a:latin typeface="Cambria Math" panose="02040503050406030204" pitchFamily="18" charset="0"/>
                            <a:ea typeface="Cambria Math" panose="02040503050406030204" pitchFamily="18" charset="0"/>
                            <a:cs typeface="Arial" panose="020B0604020202020204" pitchFamily="34" charset="0"/>
                          </a:rPr>
                          <m:t>2</m:t>
                        </m:r>
                      </m:den>
                    </m:f>
                    <m:sSub>
                      <m:sSubPr>
                        <m:ctrlPr>
                          <a:rPr lang="en-US" sz="24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400" b="0" i="1" smtClean="0">
                            <a:latin typeface="Cambria Math" panose="02040503050406030204" pitchFamily="18" charset="0"/>
                            <a:ea typeface="Cambria Math" panose="02040503050406030204" pitchFamily="18" charset="0"/>
                            <a:cs typeface="Arial" panose="020B0604020202020204" pitchFamily="34" charset="0"/>
                          </a:rPr>
                          <m:t>𝐸</m:t>
                        </m:r>
                      </m:e>
                      <m:sub>
                        <m:sSub>
                          <m:sSubPr>
                            <m:ctrlPr>
                              <a:rPr lang="en-US" sz="24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400" b="0" i="1" smtClean="0">
                                <a:latin typeface="Cambria Math" panose="02040503050406030204" pitchFamily="18" charset="0"/>
                                <a:ea typeface="Cambria Math" panose="02040503050406030204" pitchFamily="18" charset="0"/>
                                <a:cs typeface="Arial" panose="020B0604020202020204" pitchFamily="34" charset="0"/>
                              </a:rPr>
                              <m:t>𝑃</m:t>
                            </m:r>
                          </m:e>
                          <m:sub>
                            <m:r>
                              <a:rPr lang="en-US" sz="2400" b="0" i="1" smtClean="0">
                                <a:latin typeface="Cambria Math" panose="02040503050406030204" pitchFamily="18" charset="0"/>
                                <a:ea typeface="Cambria Math" panose="02040503050406030204" pitchFamily="18" charset="0"/>
                                <a:cs typeface="Arial" panose="020B0604020202020204" pitchFamily="34" charset="0"/>
                              </a:rPr>
                              <m:t>𝑑𝑎𝑡𝑎</m:t>
                            </m:r>
                            <m:r>
                              <a:rPr lang="en-US" sz="2400" b="0" i="1" smtClean="0">
                                <a:latin typeface="Cambria Math" panose="02040503050406030204" pitchFamily="18" charset="0"/>
                                <a:ea typeface="Cambria Math" panose="02040503050406030204" pitchFamily="18" charset="0"/>
                                <a:cs typeface="Arial" panose="020B0604020202020204" pitchFamily="34" charset="0"/>
                              </a:rPr>
                              <m:t> (</m:t>
                            </m:r>
                            <m:r>
                              <a:rPr lang="en-US" sz="2400" b="0" i="1" smtClean="0">
                                <a:latin typeface="Cambria Math" panose="02040503050406030204" pitchFamily="18" charset="0"/>
                                <a:ea typeface="Cambria Math" panose="02040503050406030204" pitchFamily="18" charset="0"/>
                                <a:cs typeface="Arial" panose="020B0604020202020204" pitchFamily="34" charset="0"/>
                              </a:rPr>
                              <m:t>𝑥</m:t>
                            </m:r>
                            <m:r>
                              <a:rPr lang="en-US" sz="2400" b="0" i="1" smtClean="0">
                                <a:latin typeface="Cambria Math" panose="02040503050406030204" pitchFamily="18" charset="0"/>
                                <a:ea typeface="Cambria Math" panose="02040503050406030204" pitchFamily="18" charset="0"/>
                                <a:cs typeface="Arial" panose="020B0604020202020204" pitchFamily="34" charset="0"/>
                              </a:rPr>
                              <m:t>)</m:t>
                            </m:r>
                          </m:sub>
                        </m:sSub>
                      </m:sub>
                    </m:sSub>
                    <m:d>
                      <m:dPr>
                        <m:begChr m:val="["/>
                        <m:endChr m:val="]"/>
                        <m:ctrlPr>
                          <a:rPr lang="en-US" sz="2400" b="0" i="1" smtClean="0">
                            <a:latin typeface="Cambria Math" panose="02040503050406030204" pitchFamily="18" charset="0"/>
                            <a:ea typeface="Cambria Math" panose="02040503050406030204" pitchFamily="18" charset="0"/>
                            <a:cs typeface="Arial" panose="020B0604020202020204" pitchFamily="34" charset="0"/>
                          </a:rPr>
                        </m:ctrlPr>
                      </m:dPr>
                      <m:e>
                        <m:sSubSup>
                          <m:sSubSupPr>
                            <m:ctrlPr>
                              <a:rPr lang="en-US" sz="2400" b="0" i="1" smtClean="0">
                                <a:latin typeface="Cambria Math" panose="02040503050406030204" pitchFamily="18" charset="0"/>
                                <a:ea typeface="Cambria Math" panose="02040503050406030204" pitchFamily="18" charset="0"/>
                                <a:cs typeface="Arial" panose="020B0604020202020204" pitchFamily="34" charset="0"/>
                              </a:rPr>
                            </m:ctrlPr>
                          </m:sSubSupPr>
                          <m:e>
                            <m:d>
                              <m:dPr>
                                <m:begChr m:val="‖"/>
                                <m:endChr m:val="‖"/>
                                <m:ctrlPr>
                                  <a:rPr lang="en-US" sz="2400" b="0" i="1" smtClean="0">
                                    <a:latin typeface="Cambria Math" panose="02040503050406030204" pitchFamily="18" charset="0"/>
                                    <a:ea typeface="Cambria Math" panose="02040503050406030204" pitchFamily="18" charset="0"/>
                                    <a:cs typeface="Arial" panose="020B0604020202020204" pitchFamily="34" charset="0"/>
                                  </a:rPr>
                                </m:ctrlPr>
                              </m:dPr>
                              <m:e>
                                <m:sSub>
                                  <m:sSubPr>
                                    <m:ctrlPr>
                                      <a:rPr lang="en-US" sz="24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400" b="0" i="1" smtClean="0">
                                        <a:latin typeface="Cambria Math" panose="02040503050406030204" pitchFamily="18" charset="0"/>
                                        <a:ea typeface="Cambria Math" panose="02040503050406030204" pitchFamily="18" charset="0"/>
                                        <a:cs typeface="Arial" panose="020B0604020202020204" pitchFamily="34" charset="0"/>
                                      </a:rPr>
                                      <m:t>𝑆</m:t>
                                    </m:r>
                                  </m:e>
                                  <m:sub>
                                    <m:r>
                                      <a:rPr lang="en-US" sz="2400" b="0" i="1" smtClean="0">
                                        <a:latin typeface="Cambria Math" panose="02040503050406030204" pitchFamily="18" charset="0"/>
                                        <a:ea typeface="Cambria Math" panose="02040503050406030204" pitchFamily="18" charset="0"/>
                                        <a:cs typeface="Arial" panose="020B0604020202020204" pitchFamily="34" charset="0"/>
                                      </a:rPr>
                                      <m:t>𝑚</m:t>
                                    </m:r>
                                  </m:sub>
                                </m:sSub>
                                <m:d>
                                  <m:dPr>
                                    <m:ctrlPr>
                                      <a:rPr lang="en-US" sz="24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400" b="0" i="1" smtClean="0">
                                        <a:latin typeface="Cambria Math" panose="02040503050406030204" pitchFamily="18" charset="0"/>
                                        <a:ea typeface="Cambria Math" panose="02040503050406030204" pitchFamily="18" charset="0"/>
                                        <a:cs typeface="Arial" panose="020B0604020202020204" pitchFamily="34" charset="0"/>
                                      </a:rPr>
                                      <m:t>𝑥</m:t>
                                    </m:r>
                                    <m:r>
                                      <a:rPr lang="en-US" sz="2400" b="0" i="1" smtClean="0">
                                        <a:latin typeface="Cambria Math" panose="02040503050406030204" pitchFamily="18" charset="0"/>
                                        <a:ea typeface="Cambria Math" panose="02040503050406030204" pitchFamily="18" charset="0"/>
                                        <a:cs typeface="Arial" panose="020B0604020202020204" pitchFamily="34" charset="0"/>
                                      </a:rPr>
                                      <m:t>, </m:t>
                                    </m:r>
                                    <m:r>
                                      <a:rPr lang="en-US" sz="2400" b="0" i="1" smtClean="0">
                                        <a:latin typeface="Cambria Math" panose="02040503050406030204" pitchFamily="18" charset="0"/>
                                        <a:ea typeface="Cambria Math" panose="02040503050406030204" pitchFamily="18" charset="0"/>
                                        <a:cs typeface="Arial" panose="020B0604020202020204" pitchFamily="34" charset="0"/>
                                      </a:rPr>
                                      <m:t>𝜃</m:t>
                                    </m:r>
                                  </m:e>
                                </m:d>
                                <m:r>
                                  <a:rPr lang="en-US" sz="24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4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400" b="0" i="1" smtClean="0">
                                        <a:latin typeface="Cambria Math" panose="02040503050406030204" pitchFamily="18" charset="0"/>
                                        <a:ea typeface="Cambria Math" panose="02040503050406030204" pitchFamily="18" charset="0"/>
                                        <a:cs typeface="Arial" panose="020B0604020202020204" pitchFamily="34" charset="0"/>
                                      </a:rPr>
                                      <m:t>𝑆</m:t>
                                    </m:r>
                                  </m:e>
                                  <m:sub>
                                    <m:r>
                                      <a:rPr lang="en-US" sz="2400" b="0" i="1" smtClean="0">
                                        <a:latin typeface="Cambria Math" panose="02040503050406030204" pitchFamily="18" charset="0"/>
                                        <a:ea typeface="Cambria Math" panose="02040503050406030204" pitchFamily="18" charset="0"/>
                                        <a:cs typeface="Arial" panose="020B0604020202020204" pitchFamily="34" charset="0"/>
                                      </a:rPr>
                                      <m:t>𝑑𝑎𝑡𝑎</m:t>
                                    </m:r>
                                  </m:sub>
                                </m:sSub>
                                <m:r>
                                  <a:rPr lang="en-US" sz="2400" b="0" i="1" smtClean="0">
                                    <a:latin typeface="Cambria Math" panose="02040503050406030204" pitchFamily="18" charset="0"/>
                                    <a:ea typeface="Cambria Math" panose="02040503050406030204" pitchFamily="18" charset="0"/>
                                    <a:cs typeface="Arial" panose="020B0604020202020204" pitchFamily="34" charset="0"/>
                                  </a:rPr>
                                  <m:t>(</m:t>
                                </m:r>
                                <m:r>
                                  <a:rPr lang="en-US" sz="2400" b="0" i="1" smtClean="0">
                                    <a:latin typeface="Cambria Math" panose="02040503050406030204" pitchFamily="18" charset="0"/>
                                    <a:ea typeface="Cambria Math" panose="02040503050406030204" pitchFamily="18" charset="0"/>
                                    <a:cs typeface="Arial" panose="020B0604020202020204" pitchFamily="34" charset="0"/>
                                  </a:rPr>
                                  <m:t>𝑥</m:t>
                                </m:r>
                                <m:r>
                                  <a:rPr lang="en-US" sz="2400" b="0" i="1" smtClean="0">
                                    <a:latin typeface="Cambria Math" panose="02040503050406030204" pitchFamily="18" charset="0"/>
                                    <a:ea typeface="Cambria Math" panose="02040503050406030204" pitchFamily="18" charset="0"/>
                                    <a:cs typeface="Arial" panose="020B0604020202020204" pitchFamily="34" charset="0"/>
                                  </a:rPr>
                                  <m:t>)</m:t>
                                </m:r>
                              </m:e>
                            </m:d>
                          </m:e>
                          <m:sub>
                            <m:r>
                              <a:rPr lang="en-US" sz="2400" b="0" i="1" smtClean="0">
                                <a:latin typeface="Cambria Math" panose="02040503050406030204" pitchFamily="18" charset="0"/>
                                <a:ea typeface="Cambria Math" panose="02040503050406030204" pitchFamily="18" charset="0"/>
                                <a:cs typeface="Arial" panose="020B0604020202020204" pitchFamily="34" charset="0"/>
                              </a:rPr>
                              <m:t>2</m:t>
                            </m:r>
                          </m:sub>
                          <m:sup>
                            <m:r>
                              <a:rPr lang="en-US" sz="2400" b="0" i="1" smtClean="0">
                                <a:latin typeface="Cambria Math" panose="02040503050406030204" pitchFamily="18" charset="0"/>
                                <a:ea typeface="Cambria Math" panose="02040503050406030204" pitchFamily="18" charset="0"/>
                                <a:cs typeface="Arial" panose="020B0604020202020204" pitchFamily="34" charset="0"/>
                              </a:rPr>
                              <m:t>2</m:t>
                            </m:r>
                          </m:sup>
                        </m:sSubSup>
                      </m:e>
                    </m:d>
                  </m:oMath>
                </a14:m>
                <a:endParaRPr lang="en-US" sz="2400" dirty="0"/>
              </a:p>
            </p:txBody>
          </p:sp>
        </mc:Choice>
        <mc:Fallback xmlns="">
          <p:sp>
            <p:nvSpPr>
              <p:cNvPr id="6" name="TextBox 5">
                <a:extLst>
                  <a:ext uri="{FF2B5EF4-FFF2-40B4-BE49-F238E27FC236}">
                    <a16:creationId xmlns:a16="http://schemas.microsoft.com/office/drawing/2014/main" id="{E327EC85-33C8-410A-2079-E2FFB4084981}"/>
                  </a:ext>
                </a:extLst>
              </p:cNvPr>
              <p:cNvSpPr txBox="1">
                <a:spLocks noRot="1" noChangeAspect="1" noMove="1" noResize="1" noEditPoints="1" noAdjustHandles="1" noChangeArrowheads="1" noChangeShapeType="1" noTextEdit="1"/>
              </p:cNvSpPr>
              <p:nvPr/>
            </p:nvSpPr>
            <p:spPr>
              <a:xfrm>
                <a:off x="1182253" y="1930955"/>
                <a:ext cx="6096000" cy="648767"/>
              </a:xfrm>
              <a:prstGeom prst="rect">
                <a:avLst/>
              </a:prstGeom>
              <a:blipFill>
                <a:blip r:embed="rId3"/>
                <a:stretch>
                  <a:fillRect l="-1600" b="-84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6ABB5149-5B9C-0A37-70CC-8C17B17002B4}"/>
                  </a:ext>
                </a:extLst>
              </p:cNvPr>
              <p:cNvSpPr txBox="1"/>
              <p:nvPr/>
            </p:nvSpPr>
            <p:spPr>
              <a:xfrm>
                <a:off x="808180" y="2590047"/>
                <a:ext cx="11563929" cy="78380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m:t>
                      </m:r>
                      <m:f>
                        <m:fPr>
                          <m:ctrlPr>
                            <a:rPr lang="en-US" sz="24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4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400" b="0" i="1" smtClean="0">
                              <a:latin typeface="Cambria Math" panose="02040503050406030204" pitchFamily="18" charset="0"/>
                              <a:ea typeface="Cambria Math" panose="02040503050406030204" pitchFamily="18" charset="0"/>
                              <a:cs typeface="Arial" panose="020B0604020202020204" pitchFamily="34" charset="0"/>
                            </a:rPr>
                            <m:t>2</m:t>
                          </m:r>
                        </m:den>
                      </m:f>
                      <m:sSub>
                        <m:sSubPr>
                          <m:ctrlPr>
                            <a:rPr lang="en-US" sz="24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400" b="0" i="1" smtClean="0">
                              <a:latin typeface="Cambria Math" panose="02040503050406030204" pitchFamily="18" charset="0"/>
                              <a:ea typeface="Cambria Math" panose="02040503050406030204" pitchFamily="18" charset="0"/>
                              <a:cs typeface="Arial" panose="020B0604020202020204" pitchFamily="34" charset="0"/>
                            </a:rPr>
                            <m:t>𝐸</m:t>
                          </m:r>
                        </m:e>
                        <m:sub>
                          <m:sSub>
                            <m:sSubPr>
                              <m:ctrlPr>
                                <a:rPr lang="en-US" sz="24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400" b="0" i="1" smtClean="0">
                                  <a:latin typeface="Cambria Math" panose="02040503050406030204" pitchFamily="18" charset="0"/>
                                  <a:ea typeface="Cambria Math" panose="02040503050406030204" pitchFamily="18" charset="0"/>
                                  <a:cs typeface="Arial" panose="020B0604020202020204" pitchFamily="34" charset="0"/>
                                </a:rPr>
                                <m:t>𝑃</m:t>
                              </m:r>
                            </m:e>
                            <m:sub>
                              <m:r>
                                <a:rPr lang="en-US" sz="2400" b="0" i="1" smtClean="0">
                                  <a:latin typeface="Cambria Math" panose="02040503050406030204" pitchFamily="18" charset="0"/>
                                  <a:ea typeface="Cambria Math" panose="02040503050406030204" pitchFamily="18" charset="0"/>
                                  <a:cs typeface="Arial" panose="020B0604020202020204" pitchFamily="34" charset="0"/>
                                </a:rPr>
                                <m:t>𝑑𝑎𝑡𝑎</m:t>
                              </m:r>
                              <m:r>
                                <a:rPr lang="en-US" sz="2400" b="0" i="1" smtClean="0">
                                  <a:latin typeface="Cambria Math" panose="02040503050406030204" pitchFamily="18" charset="0"/>
                                  <a:ea typeface="Cambria Math" panose="02040503050406030204" pitchFamily="18" charset="0"/>
                                  <a:cs typeface="Arial" panose="020B0604020202020204" pitchFamily="34" charset="0"/>
                                </a:rPr>
                                <m:t> (</m:t>
                              </m:r>
                              <m:r>
                                <a:rPr lang="en-US" sz="2400" b="0" i="1" smtClean="0">
                                  <a:latin typeface="Cambria Math" panose="02040503050406030204" pitchFamily="18" charset="0"/>
                                  <a:ea typeface="Cambria Math" panose="02040503050406030204" pitchFamily="18" charset="0"/>
                                  <a:cs typeface="Arial" panose="020B0604020202020204" pitchFamily="34" charset="0"/>
                                </a:rPr>
                                <m:t>𝑥</m:t>
                              </m:r>
                              <m:r>
                                <a:rPr lang="en-US" sz="2400" b="0" i="1" smtClean="0">
                                  <a:latin typeface="Cambria Math" panose="02040503050406030204" pitchFamily="18" charset="0"/>
                                  <a:ea typeface="Cambria Math" panose="02040503050406030204" pitchFamily="18" charset="0"/>
                                  <a:cs typeface="Arial" panose="020B0604020202020204" pitchFamily="34" charset="0"/>
                                </a:rPr>
                                <m:t>)</m:t>
                              </m:r>
                            </m:sub>
                          </m:sSub>
                        </m:sub>
                      </m:sSub>
                      <m:d>
                        <m:dPr>
                          <m:begChr m:val="["/>
                          <m:endChr m:val="]"/>
                          <m:ctrlPr>
                            <a:rPr lang="en-US" sz="2400" b="0" i="1" smtClean="0">
                              <a:latin typeface="Cambria Math" panose="02040503050406030204" pitchFamily="18" charset="0"/>
                              <a:ea typeface="Cambria Math" panose="02040503050406030204" pitchFamily="18" charset="0"/>
                              <a:cs typeface="Arial" panose="020B0604020202020204" pitchFamily="34" charset="0"/>
                            </a:rPr>
                          </m:ctrlPr>
                        </m:dPr>
                        <m:e>
                          <m:sSubSup>
                            <m:sSubSupPr>
                              <m:ctrlPr>
                                <a:rPr lang="en-US" sz="2400" b="0" i="1" smtClean="0">
                                  <a:latin typeface="Cambria Math" panose="02040503050406030204" pitchFamily="18" charset="0"/>
                                  <a:ea typeface="Cambria Math" panose="02040503050406030204" pitchFamily="18" charset="0"/>
                                  <a:cs typeface="Arial" panose="020B0604020202020204" pitchFamily="34" charset="0"/>
                                </a:rPr>
                              </m:ctrlPr>
                            </m:sSubSupPr>
                            <m:e>
                              <m:r>
                                <a:rPr lang="en-US" sz="2400" b="0" i="1" smtClean="0">
                                  <a:latin typeface="Cambria Math" panose="02040503050406030204" pitchFamily="18" charset="0"/>
                                  <a:ea typeface="Cambria Math" panose="02040503050406030204" pitchFamily="18" charset="0"/>
                                  <a:cs typeface="Arial" panose="020B0604020202020204" pitchFamily="34" charset="0"/>
                                </a:rPr>
                                <m:t>𝑆</m:t>
                              </m:r>
                            </m:e>
                            <m:sub>
                              <m:r>
                                <a:rPr lang="en-US" sz="2400" b="0" i="1" smtClean="0">
                                  <a:latin typeface="Cambria Math" panose="02040503050406030204" pitchFamily="18" charset="0"/>
                                  <a:ea typeface="Cambria Math" panose="02040503050406030204" pitchFamily="18" charset="0"/>
                                  <a:cs typeface="Arial" panose="020B0604020202020204" pitchFamily="34" charset="0"/>
                                </a:rPr>
                                <m:t>𝑑𝑎𝑡𝑎</m:t>
                              </m:r>
                            </m:sub>
                            <m:sup>
                              <m:r>
                                <a:rPr lang="en-US" sz="2400" b="0" i="1" smtClean="0">
                                  <a:latin typeface="Cambria Math" panose="02040503050406030204" pitchFamily="18" charset="0"/>
                                  <a:ea typeface="Cambria Math" panose="02040503050406030204" pitchFamily="18" charset="0"/>
                                  <a:cs typeface="Arial" panose="020B0604020202020204" pitchFamily="34" charset="0"/>
                                </a:rPr>
                                <m:t>𝑇</m:t>
                              </m:r>
                            </m:sup>
                          </m:sSubSup>
                          <m:d>
                            <m:dPr>
                              <m:ctrlPr>
                                <a:rPr lang="en-US" sz="24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400" b="0" i="1" smtClean="0">
                                  <a:latin typeface="Cambria Math" panose="02040503050406030204" pitchFamily="18" charset="0"/>
                                  <a:ea typeface="Cambria Math" panose="02040503050406030204" pitchFamily="18" charset="0"/>
                                  <a:cs typeface="Arial" panose="020B0604020202020204" pitchFamily="34" charset="0"/>
                                </a:rPr>
                                <m:t>𝑥</m:t>
                              </m:r>
                            </m:e>
                          </m:d>
                          <m:sSub>
                            <m:sSubPr>
                              <m:ctrlPr>
                                <a:rPr lang="en-US" sz="24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400" b="0" i="1" smtClean="0">
                                  <a:latin typeface="Cambria Math" panose="02040503050406030204" pitchFamily="18" charset="0"/>
                                  <a:ea typeface="Cambria Math" panose="02040503050406030204" pitchFamily="18" charset="0"/>
                                  <a:cs typeface="Arial" panose="020B0604020202020204" pitchFamily="34" charset="0"/>
                                </a:rPr>
                                <m:t>𝑆</m:t>
                              </m:r>
                            </m:e>
                            <m:sub>
                              <m:r>
                                <a:rPr lang="en-US" sz="2400" b="0" i="1" smtClean="0">
                                  <a:latin typeface="Cambria Math" panose="02040503050406030204" pitchFamily="18" charset="0"/>
                                  <a:ea typeface="Cambria Math" panose="02040503050406030204" pitchFamily="18" charset="0"/>
                                  <a:cs typeface="Arial" panose="020B0604020202020204" pitchFamily="34" charset="0"/>
                                </a:rPr>
                                <m:t>𝑑𝑎𝑡𝑎</m:t>
                              </m:r>
                            </m:sub>
                          </m:sSub>
                          <m:d>
                            <m:dPr>
                              <m:ctrlPr>
                                <a:rPr lang="en-US" sz="24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400" b="0" i="1" smtClean="0">
                                  <a:latin typeface="Cambria Math" panose="02040503050406030204" pitchFamily="18" charset="0"/>
                                  <a:ea typeface="Cambria Math" panose="02040503050406030204" pitchFamily="18" charset="0"/>
                                  <a:cs typeface="Arial" panose="020B0604020202020204" pitchFamily="34" charset="0"/>
                                </a:rPr>
                                <m:t>𝑥</m:t>
                              </m:r>
                            </m:e>
                          </m:d>
                          <m:r>
                            <a:rPr lang="en-US" sz="2400" b="0" i="1" smtClean="0">
                              <a:latin typeface="Cambria Math" panose="02040503050406030204" pitchFamily="18" charset="0"/>
                              <a:ea typeface="Cambria Math" panose="02040503050406030204" pitchFamily="18" charset="0"/>
                              <a:cs typeface="Arial" panose="020B0604020202020204" pitchFamily="34" charset="0"/>
                            </a:rPr>
                            <m:t>+</m:t>
                          </m:r>
                          <m:sSubSup>
                            <m:sSubSupPr>
                              <m:ctrlPr>
                                <a:rPr lang="en-US" sz="2400" b="0" i="1" smtClean="0">
                                  <a:latin typeface="Cambria Math" panose="02040503050406030204" pitchFamily="18" charset="0"/>
                                  <a:ea typeface="Cambria Math" panose="02040503050406030204" pitchFamily="18" charset="0"/>
                                  <a:cs typeface="Arial" panose="020B0604020202020204" pitchFamily="34" charset="0"/>
                                </a:rPr>
                              </m:ctrlPr>
                            </m:sSubSupPr>
                            <m:e>
                              <m:r>
                                <a:rPr lang="en-US" sz="2400" b="0" i="1" smtClean="0">
                                  <a:latin typeface="Cambria Math" panose="02040503050406030204" pitchFamily="18" charset="0"/>
                                  <a:ea typeface="Cambria Math" panose="02040503050406030204" pitchFamily="18" charset="0"/>
                                  <a:cs typeface="Arial" panose="020B0604020202020204" pitchFamily="34" charset="0"/>
                                </a:rPr>
                                <m:t>𝑆</m:t>
                              </m:r>
                            </m:e>
                            <m:sub>
                              <m:r>
                                <a:rPr lang="en-US" sz="2400" b="0" i="1" smtClean="0">
                                  <a:latin typeface="Cambria Math" panose="02040503050406030204" pitchFamily="18" charset="0"/>
                                  <a:ea typeface="Cambria Math" panose="02040503050406030204" pitchFamily="18" charset="0"/>
                                  <a:cs typeface="Arial" panose="020B0604020202020204" pitchFamily="34" charset="0"/>
                                </a:rPr>
                                <m:t>𝑚</m:t>
                              </m:r>
                            </m:sub>
                            <m:sup>
                              <m:r>
                                <a:rPr lang="en-US" sz="2400" b="0" i="1" smtClean="0">
                                  <a:latin typeface="Cambria Math" panose="02040503050406030204" pitchFamily="18" charset="0"/>
                                  <a:ea typeface="Cambria Math" panose="02040503050406030204" pitchFamily="18" charset="0"/>
                                  <a:cs typeface="Arial" panose="020B0604020202020204" pitchFamily="34" charset="0"/>
                                </a:rPr>
                                <m:t>𝑇</m:t>
                              </m:r>
                            </m:sup>
                          </m:sSubSup>
                          <m:d>
                            <m:dPr>
                              <m:ctrlPr>
                                <a:rPr lang="en-US" sz="24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400" b="0" i="1" smtClean="0">
                                  <a:latin typeface="Cambria Math" panose="02040503050406030204" pitchFamily="18" charset="0"/>
                                  <a:ea typeface="Cambria Math" panose="02040503050406030204" pitchFamily="18" charset="0"/>
                                  <a:cs typeface="Arial" panose="020B0604020202020204" pitchFamily="34" charset="0"/>
                                </a:rPr>
                                <m:t>𝑥</m:t>
                              </m:r>
                              <m:r>
                                <a:rPr lang="en-US" sz="2400" b="0" i="1" smtClean="0">
                                  <a:latin typeface="Cambria Math" panose="02040503050406030204" pitchFamily="18" charset="0"/>
                                  <a:ea typeface="Cambria Math" panose="02040503050406030204" pitchFamily="18" charset="0"/>
                                  <a:cs typeface="Arial" panose="020B0604020202020204" pitchFamily="34" charset="0"/>
                                </a:rPr>
                                <m:t>,</m:t>
                              </m:r>
                              <m:r>
                                <a:rPr lang="en-US" sz="2400" b="0" i="1" smtClean="0">
                                  <a:latin typeface="Cambria Math" panose="02040503050406030204" pitchFamily="18" charset="0"/>
                                  <a:ea typeface="Cambria Math" panose="02040503050406030204" pitchFamily="18" charset="0"/>
                                  <a:cs typeface="Arial" panose="020B0604020202020204" pitchFamily="34" charset="0"/>
                                </a:rPr>
                                <m:t>𝜃</m:t>
                              </m:r>
                            </m:e>
                          </m:d>
                          <m:sSub>
                            <m:sSubPr>
                              <m:ctrlPr>
                                <a:rPr lang="en-US" sz="24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400" b="0" i="1" smtClean="0">
                                  <a:latin typeface="Cambria Math" panose="02040503050406030204" pitchFamily="18" charset="0"/>
                                  <a:ea typeface="Cambria Math" panose="02040503050406030204" pitchFamily="18" charset="0"/>
                                  <a:cs typeface="Arial" panose="020B0604020202020204" pitchFamily="34" charset="0"/>
                                </a:rPr>
                                <m:t>𝑆</m:t>
                              </m:r>
                            </m:e>
                            <m:sub>
                              <m:r>
                                <a:rPr lang="en-US" sz="2400" b="0" i="1" smtClean="0">
                                  <a:latin typeface="Cambria Math" panose="02040503050406030204" pitchFamily="18" charset="0"/>
                                  <a:ea typeface="Cambria Math" panose="02040503050406030204" pitchFamily="18" charset="0"/>
                                  <a:cs typeface="Arial" panose="020B0604020202020204" pitchFamily="34" charset="0"/>
                                </a:rPr>
                                <m:t>𝑚</m:t>
                              </m:r>
                            </m:sub>
                          </m:sSub>
                          <m:d>
                            <m:dPr>
                              <m:ctrlPr>
                                <a:rPr lang="en-US" sz="24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400" b="0" i="1" smtClean="0">
                                  <a:latin typeface="Cambria Math" panose="02040503050406030204" pitchFamily="18" charset="0"/>
                                  <a:ea typeface="Cambria Math" panose="02040503050406030204" pitchFamily="18" charset="0"/>
                                  <a:cs typeface="Arial" panose="020B0604020202020204" pitchFamily="34" charset="0"/>
                                </a:rPr>
                                <m:t>𝑥</m:t>
                              </m:r>
                              <m:r>
                                <a:rPr lang="en-US" sz="2400" b="0" i="1" smtClean="0">
                                  <a:latin typeface="Cambria Math" panose="02040503050406030204" pitchFamily="18" charset="0"/>
                                  <a:ea typeface="Cambria Math" panose="02040503050406030204" pitchFamily="18" charset="0"/>
                                  <a:cs typeface="Arial" panose="020B0604020202020204" pitchFamily="34" charset="0"/>
                                </a:rPr>
                                <m:t>,</m:t>
                              </m:r>
                              <m:r>
                                <a:rPr lang="en-US" sz="2400" b="0" i="1" smtClean="0">
                                  <a:latin typeface="Cambria Math" panose="02040503050406030204" pitchFamily="18" charset="0"/>
                                  <a:ea typeface="Cambria Math" panose="02040503050406030204" pitchFamily="18" charset="0"/>
                                  <a:cs typeface="Arial" panose="020B0604020202020204" pitchFamily="34" charset="0"/>
                                </a:rPr>
                                <m:t>𝜃</m:t>
                              </m:r>
                            </m:e>
                          </m:d>
                          <m:r>
                            <a:rPr lang="en-US" sz="2400" b="0" i="1" smtClean="0">
                              <a:latin typeface="Cambria Math" panose="02040503050406030204" pitchFamily="18" charset="0"/>
                              <a:ea typeface="Cambria Math" panose="02040503050406030204" pitchFamily="18" charset="0"/>
                              <a:cs typeface="Arial" panose="020B0604020202020204" pitchFamily="34" charset="0"/>
                            </a:rPr>
                            <m:t>−2</m:t>
                          </m:r>
                          <m:sSubSup>
                            <m:sSubSupPr>
                              <m:ctrlPr>
                                <a:rPr lang="en-US" sz="2400" b="0" i="1" smtClean="0">
                                  <a:latin typeface="Cambria Math" panose="02040503050406030204" pitchFamily="18" charset="0"/>
                                  <a:ea typeface="Cambria Math" panose="02040503050406030204" pitchFamily="18" charset="0"/>
                                  <a:cs typeface="Arial" panose="020B0604020202020204" pitchFamily="34" charset="0"/>
                                </a:rPr>
                              </m:ctrlPr>
                            </m:sSubSupPr>
                            <m:e>
                              <m:r>
                                <a:rPr lang="en-US" sz="2400" b="0" i="1" smtClean="0">
                                  <a:latin typeface="Cambria Math" panose="02040503050406030204" pitchFamily="18" charset="0"/>
                                  <a:ea typeface="Cambria Math" panose="02040503050406030204" pitchFamily="18" charset="0"/>
                                  <a:cs typeface="Arial" panose="020B0604020202020204" pitchFamily="34" charset="0"/>
                                </a:rPr>
                                <m:t>𝑆</m:t>
                              </m:r>
                            </m:e>
                            <m:sub>
                              <m:r>
                                <a:rPr lang="en-US" sz="2400" b="0" i="1" smtClean="0">
                                  <a:latin typeface="Cambria Math" panose="02040503050406030204" pitchFamily="18" charset="0"/>
                                  <a:ea typeface="Cambria Math" panose="02040503050406030204" pitchFamily="18" charset="0"/>
                                  <a:cs typeface="Arial" panose="020B0604020202020204" pitchFamily="34" charset="0"/>
                                </a:rPr>
                                <m:t>𝑚</m:t>
                              </m:r>
                            </m:sub>
                            <m:sup>
                              <m:r>
                                <a:rPr lang="en-US" sz="2400" b="0" i="1" smtClean="0">
                                  <a:latin typeface="Cambria Math" panose="02040503050406030204" pitchFamily="18" charset="0"/>
                                  <a:ea typeface="Cambria Math" panose="02040503050406030204" pitchFamily="18" charset="0"/>
                                  <a:cs typeface="Arial" panose="020B0604020202020204" pitchFamily="34" charset="0"/>
                                </a:rPr>
                                <m:t>𝑇</m:t>
                              </m:r>
                            </m:sup>
                          </m:sSubSup>
                          <m:d>
                            <m:dPr>
                              <m:ctrlPr>
                                <a:rPr lang="en-US" sz="24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400" b="0" i="1" smtClean="0">
                                  <a:latin typeface="Cambria Math" panose="02040503050406030204" pitchFamily="18" charset="0"/>
                                  <a:ea typeface="Cambria Math" panose="02040503050406030204" pitchFamily="18" charset="0"/>
                                  <a:cs typeface="Arial" panose="020B0604020202020204" pitchFamily="34" charset="0"/>
                                </a:rPr>
                                <m:t>𝑥</m:t>
                              </m:r>
                              <m:r>
                                <a:rPr lang="en-US" sz="2400" b="0" i="1" smtClean="0">
                                  <a:latin typeface="Cambria Math" panose="02040503050406030204" pitchFamily="18" charset="0"/>
                                  <a:ea typeface="Cambria Math" panose="02040503050406030204" pitchFamily="18" charset="0"/>
                                  <a:cs typeface="Arial" panose="020B0604020202020204" pitchFamily="34" charset="0"/>
                                </a:rPr>
                                <m:t>,</m:t>
                              </m:r>
                              <m:r>
                                <a:rPr lang="en-US" sz="2400" b="0" i="1" smtClean="0">
                                  <a:latin typeface="Cambria Math" panose="02040503050406030204" pitchFamily="18" charset="0"/>
                                  <a:ea typeface="Cambria Math" panose="02040503050406030204" pitchFamily="18" charset="0"/>
                                  <a:cs typeface="Arial" panose="020B0604020202020204" pitchFamily="34" charset="0"/>
                                </a:rPr>
                                <m:t>𝜃</m:t>
                              </m:r>
                            </m:e>
                          </m:d>
                          <m:sSub>
                            <m:sSubPr>
                              <m:ctrlPr>
                                <a:rPr lang="en-US" sz="24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400" b="0" i="1" smtClean="0">
                                  <a:latin typeface="Cambria Math" panose="02040503050406030204" pitchFamily="18" charset="0"/>
                                  <a:ea typeface="Cambria Math" panose="02040503050406030204" pitchFamily="18" charset="0"/>
                                  <a:cs typeface="Arial" panose="020B0604020202020204" pitchFamily="34" charset="0"/>
                                </a:rPr>
                                <m:t>𝑆</m:t>
                              </m:r>
                            </m:e>
                            <m:sub>
                              <m:r>
                                <a:rPr lang="en-US" sz="2400" b="0" i="1" smtClean="0">
                                  <a:latin typeface="Cambria Math" panose="02040503050406030204" pitchFamily="18" charset="0"/>
                                  <a:ea typeface="Cambria Math" panose="02040503050406030204" pitchFamily="18" charset="0"/>
                                  <a:cs typeface="Arial" panose="020B0604020202020204" pitchFamily="34" charset="0"/>
                                </a:rPr>
                                <m:t>𝑑𝑎𝑡𝑎</m:t>
                              </m:r>
                            </m:sub>
                          </m:sSub>
                          <m:d>
                            <m:dPr>
                              <m:ctrlPr>
                                <a:rPr lang="en-US" sz="24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400" b="0" i="1" smtClean="0">
                                  <a:latin typeface="Cambria Math" panose="02040503050406030204" pitchFamily="18" charset="0"/>
                                  <a:ea typeface="Cambria Math" panose="02040503050406030204" pitchFamily="18" charset="0"/>
                                  <a:cs typeface="Arial" panose="020B0604020202020204" pitchFamily="34" charset="0"/>
                                </a:rPr>
                                <m:t>𝑥</m:t>
                              </m:r>
                            </m:e>
                          </m:d>
                        </m:e>
                      </m:d>
                    </m:oMath>
                  </m:oMathPara>
                </a14:m>
                <a:endParaRPr lang="en-US" sz="2400" dirty="0"/>
              </a:p>
            </p:txBody>
          </p:sp>
        </mc:Choice>
        <mc:Fallback xmlns="">
          <p:sp>
            <p:nvSpPr>
              <p:cNvPr id="7" name="TextBox 6">
                <a:extLst>
                  <a:ext uri="{FF2B5EF4-FFF2-40B4-BE49-F238E27FC236}">
                    <a16:creationId xmlns:a16="http://schemas.microsoft.com/office/drawing/2014/main" id="{6ABB5149-5B9C-0A37-70CC-8C17B17002B4}"/>
                  </a:ext>
                </a:extLst>
              </p:cNvPr>
              <p:cNvSpPr txBox="1">
                <a:spLocks noRot="1" noChangeAspect="1" noMove="1" noResize="1" noEditPoints="1" noAdjustHandles="1" noChangeArrowheads="1" noChangeShapeType="1" noTextEdit="1"/>
              </p:cNvSpPr>
              <p:nvPr/>
            </p:nvSpPr>
            <p:spPr>
              <a:xfrm>
                <a:off x="808180" y="2590047"/>
                <a:ext cx="11563929" cy="783804"/>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083A58F2-5863-7EB5-6FF4-B5BB28E6D30F}"/>
                  </a:ext>
                </a:extLst>
              </p:cNvPr>
              <p:cNvSpPr txBox="1"/>
              <p:nvPr/>
            </p:nvSpPr>
            <p:spPr>
              <a:xfrm>
                <a:off x="1219199" y="3327065"/>
                <a:ext cx="10275455" cy="830997"/>
              </a:xfrm>
              <a:prstGeom prst="rect">
                <a:avLst/>
              </a:prstGeom>
              <a:noFill/>
            </p:spPr>
            <p:txBody>
              <a:bodyPr wrap="square" rtlCol="0">
                <a:spAutoFit/>
              </a:bodyPr>
              <a:lstStyle/>
              <a:p>
                <a:r>
                  <a:rPr lang="en-US" sz="2400" dirty="0">
                    <a:latin typeface="Arial" panose="020B0604020202020204" pitchFamily="34" charset="0"/>
                    <a:cs typeface="Arial" panose="020B0604020202020204" pitchFamily="34" charset="0"/>
                  </a:rPr>
                  <a:t>Since the first term does not depend on the parameter </a:t>
                </a:r>
                <a14:m>
                  <m:oMath xmlns:m="http://schemas.openxmlformats.org/officeDocument/2006/math">
                    <m:r>
                      <a:rPr lang="en-US" sz="2400" i="1" smtClean="0">
                        <a:latin typeface="Cambria Math" panose="02040503050406030204" pitchFamily="18" charset="0"/>
                        <a:ea typeface="Cambria Math" panose="02040503050406030204" pitchFamily="18" charset="0"/>
                        <a:cs typeface="Arial" panose="020B0604020202020204" pitchFamily="34" charset="0"/>
                      </a:rPr>
                      <m:t>𝜃</m:t>
                    </m:r>
                  </m:oMath>
                </a14:m>
                <a:r>
                  <a:rPr lang="en-US" sz="2400" dirty="0">
                    <a:latin typeface="Arial" panose="020B0604020202020204" pitchFamily="34" charset="0"/>
                    <a:cs typeface="Arial" panose="020B0604020202020204" pitchFamily="34" charset="0"/>
                  </a:rPr>
                  <a:t>, we </a:t>
                </a:r>
                <a:r>
                  <a:rPr lang="en-US" sz="2400" b="1" dirty="0">
                    <a:solidFill>
                      <a:srgbClr val="FF0000"/>
                    </a:solidFill>
                    <a:latin typeface="Arial" panose="020B0604020202020204" pitchFamily="34" charset="0"/>
                    <a:cs typeface="Arial" panose="020B0604020202020204" pitchFamily="34" charset="0"/>
                  </a:rPr>
                  <a:t>only need </a:t>
                </a:r>
                <a:r>
                  <a:rPr lang="en-US" sz="2400" dirty="0">
                    <a:latin typeface="Arial" panose="020B0604020202020204" pitchFamily="34" charset="0"/>
                    <a:cs typeface="Arial" panose="020B0604020202020204" pitchFamily="34" charset="0"/>
                  </a:rPr>
                  <a:t>to consider the second and third terms in the above equation.  </a:t>
                </a:r>
              </a:p>
            </p:txBody>
          </p:sp>
        </mc:Choice>
        <mc:Fallback xmlns="">
          <p:sp>
            <p:nvSpPr>
              <p:cNvPr id="8" name="TextBox 7">
                <a:extLst>
                  <a:ext uri="{FF2B5EF4-FFF2-40B4-BE49-F238E27FC236}">
                    <a16:creationId xmlns:a16="http://schemas.microsoft.com/office/drawing/2014/main" id="{083A58F2-5863-7EB5-6FF4-B5BB28E6D30F}"/>
                  </a:ext>
                </a:extLst>
              </p:cNvPr>
              <p:cNvSpPr txBox="1">
                <a:spLocks noRot="1" noChangeAspect="1" noMove="1" noResize="1" noEditPoints="1" noAdjustHandles="1" noChangeArrowheads="1" noChangeShapeType="1" noTextEdit="1"/>
              </p:cNvSpPr>
              <p:nvPr/>
            </p:nvSpPr>
            <p:spPr>
              <a:xfrm>
                <a:off x="1219199" y="3327065"/>
                <a:ext cx="10275455" cy="830997"/>
              </a:xfrm>
              <a:prstGeom prst="rect">
                <a:avLst/>
              </a:prstGeom>
              <a:blipFill>
                <a:blip r:embed="rId5"/>
                <a:stretch>
                  <a:fillRect l="-890" t="-5147" r="-534" b="-1691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A4D5900D-E16E-B76E-834F-98412455DCFC}"/>
                  </a:ext>
                </a:extLst>
              </p:cNvPr>
              <p:cNvSpPr txBox="1"/>
              <p:nvPr/>
            </p:nvSpPr>
            <p:spPr>
              <a:xfrm>
                <a:off x="651162" y="4136804"/>
                <a:ext cx="9348356" cy="83362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sz="2400" b="1" i="1" smtClean="0">
                              <a:solidFill>
                                <a:srgbClr val="00B050"/>
                              </a:solidFill>
                              <a:latin typeface="Cambria Math" panose="02040503050406030204" pitchFamily="18" charset="0"/>
                              <a:ea typeface="Cambria Math" panose="02040503050406030204" pitchFamily="18" charset="0"/>
                              <a:cs typeface="Arial" panose="020B0604020202020204" pitchFamily="34" charset="0"/>
                            </a:rPr>
                          </m:ctrlPr>
                        </m:sSubSupPr>
                        <m:e>
                          <m:f>
                            <m:fPr>
                              <m:ctrlPr>
                                <a:rPr lang="en-US" sz="24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4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400" b="0" i="1" smtClean="0">
                                  <a:latin typeface="Cambria Math" panose="02040503050406030204" pitchFamily="18" charset="0"/>
                                  <a:ea typeface="Cambria Math" panose="02040503050406030204" pitchFamily="18" charset="0"/>
                                  <a:cs typeface="Arial" panose="020B0604020202020204" pitchFamily="34" charset="0"/>
                                </a:rPr>
                                <m:t>2</m:t>
                              </m:r>
                            </m:den>
                          </m:f>
                          <m:sSub>
                            <m:sSubPr>
                              <m:ctrlPr>
                                <a:rPr lang="en-US" sz="24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400" b="0" i="1" smtClean="0">
                                  <a:latin typeface="Cambria Math" panose="02040503050406030204" pitchFamily="18" charset="0"/>
                                  <a:ea typeface="Cambria Math" panose="02040503050406030204" pitchFamily="18" charset="0"/>
                                  <a:cs typeface="Arial" panose="020B0604020202020204" pitchFamily="34" charset="0"/>
                                </a:rPr>
                                <m:t>𝐸</m:t>
                              </m:r>
                            </m:e>
                            <m:sub>
                              <m:sSub>
                                <m:sSubPr>
                                  <m:ctrlPr>
                                    <a:rPr lang="en-US" sz="24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400" b="0" i="1" smtClean="0">
                                      <a:latin typeface="Cambria Math" panose="02040503050406030204" pitchFamily="18" charset="0"/>
                                      <a:ea typeface="Cambria Math" panose="02040503050406030204" pitchFamily="18" charset="0"/>
                                      <a:cs typeface="Arial" panose="020B0604020202020204" pitchFamily="34" charset="0"/>
                                    </a:rPr>
                                    <m:t>𝑃</m:t>
                                  </m:r>
                                </m:e>
                                <m:sub>
                                  <m:r>
                                    <a:rPr lang="en-US" sz="2400" b="0" i="1" smtClean="0">
                                      <a:latin typeface="Cambria Math" panose="02040503050406030204" pitchFamily="18" charset="0"/>
                                      <a:ea typeface="Cambria Math" panose="02040503050406030204" pitchFamily="18" charset="0"/>
                                      <a:cs typeface="Arial" panose="020B0604020202020204" pitchFamily="34" charset="0"/>
                                    </a:rPr>
                                    <m:t>𝑑𝑎𝑡𝑎</m:t>
                                  </m:r>
                                  <m:r>
                                    <a:rPr lang="en-US" sz="2400" b="0" i="1" smtClean="0">
                                      <a:latin typeface="Cambria Math" panose="02040503050406030204" pitchFamily="18" charset="0"/>
                                      <a:ea typeface="Cambria Math" panose="02040503050406030204" pitchFamily="18" charset="0"/>
                                      <a:cs typeface="Arial" panose="020B0604020202020204" pitchFamily="34" charset="0"/>
                                    </a:rPr>
                                    <m:t> (</m:t>
                                  </m:r>
                                  <m:r>
                                    <a:rPr lang="en-US" sz="2400" b="0" i="1" smtClean="0">
                                      <a:latin typeface="Cambria Math" panose="02040503050406030204" pitchFamily="18" charset="0"/>
                                      <a:ea typeface="Cambria Math" panose="02040503050406030204" pitchFamily="18" charset="0"/>
                                      <a:cs typeface="Arial" panose="020B0604020202020204" pitchFamily="34" charset="0"/>
                                    </a:rPr>
                                    <m:t>𝑥</m:t>
                                  </m:r>
                                  <m:r>
                                    <a:rPr lang="en-US" sz="2400" b="0" i="1" smtClean="0">
                                      <a:latin typeface="Cambria Math" panose="02040503050406030204" pitchFamily="18" charset="0"/>
                                      <a:ea typeface="Cambria Math" panose="02040503050406030204" pitchFamily="18" charset="0"/>
                                      <a:cs typeface="Arial" panose="020B0604020202020204" pitchFamily="34" charset="0"/>
                                    </a:rPr>
                                    <m:t>)</m:t>
                                  </m:r>
                                </m:sub>
                              </m:sSub>
                            </m:sub>
                          </m:sSub>
                          <m:r>
                            <a:rPr lang="en-US" sz="2400" b="1" i="1" smtClean="0">
                              <a:latin typeface="Cambria Math" panose="02040503050406030204" pitchFamily="18" charset="0"/>
                              <a:ea typeface="Cambria Math" panose="02040503050406030204" pitchFamily="18" charset="0"/>
                              <a:cs typeface="Arial" panose="020B0604020202020204" pitchFamily="34" charset="0"/>
                            </a:rPr>
                            <m:t>[</m:t>
                          </m:r>
                          <m:r>
                            <a:rPr lang="en-US" sz="2400" b="1" i="1" smtClean="0">
                              <a:solidFill>
                                <a:srgbClr val="00B050"/>
                              </a:solidFill>
                              <a:latin typeface="Cambria Math" panose="02040503050406030204" pitchFamily="18" charset="0"/>
                              <a:ea typeface="Cambria Math" panose="02040503050406030204" pitchFamily="18" charset="0"/>
                              <a:cs typeface="Arial" panose="020B0604020202020204" pitchFamily="34" charset="0"/>
                            </a:rPr>
                            <m:t>𝑺</m:t>
                          </m:r>
                        </m:e>
                        <m:sub>
                          <m:r>
                            <a:rPr lang="en-US" sz="2400" b="1" i="1" smtClean="0">
                              <a:solidFill>
                                <a:srgbClr val="00B050"/>
                              </a:solidFill>
                              <a:latin typeface="Cambria Math" panose="02040503050406030204" pitchFamily="18" charset="0"/>
                              <a:ea typeface="Cambria Math" panose="02040503050406030204" pitchFamily="18" charset="0"/>
                              <a:cs typeface="Arial" panose="020B0604020202020204" pitchFamily="34" charset="0"/>
                            </a:rPr>
                            <m:t>𝒎</m:t>
                          </m:r>
                        </m:sub>
                        <m:sup>
                          <m:r>
                            <a:rPr lang="en-US" sz="2400" b="1" i="1" smtClean="0">
                              <a:solidFill>
                                <a:srgbClr val="00B050"/>
                              </a:solidFill>
                              <a:latin typeface="Cambria Math" panose="02040503050406030204" pitchFamily="18" charset="0"/>
                              <a:ea typeface="Cambria Math" panose="02040503050406030204" pitchFamily="18" charset="0"/>
                              <a:cs typeface="Arial" panose="020B0604020202020204" pitchFamily="34" charset="0"/>
                            </a:rPr>
                            <m:t>𝑻</m:t>
                          </m:r>
                        </m:sup>
                      </m:sSubSup>
                      <m:d>
                        <m:dPr>
                          <m:ctrlPr>
                            <a:rPr lang="en-US" sz="2400" b="1" i="1" smtClean="0">
                              <a:solidFill>
                                <a:srgbClr val="00B050"/>
                              </a:solidFill>
                              <a:latin typeface="Cambria Math" panose="02040503050406030204" pitchFamily="18" charset="0"/>
                              <a:ea typeface="Cambria Math" panose="02040503050406030204" pitchFamily="18" charset="0"/>
                              <a:cs typeface="Arial" panose="020B0604020202020204" pitchFamily="34" charset="0"/>
                            </a:rPr>
                          </m:ctrlPr>
                        </m:dPr>
                        <m:e>
                          <m:r>
                            <a:rPr lang="en-US" sz="2400" b="1" i="1" smtClean="0">
                              <a:solidFill>
                                <a:srgbClr val="00B050"/>
                              </a:solidFill>
                              <a:latin typeface="Cambria Math" panose="02040503050406030204" pitchFamily="18" charset="0"/>
                              <a:ea typeface="Cambria Math" panose="02040503050406030204" pitchFamily="18" charset="0"/>
                              <a:cs typeface="Arial" panose="020B0604020202020204" pitchFamily="34" charset="0"/>
                            </a:rPr>
                            <m:t>𝒙</m:t>
                          </m:r>
                          <m:r>
                            <a:rPr lang="en-US" sz="2400" b="1" i="1" smtClean="0">
                              <a:solidFill>
                                <a:srgbClr val="00B050"/>
                              </a:solidFill>
                              <a:latin typeface="Cambria Math" panose="02040503050406030204" pitchFamily="18" charset="0"/>
                              <a:ea typeface="Cambria Math" panose="02040503050406030204" pitchFamily="18" charset="0"/>
                              <a:cs typeface="Arial" panose="020B0604020202020204" pitchFamily="34" charset="0"/>
                            </a:rPr>
                            <m:t>,</m:t>
                          </m:r>
                          <m:r>
                            <a:rPr lang="en-US" sz="2400" b="1" i="1" smtClean="0">
                              <a:solidFill>
                                <a:srgbClr val="00B050"/>
                              </a:solidFill>
                              <a:latin typeface="Cambria Math" panose="02040503050406030204" pitchFamily="18" charset="0"/>
                              <a:ea typeface="Cambria Math" panose="02040503050406030204" pitchFamily="18" charset="0"/>
                              <a:cs typeface="Arial" panose="020B0604020202020204" pitchFamily="34" charset="0"/>
                            </a:rPr>
                            <m:t>𝜽</m:t>
                          </m:r>
                        </m:e>
                      </m:d>
                      <m:sSub>
                        <m:sSubPr>
                          <m:ctrlPr>
                            <a:rPr lang="en-US" sz="2400" b="1" i="1" smtClean="0">
                              <a:solidFill>
                                <a:srgbClr val="00B050"/>
                              </a:solidFill>
                              <a:latin typeface="Cambria Math" panose="02040503050406030204" pitchFamily="18" charset="0"/>
                              <a:ea typeface="Cambria Math" panose="02040503050406030204" pitchFamily="18" charset="0"/>
                              <a:cs typeface="Arial" panose="020B0604020202020204" pitchFamily="34" charset="0"/>
                            </a:rPr>
                          </m:ctrlPr>
                        </m:sSubPr>
                        <m:e>
                          <m:r>
                            <a:rPr lang="en-US" sz="2400" b="1" i="1" smtClean="0">
                              <a:solidFill>
                                <a:srgbClr val="00B050"/>
                              </a:solidFill>
                              <a:latin typeface="Cambria Math" panose="02040503050406030204" pitchFamily="18" charset="0"/>
                              <a:ea typeface="Cambria Math" panose="02040503050406030204" pitchFamily="18" charset="0"/>
                              <a:cs typeface="Arial" panose="020B0604020202020204" pitchFamily="34" charset="0"/>
                            </a:rPr>
                            <m:t>𝑺</m:t>
                          </m:r>
                        </m:e>
                        <m:sub>
                          <m:r>
                            <a:rPr lang="en-US" sz="2400" b="1" i="1" smtClean="0">
                              <a:solidFill>
                                <a:srgbClr val="00B050"/>
                              </a:solidFill>
                              <a:latin typeface="Cambria Math" panose="02040503050406030204" pitchFamily="18" charset="0"/>
                              <a:ea typeface="Cambria Math" panose="02040503050406030204" pitchFamily="18" charset="0"/>
                              <a:cs typeface="Arial" panose="020B0604020202020204" pitchFamily="34" charset="0"/>
                            </a:rPr>
                            <m:t>𝒎</m:t>
                          </m:r>
                        </m:sub>
                      </m:sSub>
                      <m:d>
                        <m:dPr>
                          <m:ctrlPr>
                            <a:rPr lang="en-US" sz="2400" b="1" i="1" smtClean="0">
                              <a:solidFill>
                                <a:srgbClr val="00B050"/>
                              </a:solidFill>
                              <a:latin typeface="Cambria Math" panose="02040503050406030204" pitchFamily="18" charset="0"/>
                              <a:ea typeface="Cambria Math" panose="02040503050406030204" pitchFamily="18" charset="0"/>
                              <a:cs typeface="Arial" panose="020B0604020202020204" pitchFamily="34" charset="0"/>
                            </a:rPr>
                          </m:ctrlPr>
                        </m:dPr>
                        <m:e>
                          <m:r>
                            <a:rPr lang="en-US" sz="2400" b="1" i="1" smtClean="0">
                              <a:solidFill>
                                <a:srgbClr val="00B050"/>
                              </a:solidFill>
                              <a:latin typeface="Cambria Math" panose="02040503050406030204" pitchFamily="18" charset="0"/>
                              <a:ea typeface="Cambria Math" panose="02040503050406030204" pitchFamily="18" charset="0"/>
                              <a:cs typeface="Arial" panose="020B0604020202020204" pitchFamily="34" charset="0"/>
                            </a:rPr>
                            <m:t>𝒙</m:t>
                          </m:r>
                          <m:r>
                            <a:rPr lang="en-US" sz="2400" b="1" i="1" smtClean="0">
                              <a:solidFill>
                                <a:srgbClr val="00B050"/>
                              </a:solidFill>
                              <a:latin typeface="Cambria Math" panose="02040503050406030204" pitchFamily="18" charset="0"/>
                              <a:ea typeface="Cambria Math" panose="02040503050406030204" pitchFamily="18" charset="0"/>
                              <a:cs typeface="Arial" panose="020B0604020202020204" pitchFamily="34" charset="0"/>
                            </a:rPr>
                            <m:t>,</m:t>
                          </m:r>
                          <m:r>
                            <a:rPr lang="en-US" sz="2400" b="1" i="1" smtClean="0">
                              <a:solidFill>
                                <a:srgbClr val="00B050"/>
                              </a:solidFill>
                              <a:latin typeface="Cambria Math" panose="02040503050406030204" pitchFamily="18" charset="0"/>
                              <a:ea typeface="Cambria Math" panose="02040503050406030204" pitchFamily="18" charset="0"/>
                              <a:cs typeface="Arial" panose="020B0604020202020204" pitchFamily="34" charset="0"/>
                            </a:rPr>
                            <m:t>𝜽</m:t>
                          </m:r>
                        </m:e>
                      </m:d>
                      <m:r>
                        <a:rPr lang="en-US" sz="2400" b="1" i="1" smtClean="0">
                          <a:solidFill>
                            <a:srgbClr val="00B050"/>
                          </a:solidFill>
                          <a:latin typeface="Cambria Math" panose="02040503050406030204" pitchFamily="18" charset="0"/>
                          <a:ea typeface="Cambria Math" panose="02040503050406030204" pitchFamily="18" charset="0"/>
                          <a:cs typeface="Arial" panose="020B0604020202020204" pitchFamily="34" charset="0"/>
                        </a:rPr>
                        <m:t>]=</m:t>
                      </m:r>
                      <m:f>
                        <m:fPr>
                          <m:ctrlPr>
                            <a:rPr lang="en-US" sz="2400" b="1" i="1" smtClean="0">
                              <a:solidFill>
                                <a:srgbClr val="00B050"/>
                              </a:solidFill>
                              <a:latin typeface="Cambria Math" panose="02040503050406030204" pitchFamily="18" charset="0"/>
                              <a:ea typeface="Cambria Math" panose="02040503050406030204" pitchFamily="18" charset="0"/>
                              <a:cs typeface="Arial" panose="020B0604020202020204" pitchFamily="34" charset="0"/>
                            </a:rPr>
                          </m:ctrlPr>
                        </m:fPr>
                        <m:num>
                          <m:r>
                            <a:rPr lang="en-US" sz="2400" b="1" i="1" smtClean="0">
                              <a:solidFill>
                                <a:srgbClr val="00B050"/>
                              </a:solidFill>
                              <a:latin typeface="Cambria Math" panose="02040503050406030204" pitchFamily="18" charset="0"/>
                              <a:ea typeface="Cambria Math" panose="02040503050406030204" pitchFamily="18" charset="0"/>
                              <a:cs typeface="Arial" panose="020B0604020202020204" pitchFamily="34" charset="0"/>
                            </a:rPr>
                            <m:t>𝟏</m:t>
                          </m:r>
                        </m:num>
                        <m:den>
                          <m:r>
                            <a:rPr lang="en-US" sz="2400" b="1" i="1" smtClean="0">
                              <a:solidFill>
                                <a:srgbClr val="00B050"/>
                              </a:solidFill>
                              <a:latin typeface="Cambria Math" panose="02040503050406030204" pitchFamily="18" charset="0"/>
                              <a:ea typeface="Cambria Math" panose="02040503050406030204" pitchFamily="18" charset="0"/>
                              <a:cs typeface="Arial" panose="020B0604020202020204" pitchFamily="34" charset="0"/>
                            </a:rPr>
                            <m:t>𝟐</m:t>
                          </m:r>
                        </m:den>
                      </m:f>
                      <m:nary>
                        <m:naryPr>
                          <m:chr m:val="∑"/>
                          <m:limLoc m:val="subSup"/>
                          <m:ctrlPr>
                            <a:rPr lang="en-US" sz="2400" b="1" i="1" smtClean="0">
                              <a:solidFill>
                                <a:srgbClr val="00B050"/>
                              </a:solidFill>
                              <a:latin typeface="Cambria Math" panose="02040503050406030204" pitchFamily="18" charset="0"/>
                              <a:ea typeface="Cambria Math" panose="02040503050406030204" pitchFamily="18" charset="0"/>
                              <a:cs typeface="Arial" panose="020B0604020202020204" pitchFamily="34" charset="0"/>
                            </a:rPr>
                          </m:ctrlPr>
                        </m:naryPr>
                        <m:sub>
                          <m:r>
                            <m:rPr>
                              <m:brk m:alnAt="25"/>
                            </m:rPr>
                            <a:rPr lang="en-US" sz="2400" b="1" i="1" smtClean="0">
                              <a:solidFill>
                                <a:srgbClr val="00B050"/>
                              </a:solidFill>
                              <a:latin typeface="Cambria Math" panose="02040503050406030204" pitchFamily="18" charset="0"/>
                              <a:ea typeface="Cambria Math" panose="02040503050406030204" pitchFamily="18" charset="0"/>
                              <a:cs typeface="Arial" panose="020B0604020202020204" pitchFamily="34" charset="0"/>
                            </a:rPr>
                            <m:t>𝒊</m:t>
                          </m:r>
                          <m:r>
                            <a:rPr lang="en-US" sz="2400" b="1" i="1" smtClean="0">
                              <a:solidFill>
                                <a:srgbClr val="00B050"/>
                              </a:solidFill>
                              <a:latin typeface="Cambria Math" panose="02040503050406030204" pitchFamily="18" charset="0"/>
                              <a:ea typeface="Cambria Math" panose="02040503050406030204" pitchFamily="18" charset="0"/>
                              <a:cs typeface="Arial" panose="020B0604020202020204" pitchFamily="34" charset="0"/>
                            </a:rPr>
                            <m:t>=</m:t>
                          </m:r>
                          <m:r>
                            <a:rPr lang="en-US" sz="2400" b="1" i="1" smtClean="0">
                              <a:solidFill>
                                <a:srgbClr val="00B050"/>
                              </a:solidFill>
                              <a:latin typeface="Cambria Math" panose="02040503050406030204" pitchFamily="18" charset="0"/>
                              <a:ea typeface="Cambria Math" panose="02040503050406030204" pitchFamily="18" charset="0"/>
                              <a:cs typeface="Arial" panose="020B0604020202020204" pitchFamily="34" charset="0"/>
                            </a:rPr>
                            <m:t>𝟏</m:t>
                          </m:r>
                        </m:sub>
                        <m:sup>
                          <m:r>
                            <a:rPr lang="en-US" sz="2400" b="1" i="1" smtClean="0">
                              <a:solidFill>
                                <a:srgbClr val="00B050"/>
                              </a:solidFill>
                              <a:latin typeface="Cambria Math" panose="02040503050406030204" pitchFamily="18" charset="0"/>
                              <a:ea typeface="Cambria Math" panose="02040503050406030204" pitchFamily="18" charset="0"/>
                              <a:cs typeface="Arial" panose="020B0604020202020204" pitchFamily="34" charset="0"/>
                            </a:rPr>
                            <m:t>𝒏</m:t>
                          </m:r>
                        </m:sup>
                        <m:e>
                          <m:sSub>
                            <m:sSubPr>
                              <m:ctrlPr>
                                <a:rPr lang="en-US" sz="24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400" b="0" i="1" smtClean="0">
                                  <a:latin typeface="Cambria Math" panose="02040503050406030204" pitchFamily="18" charset="0"/>
                                  <a:ea typeface="Cambria Math" panose="02040503050406030204" pitchFamily="18" charset="0"/>
                                  <a:cs typeface="Arial" panose="020B0604020202020204" pitchFamily="34" charset="0"/>
                                </a:rPr>
                                <m:t>𝐸</m:t>
                              </m:r>
                            </m:e>
                            <m:sub>
                              <m:sSub>
                                <m:sSubPr>
                                  <m:ctrlPr>
                                    <a:rPr lang="en-US" sz="24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400" b="0" i="1" smtClean="0">
                                      <a:latin typeface="Cambria Math" panose="02040503050406030204" pitchFamily="18" charset="0"/>
                                      <a:ea typeface="Cambria Math" panose="02040503050406030204" pitchFamily="18" charset="0"/>
                                      <a:cs typeface="Arial" panose="020B0604020202020204" pitchFamily="34" charset="0"/>
                                    </a:rPr>
                                    <m:t>𝑃</m:t>
                                  </m:r>
                                </m:e>
                                <m:sub>
                                  <m:r>
                                    <a:rPr lang="en-US" sz="2400" b="0" i="1" smtClean="0">
                                      <a:latin typeface="Cambria Math" panose="02040503050406030204" pitchFamily="18" charset="0"/>
                                      <a:ea typeface="Cambria Math" panose="02040503050406030204" pitchFamily="18" charset="0"/>
                                      <a:cs typeface="Arial" panose="020B0604020202020204" pitchFamily="34" charset="0"/>
                                    </a:rPr>
                                    <m:t>𝑑𝑎𝑡𝑎</m:t>
                                  </m:r>
                                  <m:r>
                                    <a:rPr lang="en-US" sz="2400" b="0" i="1" smtClean="0">
                                      <a:latin typeface="Cambria Math" panose="02040503050406030204" pitchFamily="18" charset="0"/>
                                      <a:ea typeface="Cambria Math" panose="02040503050406030204" pitchFamily="18" charset="0"/>
                                      <a:cs typeface="Arial" panose="020B0604020202020204" pitchFamily="34" charset="0"/>
                                    </a:rPr>
                                    <m:t> (</m:t>
                                  </m:r>
                                  <m:r>
                                    <a:rPr lang="en-US" sz="2400" b="0" i="1" smtClean="0">
                                      <a:latin typeface="Cambria Math" panose="02040503050406030204" pitchFamily="18" charset="0"/>
                                      <a:ea typeface="Cambria Math" panose="02040503050406030204" pitchFamily="18" charset="0"/>
                                      <a:cs typeface="Arial" panose="020B0604020202020204" pitchFamily="34" charset="0"/>
                                    </a:rPr>
                                    <m:t>𝑥</m:t>
                                  </m:r>
                                  <m:r>
                                    <a:rPr lang="en-US" sz="2400" b="0" i="1" smtClean="0">
                                      <a:latin typeface="Cambria Math" panose="02040503050406030204" pitchFamily="18" charset="0"/>
                                      <a:ea typeface="Cambria Math" panose="02040503050406030204" pitchFamily="18" charset="0"/>
                                      <a:cs typeface="Arial" panose="020B0604020202020204" pitchFamily="34" charset="0"/>
                                    </a:rPr>
                                    <m:t>)</m:t>
                                  </m:r>
                                </m:sub>
                              </m:sSub>
                            </m:sub>
                          </m:sSub>
                          <m:sSup>
                            <m:sSupPr>
                              <m:ctrlPr>
                                <a:rPr lang="en-US" sz="2400" b="1" i="1" smtClean="0">
                                  <a:solidFill>
                                    <a:srgbClr val="00B050"/>
                                  </a:solidFill>
                                  <a:latin typeface="Cambria Math" panose="02040503050406030204" pitchFamily="18" charset="0"/>
                                  <a:ea typeface="Cambria Math" panose="02040503050406030204" pitchFamily="18" charset="0"/>
                                  <a:cs typeface="Arial" panose="020B0604020202020204" pitchFamily="34" charset="0"/>
                                </a:rPr>
                              </m:ctrlPr>
                            </m:sSupPr>
                            <m:e>
                              <m:r>
                                <a:rPr lang="en-US" sz="2400" b="1" i="1" smtClean="0">
                                  <a:solidFill>
                                    <a:srgbClr val="00B050"/>
                                  </a:solidFill>
                                  <a:latin typeface="Cambria Math" panose="02040503050406030204" pitchFamily="18" charset="0"/>
                                  <a:ea typeface="Cambria Math" panose="02040503050406030204" pitchFamily="18" charset="0"/>
                                  <a:cs typeface="Arial" panose="020B0604020202020204" pitchFamily="34" charset="0"/>
                                </a:rPr>
                                <m:t>[</m:t>
                              </m:r>
                              <m:d>
                                <m:dPr>
                                  <m:ctrlPr>
                                    <a:rPr lang="en-US" sz="2400" b="1" i="1" smtClean="0">
                                      <a:solidFill>
                                        <a:srgbClr val="00B050"/>
                                      </a:solidFill>
                                      <a:latin typeface="Cambria Math" panose="02040503050406030204" pitchFamily="18" charset="0"/>
                                      <a:ea typeface="Cambria Math" panose="02040503050406030204" pitchFamily="18" charset="0"/>
                                      <a:cs typeface="Arial" panose="020B0604020202020204" pitchFamily="34" charset="0"/>
                                    </a:rPr>
                                  </m:ctrlPr>
                                </m:dPr>
                                <m:e>
                                  <m:sSub>
                                    <m:sSubPr>
                                      <m:ctrlPr>
                                        <a:rPr lang="en-US" sz="2400" b="1" i="1" smtClean="0">
                                          <a:solidFill>
                                            <a:srgbClr val="00B050"/>
                                          </a:solidFill>
                                          <a:latin typeface="Cambria Math" panose="02040503050406030204" pitchFamily="18" charset="0"/>
                                          <a:ea typeface="Cambria Math" panose="02040503050406030204" pitchFamily="18" charset="0"/>
                                          <a:cs typeface="Arial" panose="020B0604020202020204" pitchFamily="34" charset="0"/>
                                        </a:rPr>
                                      </m:ctrlPr>
                                    </m:sSubPr>
                                    <m:e>
                                      <m:r>
                                        <a:rPr lang="en-US" sz="2400" b="1" i="1" smtClean="0">
                                          <a:solidFill>
                                            <a:srgbClr val="00B050"/>
                                          </a:solidFill>
                                          <a:latin typeface="Cambria Math" panose="02040503050406030204" pitchFamily="18" charset="0"/>
                                          <a:ea typeface="Cambria Math" panose="02040503050406030204" pitchFamily="18" charset="0"/>
                                          <a:cs typeface="Arial" panose="020B0604020202020204" pitchFamily="34" charset="0"/>
                                        </a:rPr>
                                        <m:t>𝑺</m:t>
                                      </m:r>
                                    </m:e>
                                    <m:sub>
                                      <m:r>
                                        <a:rPr lang="en-US" sz="2400" b="1" i="1" smtClean="0">
                                          <a:solidFill>
                                            <a:srgbClr val="00B050"/>
                                          </a:solidFill>
                                          <a:latin typeface="Cambria Math" panose="02040503050406030204" pitchFamily="18" charset="0"/>
                                          <a:ea typeface="Cambria Math" panose="02040503050406030204" pitchFamily="18" charset="0"/>
                                          <a:cs typeface="Arial" panose="020B0604020202020204" pitchFamily="34" charset="0"/>
                                        </a:rPr>
                                        <m:t>𝒎</m:t>
                                      </m:r>
                                    </m:sub>
                                  </m:sSub>
                                  <m:r>
                                    <a:rPr lang="en-US" sz="2400" b="1" i="1" smtClean="0">
                                      <a:solidFill>
                                        <a:srgbClr val="00B050"/>
                                      </a:solidFill>
                                      <a:latin typeface="Cambria Math" panose="02040503050406030204" pitchFamily="18" charset="0"/>
                                      <a:ea typeface="Cambria Math" panose="02040503050406030204" pitchFamily="18" charset="0"/>
                                      <a:cs typeface="Arial" panose="020B0604020202020204" pitchFamily="34" charset="0"/>
                                    </a:rPr>
                                    <m:t>(</m:t>
                                  </m:r>
                                  <m:sSub>
                                    <m:sSubPr>
                                      <m:ctrlPr>
                                        <a:rPr lang="en-US" sz="2400" b="1" i="1" smtClean="0">
                                          <a:solidFill>
                                            <a:srgbClr val="00B050"/>
                                          </a:solidFill>
                                          <a:latin typeface="Cambria Math" panose="02040503050406030204" pitchFamily="18" charset="0"/>
                                          <a:ea typeface="Cambria Math" panose="02040503050406030204" pitchFamily="18" charset="0"/>
                                          <a:cs typeface="Arial" panose="020B0604020202020204" pitchFamily="34" charset="0"/>
                                        </a:rPr>
                                      </m:ctrlPr>
                                    </m:sSubPr>
                                    <m:e>
                                      <m:r>
                                        <a:rPr lang="en-US" sz="2400" b="1" i="1" smtClean="0">
                                          <a:solidFill>
                                            <a:srgbClr val="00B050"/>
                                          </a:solidFill>
                                          <a:latin typeface="Cambria Math" panose="02040503050406030204" pitchFamily="18" charset="0"/>
                                          <a:ea typeface="Cambria Math" panose="02040503050406030204" pitchFamily="18" charset="0"/>
                                          <a:cs typeface="Arial" panose="020B0604020202020204" pitchFamily="34" charset="0"/>
                                        </a:rPr>
                                        <m:t>𝒙</m:t>
                                      </m:r>
                                    </m:e>
                                    <m:sub>
                                      <m:r>
                                        <a:rPr lang="en-US" sz="2400" b="1" i="1" smtClean="0">
                                          <a:solidFill>
                                            <a:srgbClr val="00B050"/>
                                          </a:solidFill>
                                          <a:latin typeface="Cambria Math" panose="02040503050406030204" pitchFamily="18" charset="0"/>
                                          <a:ea typeface="Cambria Math" panose="02040503050406030204" pitchFamily="18" charset="0"/>
                                          <a:cs typeface="Arial" panose="020B0604020202020204" pitchFamily="34" charset="0"/>
                                        </a:rPr>
                                        <m:t>𝒊</m:t>
                                      </m:r>
                                    </m:sub>
                                  </m:sSub>
                                  <m:r>
                                    <a:rPr lang="en-US" sz="2400" b="1" i="1" smtClean="0">
                                      <a:solidFill>
                                        <a:srgbClr val="00B050"/>
                                      </a:solidFill>
                                      <a:latin typeface="Cambria Math" panose="02040503050406030204" pitchFamily="18" charset="0"/>
                                      <a:ea typeface="Cambria Math" panose="02040503050406030204" pitchFamily="18" charset="0"/>
                                      <a:cs typeface="Arial" panose="020B0604020202020204" pitchFamily="34" charset="0"/>
                                    </a:rPr>
                                    <m:t>,</m:t>
                                  </m:r>
                                  <m:r>
                                    <a:rPr lang="en-US" sz="2400" b="1" i="1" smtClean="0">
                                      <a:solidFill>
                                        <a:srgbClr val="00B050"/>
                                      </a:solidFill>
                                      <a:latin typeface="Cambria Math" panose="02040503050406030204" pitchFamily="18" charset="0"/>
                                      <a:ea typeface="Cambria Math" panose="02040503050406030204" pitchFamily="18" charset="0"/>
                                      <a:cs typeface="Arial" panose="020B0604020202020204" pitchFamily="34" charset="0"/>
                                    </a:rPr>
                                    <m:t>𝜽</m:t>
                                  </m:r>
                                </m:e>
                              </m:d>
                            </m:e>
                            <m:sup>
                              <m:r>
                                <a:rPr lang="en-US" sz="2400" b="1" i="1" smtClean="0">
                                  <a:solidFill>
                                    <a:srgbClr val="00B050"/>
                                  </a:solidFill>
                                  <a:latin typeface="Cambria Math" panose="02040503050406030204" pitchFamily="18" charset="0"/>
                                  <a:ea typeface="Cambria Math" panose="02040503050406030204" pitchFamily="18" charset="0"/>
                                  <a:cs typeface="Arial" panose="020B0604020202020204" pitchFamily="34" charset="0"/>
                                </a:rPr>
                                <m:t>𝟐</m:t>
                              </m:r>
                            </m:sup>
                          </m:sSup>
                          <m:r>
                            <a:rPr lang="en-US" sz="2400" b="1" i="1" smtClean="0">
                              <a:solidFill>
                                <a:srgbClr val="00B050"/>
                              </a:solidFill>
                              <a:latin typeface="Cambria Math" panose="02040503050406030204" pitchFamily="18" charset="0"/>
                              <a:ea typeface="Cambria Math" panose="02040503050406030204" pitchFamily="18" charset="0"/>
                              <a:cs typeface="Arial" panose="020B0604020202020204" pitchFamily="34" charset="0"/>
                            </a:rPr>
                            <m:t>]</m:t>
                          </m:r>
                        </m:e>
                      </m:nary>
                    </m:oMath>
                  </m:oMathPara>
                </a14:m>
                <a:endParaRPr lang="en-US" sz="2400" b="1" dirty="0"/>
              </a:p>
            </p:txBody>
          </p:sp>
        </mc:Choice>
        <mc:Fallback xmlns="">
          <p:sp>
            <p:nvSpPr>
              <p:cNvPr id="10" name="TextBox 9">
                <a:extLst>
                  <a:ext uri="{FF2B5EF4-FFF2-40B4-BE49-F238E27FC236}">
                    <a16:creationId xmlns:a16="http://schemas.microsoft.com/office/drawing/2014/main" id="{A4D5900D-E16E-B76E-834F-98412455DCFC}"/>
                  </a:ext>
                </a:extLst>
              </p:cNvPr>
              <p:cNvSpPr txBox="1">
                <a:spLocks noRot="1" noChangeAspect="1" noMove="1" noResize="1" noEditPoints="1" noAdjustHandles="1" noChangeArrowheads="1" noChangeShapeType="1" noTextEdit="1"/>
              </p:cNvSpPr>
              <p:nvPr/>
            </p:nvSpPr>
            <p:spPr>
              <a:xfrm>
                <a:off x="651162" y="4136804"/>
                <a:ext cx="9348356" cy="833626"/>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DF744F6B-6391-EB65-0951-0987BA71715C}"/>
                  </a:ext>
                </a:extLst>
              </p:cNvPr>
              <p:cNvSpPr txBox="1"/>
              <p:nvPr/>
            </p:nvSpPr>
            <p:spPr>
              <a:xfrm>
                <a:off x="808180" y="5038327"/>
                <a:ext cx="10846955" cy="106106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sz="2400" b="1" i="1" smtClean="0">
                              <a:solidFill>
                                <a:srgbClr val="00B050"/>
                              </a:solidFill>
                              <a:latin typeface="Cambria Math" panose="02040503050406030204" pitchFamily="18" charset="0"/>
                              <a:ea typeface="Cambria Math" panose="02040503050406030204" pitchFamily="18" charset="0"/>
                              <a:cs typeface="Arial" panose="020B0604020202020204" pitchFamily="34" charset="0"/>
                            </a:rPr>
                          </m:ctrlPr>
                        </m:sSubSupPr>
                        <m:e>
                          <m:f>
                            <m:fPr>
                              <m:ctrlPr>
                                <a:rPr lang="en-US" sz="24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4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400" b="0" i="1" smtClean="0">
                                  <a:latin typeface="Cambria Math" panose="02040503050406030204" pitchFamily="18" charset="0"/>
                                  <a:ea typeface="Cambria Math" panose="02040503050406030204" pitchFamily="18" charset="0"/>
                                  <a:cs typeface="Arial" panose="020B0604020202020204" pitchFamily="34" charset="0"/>
                                </a:rPr>
                                <m:t>2</m:t>
                              </m:r>
                            </m:den>
                          </m:f>
                          <m:sSub>
                            <m:sSubPr>
                              <m:ctrlPr>
                                <a:rPr lang="en-US" sz="24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400" b="0" i="1" smtClean="0">
                                  <a:latin typeface="Cambria Math" panose="02040503050406030204" pitchFamily="18" charset="0"/>
                                  <a:ea typeface="Cambria Math" panose="02040503050406030204" pitchFamily="18" charset="0"/>
                                  <a:cs typeface="Arial" panose="020B0604020202020204" pitchFamily="34" charset="0"/>
                                </a:rPr>
                                <m:t>𝐸</m:t>
                              </m:r>
                            </m:e>
                            <m:sub>
                              <m:sSub>
                                <m:sSubPr>
                                  <m:ctrlPr>
                                    <a:rPr lang="en-US" sz="24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400" b="0" i="1" smtClean="0">
                                      <a:latin typeface="Cambria Math" panose="02040503050406030204" pitchFamily="18" charset="0"/>
                                      <a:ea typeface="Cambria Math" panose="02040503050406030204" pitchFamily="18" charset="0"/>
                                      <a:cs typeface="Arial" panose="020B0604020202020204" pitchFamily="34" charset="0"/>
                                    </a:rPr>
                                    <m:t>𝑃</m:t>
                                  </m:r>
                                </m:e>
                                <m:sub>
                                  <m:r>
                                    <a:rPr lang="en-US" sz="2400" b="0" i="1" smtClean="0">
                                      <a:latin typeface="Cambria Math" panose="02040503050406030204" pitchFamily="18" charset="0"/>
                                      <a:ea typeface="Cambria Math" panose="02040503050406030204" pitchFamily="18" charset="0"/>
                                      <a:cs typeface="Arial" panose="020B0604020202020204" pitchFamily="34" charset="0"/>
                                    </a:rPr>
                                    <m:t>𝑑𝑎𝑡𝑎</m:t>
                                  </m:r>
                                  <m:r>
                                    <a:rPr lang="en-US" sz="2400" b="0" i="1" smtClean="0">
                                      <a:latin typeface="Cambria Math" panose="02040503050406030204" pitchFamily="18" charset="0"/>
                                      <a:ea typeface="Cambria Math" panose="02040503050406030204" pitchFamily="18" charset="0"/>
                                      <a:cs typeface="Arial" panose="020B0604020202020204" pitchFamily="34" charset="0"/>
                                    </a:rPr>
                                    <m:t> (</m:t>
                                  </m:r>
                                  <m:r>
                                    <a:rPr lang="en-US" sz="2400" b="0" i="1" smtClean="0">
                                      <a:latin typeface="Cambria Math" panose="02040503050406030204" pitchFamily="18" charset="0"/>
                                      <a:ea typeface="Cambria Math" panose="02040503050406030204" pitchFamily="18" charset="0"/>
                                      <a:cs typeface="Arial" panose="020B0604020202020204" pitchFamily="34" charset="0"/>
                                    </a:rPr>
                                    <m:t>𝑥</m:t>
                                  </m:r>
                                  <m:r>
                                    <a:rPr lang="en-US" sz="2400" b="0" i="1" smtClean="0">
                                      <a:latin typeface="Cambria Math" panose="02040503050406030204" pitchFamily="18" charset="0"/>
                                      <a:ea typeface="Cambria Math" panose="02040503050406030204" pitchFamily="18" charset="0"/>
                                      <a:cs typeface="Arial" panose="020B0604020202020204" pitchFamily="34" charset="0"/>
                                    </a:rPr>
                                    <m:t>)</m:t>
                                  </m:r>
                                </m:sub>
                              </m:sSub>
                            </m:sub>
                          </m:sSub>
                          <m:r>
                            <a:rPr lang="en-US" sz="2400" b="1" i="1" smtClean="0">
                              <a:latin typeface="Cambria Math" panose="02040503050406030204" pitchFamily="18" charset="0"/>
                              <a:ea typeface="Cambria Math" panose="02040503050406030204" pitchFamily="18" charset="0"/>
                              <a:cs typeface="Arial" panose="020B0604020202020204" pitchFamily="34" charset="0"/>
                            </a:rPr>
                            <m:t>[</m:t>
                          </m:r>
                          <m:r>
                            <a:rPr lang="en-US" sz="2400" b="1" i="1" smtClean="0">
                              <a:latin typeface="Cambria Math" panose="02040503050406030204" pitchFamily="18" charset="0"/>
                              <a:ea typeface="Cambria Math" panose="02040503050406030204" pitchFamily="18" charset="0"/>
                              <a:cs typeface="Arial" panose="020B0604020202020204" pitchFamily="34" charset="0"/>
                            </a:rPr>
                            <m:t>𝟐</m:t>
                          </m:r>
                          <m:r>
                            <a:rPr lang="en-US" sz="2400" b="1" i="1" smtClean="0">
                              <a:solidFill>
                                <a:srgbClr val="00B050"/>
                              </a:solidFill>
                              <a:latin typeface="Cambria Math" panose="02040503050406030204" pitchFamily="18" charset="0"/>
                              <a:ea typeface="Cambria Math" panose="02040503050406030204" pitchFamily="18" charset="0"/>
                              <a:cs typeface="Arial" panose="020B0604020202020204" pitchFamily="34" charset="0"/>
                            </a:rPr>
                            <m:t>𝑺</m:t>
                          </m:r>
                        </m:e>
                        <m:sub>
                          <m:r>
                            <a:rPr lang="en-US" sz="2400" b="1" i="1" smtClean="0">
                              <a:solidFill>
                                <a:srgbClr val="00B050"/>
                              </a:solidFill>
                              <a:latin typeface="Cambria Math" panose="02040503050406030204" pitchFamily="18" charset="0"/>
                              <a:ea typeface="Cambria Math" panose="02040503050406030204" pitchFamily="18" charset="0"/>
                              <a:cs typeface="Arial" panose="020B0604020202020204" pitchFamily="34" charset="0"/>
                            </a:rPr>
                            <m:t>𝒎</m:t>
                          </m:r>
                        </m:sub>
                        <m:sup>
                          <m:r>
                            <a:rPr lang="en-US" sz="2400" b="1" i="1" smtClean="0">
                              <a:solidFill>
                                <a:srgbClr val="00B050"/>
                              </a:solidFill>
                              <a:latin typeface="Cambria Math" panose="02040503050406030204" pitchFamily="18" charset="0"/>
                              <a:ea typeface="Cambria Math" panose="02040503050406030204" pitchFamily="18" charset="0"/>
                              <a:cs typeface="Arial" panose="020B0604020202020204" pitchFamily="34" charset="0"/>
                            </a:rPr>
                            <m:t>𝑻</m:t>
                          </m:r>
                        </m:sup>
                      </m:sSubSup>
                      <m:d>
                        <m:dPr>
                          <m:ctrlPr>
                            <a:rPr lang="en-US" sz="2400" b="1" i="1" smtClean="0">
                              <a:solidFill>
                                <a:srgbClr val="00B050"/>
                              </a:solidFill>
                              <a:latin typeface="Cambria Math" panose="02040503050406030204" pitchFamily="18" charset="0"/>
                              <a:ea typeface="Cambria Math" panose="02040503050406030204" pitchFamily="18" charset="0"/>
                              <a:cs typeface="Arial" panose="020B0604020202020204" pitchFamily="34" charset="0"/>
                            </a:rPr>
                          </m:ctrlPr>
                        </m:dPr>
                        <m:e>
                          <m:r>
                            <a:rPr lang="en-US" sz="2400" b="1" i="1" smtClean="0">
                              <a:solidFill>
                                <a:srgbClr val="00B050"/>
                              </a:solidFill>
                              <a:latin typeface="Cambria Math" panose="02040503050406030204" pitchFamily="18" charset="0"/>
                              <a:ea typeface="Cambria Math" panose="02040503050406030204" pitchFamily="18" charset="0"/>
                              <a:cs typeface="Arial" panose="020B0604020202020204" pitchFamily="34" charset="0"/>
                            </a:rPr>
                            <m:t>𝒙</m:t>
                          </m:r>
                          <m:r>
                            <a:rPr lang="en-US" sz="2400" b="1" i="1" smtClean="0">
                              <a:solidFill>
                                <a:srgbClr val="00B050"/>
                              </a:solidFill>
                              <a:latin typeface="Cambria Math" panose="02040503050406030204" pitchFamily="18" charset="0"/>
                              <a:ea typeface="Cambria Math" panose="02040503050406030204" pitchFamily="18" charset="0"/>
                              <a:cs typeface="Arial" panose="020B0604020202020204" pitchFamily="34" charset="0"/>
                            </a:rPr>
                            <m:t>,</m:t>
                          </m:r>
                          <m:r>
                            <a:rPr lang="en-US" sz="2400" b="1" i="1" smtClean="0">
                              <a:solidFill>
                                <a:srgbClr val="00B050"/>
                              </a:solidFill>
                              <a:latin typeface="Cambria Math" panose="02040503050406030204" pitchFamily="18" charset="0"/>
                              <a:ea typeface="Cambria Math" panose="02040503050406030204" pitchFamily="18" charset="0"/>
                              <a:cs typeface="Arial" panose="020B0604020202020204" pitchFamily="34" charset="0"/>
                            </a:rPr>
                            <m:t>𝜽</m:t>
                          </m:r>
                        </m:e>
                      </m:d>
                      <m:sSub>
                        <m:sSubPr>
                          <m:ctrlPr>
                            <a:rPr lang="en-US" sz="2400" b="1" i="1" smtClean="0">
                              <a:solidFill>
                                <a:srgbClr val="00B050"/>
                              </a:solidFill>
                              <a:latin typeface="Cambria Math" panose="02040503050406030204" pitchFamily="18" charset="0"/>
                              <a:ea typeface="Cambria Math" panose="02040503050406030204" pitchFamily="18" charset="0"/>
                              <a:cs typeface="Arial" panose="020B0604020202020204" pitchFamily="34" charset="0"/>
                            </a:rPr>
                          </m:ctrlPr>
                        </m:sSubPr>
                        <m:e>
                          <m:r>
                            <a:rPr lang="en-US" sz="2400" b="1" i="1" smtClean="0">
                              <a:solidFill>
                                <a:srgbClr val="00B050"/>
                              </a:solidFill>
                              <a:latin typeface="Cambria Math" panose="02040503050406030204" pitchFamily="18" charset="0"/>
                              <a:ea typeface="Cambria Math" panose="02040503050406030204" pitchFamily="18" charset="0"/>
                              <a:cs typeface="Arial" panose="020B0604020202020204" pitchFamily="34" charset="0"/>
                            </a:rPr>
                            <m:t>𝑺</m:t>
                          </m:r>
                        </m:e>
                        <m:sub>
                          <m:r>
                            <a:rPr lang="en-US" sz="2400" b="1" i="1" smtClean="0">
                              <a:solidFill>
                                <a:srgbClr val="00B050"/>
                              </a:solidFill>
                              <a:latin typeface="Cambria Math" panose="02040503050406030204" pitchFamily="18" charset="0"/>
                              <a:ea typeface="Cambria Math" panose="02040503050406030204" pitchFamily="18" charset="0"/>
                              <a:cs typeface="Arial" panose="020B0604020202020204" pitchFamily="34" charset="0"/>
                            </a:rPr>
                            <m:t>𝒅𝒂𝒕𝒂</m:t>
                          </m:r>
                        </m:sub>
                      </m:sSub>
                      <m:d>
                        <m:dPr>
                          <m:ctrlPr>
                            <a:rPr lang="en-US" sz="2400" b="1" i="1" smtClean="0">
                              <a:solidFill>
                                <a:srgbClr val="00B050"/>
                              </a:solidFill>
                              <a:latin typeface="Cambria Math" panose="02040503050406030204" pitchFamily="18" charset="0"/>
                              <a:ea typeface="Cambria Math" panose="02040503050406030204" pitchFamily="18" charset="0"/>
                              <a:cs typeface="Arial" panose="020B0604020202020204" pitchFamily="34" charset="0"/>
                            </a:rPr>
                          </m:ctrlPr>
                        </m:dPr>
                        <m:e>
                          <m:r>
                            <a:rPr lang="en-US" sz="2400" b="1" i="1" smtClean="0">
                              <a:solidFill>
                                <a:srgbClr val="00B050"/>
                              </a:solidFill>
                              <a:latin typeface="Cambria Math" panose="02040503050406030204" pitchFamily="18" charset="0"/>
                              <a:ea typeface="Cambria Math" panose="02040503050406030204" pitchFamily="18" charset="0"/>
                              <a:cs typeface="Arial" panose="020B0604020202020204" pitchFamily="34" charset="0"/>
                            </a:rPr>
                            <m:t>𝒙</m:t>
                          </m:r>
                        </m:e>
                      </m:d>
                      <m:r>
                        <a:rPr lang="en-US" sz="2400" b="1" i="1" smtClean="0">
                          <a:solidFill>
                            <a:srgbClr val="00B050"/>
                          </a:solidFill>
                          <a:latin typeface="Cambria Math" panose="02040503050406030204" pitchFamily="18" charset="0"/>
                          <a:ea typeface="Cambria Math" panose="02040503050406030204" pitchFamily="18" charset="0"/>
                          <a:cs typeface="Arial" panose="020B0604020202020204" pitchFamily="34" charset="0"/>
                        </a:rPr>
                        <m:t>]=</m:t>
                      </m:r>
                      <m:nary>
                        <m:naryPr>
                          <m:chr m:val="∑"/>
                          <m:limLoc m:val="subSup"/>
                          <m:ctrlPr>
                            <a:rPr lang="en-US" sz="2400" b="1" i="1" smtClean="0">
                              <a:solidFill>
                                <a:srgbClr val="00B050"/>
                              </a:solidFill>
                              <a:latin typeface="Cambria Math" panose="02040503050406030204" pitchFamily="18" charset="0"/>
                              <a:ea typeface="Cambria Math" panose="02040503050406030204" pitchFamily="18" charset="0"/>
                              <a:cs typeface="Arial" panose="020B0604020202020204" pitchFamily="34" charset="0"/>
                            </a:rPr>
                          </m:ctrlPr>
                        </m:naryPr>
                        <m:sub>
                          <m:r>
                            <m:rPr>
                              <m:brk m:alnAt="25"/>
                            </m:rPr>
                            <a:rPr lang="en-US" sz="2400" b="1" i="1" smtClean="0">
                              <a:solidFill>
                                <a:srgbClr val="00B050"/>
                              </a:solidFill>
                              <a:latin typeface="Cambria Math" panose="02040503050406030204" pitchFamily="18" charset="0"/>
                              <a:ea typeface="Cambria Math" panose="02040503050406030204" pitchFamily="18" charset="0"/>
                              <a:cs typeface="Arial" panose="020B0604020202020204" pitchFamily="34" charset="0"/>
                            </a:rPr>
                            <m:t>𝒊</m:t>
                          </m:r>
                          <m:r>
                            <a:rPr lang="en-US" sz="2400" b="1" i="1" smtClean="0">
                              <a:solidFill>
                                <a:srgbClr val="00B050"/>
                              </a:solidFill>
                              <a:latin typeface="Cambria Math" panose="02040503050406030204" pitchFamily="18" charset="0"/>
                              <a:ea typeface="Cambria Math" panose="02040503050406030204" pitchFamily="18" charset="0"/>
                              <a:cs typeface="Arial" panose="020B0604020202020204" pitchFamily="34" charset="0"/>
                            </a:rPr>
                            <m:t>=</m:t>
                          </m:r>
                          <m:r>
                            <a:rPr lang="en-US" sz="2400" b="1" i="1" smtClean="0">
                              <a:solidFill>
                                <a:srgbClr val="00B050"/>
                              </a:solidFill>
                              <a:latin typeface="Cambria Math" panose="02040503050406030204" pitchFamily="18" charset="0"/>
                              <a:ea typeface="Cambria Math" panose="02040503050406030204" pitchFamily="18" charset="0"/>
                              <a:cs typeface="Arial" panose="020B0604020202020204" pitchFamily="34" charset="0"/>
                            </a:rPr>
                            <m:t>𝟏</m:t>
                          </m:r>
                        </m:sub>
                        <m:sup>
                          <m:r>
                            <a:rPr lang="en-US" sz="2400" b="1" i="1" smtClean="0">
                              <a:solidFill>
                                <a:srgbClr val="00B050"/>
                              </a:solidFill>
                              <a:latin typeface="Cambria Math" panose="02040503050406030204" pitchFamily="18" charset="0"/>
                              <a:ea typeface="Cambria Math" panose="02040503050406030204" pitchFamily="18" charset="0"/>
                              <a:cs typeface="Arial" panose="020B0604020202020204" pitchFamily="34" charset="0"/>
                            </a:rPr>
                            <m:t>𝒏</m:t>
                          </m:r>
                        </m:sup>
                        <m:e>
                          <m:nary>
                            <m:naryPr>
                              <m:limLoc m:val="undOvr"/>
                              <m:subHide m:val="on"/>
                              <m:supHide m:val="on"/>
                              <m:ctrlPr>
                                <a:rPr lang="en-US" sz="2400" b="1" i="1" smtClean="0">
                                  <a:solidFill>
                                    <a:srgbClr val="00B050"/>
                                  </a:solidFill>
                                  <a:latin typeface="Cambria Math" panose="02040503050406030204" pitchFamily="18" charset="0"/>
                                  <a:ea typeface="Cambria Math" panose="02040503050406030204" pitchFamily="18" charset="0"/>
                                  <a:cs typeface="Arial" panose="020B0604020202020204" pitchFamily="34" charset="0"/>
                                </a:rPr>
                              </m:ctrlPr>
                            </m:naryPr>
                            <m:sub/>
                            <m:sup/>
                            <m:e>
                              <m:sSub>
                                <m:sSubPr>
                                  <m:ctrlPr>
                                    <a:rPr lang="en-US" sz="2400" b="1" i="1" smtClean="0">
                                      <a:solidFill>
                                        <a:srgbClr val="00B050"/>
                                      </a:solidFill>
                                      <a:latin typeface="Cambria Math" panose="02040503050406030204" pitchFamily="18" charset="0"/>
                                      <a:ea typeface="Cambria Math" panose="02040503050406030204" pitchFamily="18" charset="0"/>
                                      <a:cs typeface="Arial" panose="020B0604020202020204" pitchFamily="34" charset="0"/>
                                    </a:rPr>
                                  </m:ctrlPr>
                                </m:sSubPr>
                                <m:e>
                                  <m:r>
                                    <a:rPr lang="en-US" sz="2400" b="1" i="1" smtClean="0">
                                      <a:solidFill>
                                        <a:srgbClr val="00B050"/>
                                      </a:solidFill>
                                      <a:latin typeface="Cambria Math" panose="02040503050406030204" pitchFamily="18" charset="0"/>
                                      <a:ea typeface="Cambria Math" panose="02040503050406030204" pitchFamily="18" charset="0"/>
                                      <a:cs typeface="Arial" panose="020B0604020202020204" pitchFamily="34" charset="0"/>
                                    </a:rPr>
                                    <m:t>𝑷</m:t>
                                  </m:r>
                                </m:e>
                                <m:sub>
                                  <m:r>
                                    <a:rPr lang="en-US" sz="2400" b="1" i="1" smtClean="0">
                                      <a:solidFill>
                                        <a:srgbClr val="00B050"/>
                                      </a:solidFill>
                                      <a:latin typeface="Cambria Math" panose="02040503050406030204" pitchFamily="18" charset="0"/>
                                      <a:ea typeface="Cambria Math" panose="02040503050406030204" pitchFamily="18" charset="0"/>
                                      <a:cs typeface="Arial" panose="020B0604020202020204" pitchFamily="34" charset="0"/>
                                    </a:rPr>
                                    <m:t>𝒅𝒂𝒕𝒂</m:t>
                                  </m:r>
                                </m:sub>
                              </m:sSub>
                              <m:d>
                                <m:dPr>
                                  <m:ctrlPr>
                                    <a:rPr lang="en-US" sz="2400" b="1" i="1" smtClean="0">
                                      <a:solidFill>
                                        <a:srgbClr val="00B050"/>
                                      </a:solidFill>
                                      <a:latin typeface="Cambria Math" panose="02040503050406030204" pitchFamily="18" charset="0"/>
                                      <a:ea typeface="Cambria Math" panose="02040503050406030204" pitchFamily="18" charset="0"/>
                                      <a:cs typeface="Arial" panose="020B0604020202020204" pitchFamily="34" charset="0"/>
                                    </a:rPr>
                                  </m:ctrlPr>
                                </m:dPr>
                                <m:e>
                                  <m:r>
                                    <a:rPr lang="en-US" sz="2400" b="1" i="1" smtClean="0">
                                      <a:solidFill>
                                        <a:srgbClr val="00B050"/>
                                      </a:solidFill>
                                      <a:latin typeface="Cambria Math" panose="02040503050406030204" pitchFamily="18" charset="0"/>
                                      <a:ea typeface="Cambria Math" panose="02040503050406030204" pitchFamily="18" charset="0"/>
                                      <a:cs typeface="Arial" panose="020B0604020202020204" pitchFamily="34" charset="0"/>
                                    </a:rPr>
                                    <m:t>𝒙</m:t>
                                  </m:r>
                                </m:e>
                              </m:d>
                            </m:e>
                          </m:nary>
                          <m:sSub>
                            <m:sSubPr>
                              <m:ctrlPr>
                                <a:rPr lang="en-US" sz="2400" b="1" i="1" smtClean="0">
                                  <a:solidFill>
                                    <a:srgbClr val="00B050"/>
                                  </a:solidFill>
                                  <a:latin typeface="Cambria Math" panose="02040503050406030204" pitchFamily="18" charset="0"/>
                                  <a:ea typeface="Cambria Math" panose="02040503050406030204" pitchFamily="18" charset="0"/>
                                  <a:cs typeface="Arial" panose="020B0604020202020204" pitchFamily="34" charset="0"/>
                                </a:rPr>
                              </m:ctrlPr>
                            </m:sSubPr>
                            <m:e>
                              <m:r>
                                <a:rPr lang="en-US" sz="2400" b="1" i="1" smtClean="0">
                                  <a:solidFill>
                                    <a:srgbClr val="00B050"/>
                                  </a:solidFill>
                                  <a:latin typeface="Cambria Math" panose="02040503050406030204" pitchFamily="18" charset="0"/>
                                  <a:ea typeface="Cambria Math" panose="02040503050406030204" pitchFamily="18" charset="0"/>
                                  <a:cs typeface="Arial" panose="020B0604020202020204" pitchFamily="34" charset="0"/>
                                </a:rPr>
                                <m:t>𝑺</m:t>
                              </m:r>
                            </m:e>
                            <m:sub>
                              <m:r>
                                <a:rPr lang="en-US" sz="2400" b="1" i="1" smtClean="0">
                                  <a:solidFill>
                                    <a:srgbClr val="00B050"/>
                                  </a:solidFill>
                                  <a:latin typeface="Cambria Math" panose="02040503050406030204" pitchFamily="18" charset="0"/>
                                  <a:ea typeface="Cambria Math" panose="02040503050406030204" pitchFamily="18" charset="0"/>
                                  <a:cs typeface="Arial" panose="020B0604020202020204" pitchFamily="34" charset="0"/>
                                </a:rPr>
                                <m:t>𝒎</m:t>
                              </m:r>
                            </m:sub>
                          </m:sSub>
                        </m:e>
                      </m:nary>
                      <m:r>
                        <a:rPr lang="en-US" sz="2400" b="1" i="1" smtClean="0">
                          <a:solidFill>
                            <a:srgbClr val="00B050"/>
                          </a:solidFill>
                          <a:latin typeface="Cambria Math" panose="02040503050406030204" pitchFamily="18" charset="0"/>
                          <a:ea typeface="Cambria Math" panose="02040503050406030204" pitchFamily="18" charset="0"/>
                          <a:cs typeface="Arial" panose="020B0604020202020204" pitchFamily="34" charset="0"/>
                        </a:rPr>
                        <m:t>(</m:t>
                      </m:r>
                      <m:sSub>
                        <m:sSubPr>
                          <m:ctrlPr>
                            <a:rPr lang="en-US" sz="2400" b="1" i="1" smtClean="0">
                              <a:solidFill>
                                <a:srgbClr val="00B050"/>
                              </a:solidFill>
                              <a:latin typeface="Cambria Math" panose="02040503050406030204" pitchFamily="18" charset="0"/>
                              <a:ea typeface="Cambria Math" panose="02040503050406030204" pitchFamily="18" charset="0"/>
                              <a:cs typeface="Arial" panose="020B0604020202020204" pitchFamily="34" charset="0"/>
                            </a:rPr>
                          </m:ctrlPr>
                        </m:sSubPr>
                        <m:e>
                          <m:r>
                            <a:rPr lang="en-US" sz="2400" b="1" i="1" smtClean="0">
                              <a:solidFill>
                                <a:srgbClr val="00B050"/>
                              </a:solidFill>
                              <a:latin typeface="Cambria Math" panose="02040503050406030204" pitchFamily="18" charset="0"/>
                              <a:ea typeface="Cambria Math" panose="02040503050406030204" pitchFamily="18" charset="0"/>
                              <a:cs typeface="Arial" panose="020B0604020202020204" pitchFamily="34" charset="0"/>
                            </a:rPr>
                            <m:t>𝒙</m:t>
                          </m:r>
                        </m:e>
                        <m:sub>
                          <m:r>
                            <a:rPr lang="en-US" sz="2400" b="1" i="1" smtClean="0">
                              <a:solidFill>
                                <a:srgbClr val="00B050"/>
                              </a:solidFill>
                              <a:latin typeface="Cambria Math" panose="02040503050406030204" pitchFamily="18" charset="0"/>
                              <a:ea typeface="Cambria Math" panose="02040503050406030204" pitchFamily="18" charset="0"/>
                              <a:cs typeface="Arial" panose="020B0604020202020204" pitchFamily="34" charset="0"/>
                            </a:rPr>
                            <m:t>𝒊</m:t>
                          </m:r>
                        </m:sub>
                      </m:sSub>
                      <m:r>
                        <a:rPr lang="en-US" sz="2400" b="1" i="1" smtClean="0">
                          <a:solidFill>
                            <a:srgbClr val="00B050"/>
                          </a:solidFill>
                          <a:latin typeface="Cambria Math" panose="02040503050406030204" pitchFamily="18" charset="0"/>
                          <a:ea typeface="Cambria Math" panose="02040503050406030204" pitchFamily="18" charset="0"/>
                          <a:cs typeface="Arial" panose="020B0604020202020204" pitchFamily="34" charset="0"/>
                        </a:rPr>
                        <m:t>,</m:t>
                      </m:r>
                      <m:r>
                        <a:rPr lang="en-US" sz="2400" b="1" i="1" smtClean="0">
                          <a:solidFill>
                            <a:srgbClr val="00B050"/>
                          </a:solidFill>
                          <a:latin typeface="Cambria Math" panose="02040503050406030204" pitchFamily="18" charset="0"/>
                          <a:ea typeface="Cambria Math" panose="02040503050406030204" pitchFamily="18" charset="0"/>
                          <a:cs typeface="Arial" panose="020B0604020202020204" pitchFamily="34" charset="0"/>
                        </a:rPr>
                        <m:t>𝜽</m:t>
                      </m:r>
                      <m:r>
                        <a:rPr lang="en-US" sz="2400" b="1" i="1" smtClean="0">
                          <a:solidFill>
                            <a:srgbClr val="00B050"/>
                          </a:solidFill>
                          <a:latin typeface="Cambria Math" panose="02040503050406030204" pitchFamily="18" charset="0"/>
                          <a:ea typeface="Cambria Math" panose="02040503050406030204" pitchFamily="18" charset="0"/>
                          <a:cs typeface="Arial" panose="020B0604020202020204" pitchFamily="34" charset="0"/>
                        </a:rPr>
                        <m:t>)</m:t>
                      </m:r>
                      <m:f>
                        <m:fPr>
                          <m:ctrlPr>
                            <a:rPr lang="en-US" sz="2400" b="1" i="1" smtClean="0">
                              <a:solidFill>
                                <a:srgbClr val="00B050"/>
                              </a:solidFill>
                              <a:latin typeface="Cambria Math" panose="02040503050406030204" pitchFamily="18" charset="0"/>
                              <a:ea typeface="Cambria Math" panose="02040503050406030204" pitchFamily="18" charset="0"/>
                              <a:cs typeface="Arial" panose="020B0604020202020204" pitchFamily="34" charset="0"/>
                            </a:rPr>
                          </m:ctrlPr>
                        </m:fPr>
                        <m:num>
                          <m:r>
                            <a:rPr lang="en-US" sz="2400" b="1" i="1" smtClean="0">
                              <a:solidFill>
                                <a:srgbClr val="00B050"/>
                              </a:solidFill>
                              <a:latin typeface="Cambria Math" panose="02040503050406030204" pitchFamily="18" charset="0"/>
                              <a:ea typeface="Cambria Math" panose="02040503050406030204" pitchFamily="18" charset="0"/>
                              <a:cs typeface="Arial" panose="020B0604020202020204" pitchFamily="34" charset="0"/>
                            </a:rPr>
                            <m:t>𝝏</m:t>
                          </m:r>
                          <m:func>
                            <m:funcPr>
                              <m:ctrlPr>
                                <a:rPr lang="en-US" sz="2400" b="1" i="1" smtClean="0">
                                  <a:solidFill>
                                    <a:srgbClr val="00B050"/>
                                  </a:solidFill>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400" b="0" i="0" smtClean="0">
                                  <a:solidFill>
                                    <a:srgbClr val="00B050"/>
                                  </a:solidFill>
                                  <a:latin typeface="Cambria Math" panose="02040503050406030204" pitchFamily="18" charset="0"/>
                                  <a:ea typeface="Cambria Math" panose="02040503050406030204" pitchFamily="18" charset="0"/>
                                  <a:cs typeface="Arial" panose="020B0604020202020204" pitchFamily="34" charset="0"/>
                                </a:rPr>
                                <m:t>log</m:t>
                              </m:r>
                            </m:fName>
                            <m:e>
                              <m:sSub>
                                <m:sSubPr>
                                  <m:ctrlPr>
                                    <a:rPr lang="en-US" sz="2400" b="0" i="1" smtClean="0">
                                      <a:solidFill>
                                        <a:srgbClr val="00B050"/>
                                      </a:solidFill>
                                      <a:latin typeface="Cambria Math" panose="02040503050406030204" pitchFamily="18" charset="0"/>
                                      <a:ea typeface="Cambria Math" panose="02040503050406030204" pitchFamily="18" charset="0"/>
                                      <a:cs typeface="Arial" panose="020B0604020202020204" pitchFamily="34" charset="0"/>
                                    </a:rPr>
                                  </m:ctrlPr>
                                </m:sSubPr>
                                <m:e>
                                  <m:r>
                                    <a:rPr lang="en-US" sz="2400" b="0" i="1" smtClean="0">
                                      <a:solidFill>
                                        <a:srgbClr val="00B050"/>
                                      </a:solidFill>
                                      <a:latin typeface="Cambria Math" panose="02040503050406030204" pitchFamily="18" charset="0"/>
                                      <a:ea typeface="Cambria Math" panose="02040503050406030204" pitchFamily="18" charset="0"/>
                                      <a:cs typeface="Arial" panose="020B0604020202020204" pitchFamily="34" charset="0"/>
                                    </a:rPr>
                                    <m:t>𝑃</m:t>
                                  </m:r>
                                </m:e>
                                <m:sub>
                                  <m:r>
                                    <a:rPr lang="en-US" sz="2400" b="0" i="1" smtClean="0">
                                      <a:solidFill>
                                        <a:srgbClr val="00B050"/>
                                      </a:solidFill>
                                      <a:latin typeface="Cambria Math" panose="02040503050406030204" pitchFamily="18" charset="0"/>
                                      <a:ea typeface="Cambria Math" panose="02040503050406030204" pitchFamily="18" charset="0"/>
                                      <a:cs typeface="Arial" panose="020B0604020202020204" pitchFamily="34" charset="0"/>
                                    </a:rPr>
                                    <m:t>𝑑𝑎𝑡𝑎</m:t>
                                  </m:r>
                                </m:sub>
                              </m:sSub>
                              <m:r>
                                <a:rPr lang="en-US" sz="2400" b="0" i="1" smtClean="0">
                                  <a:solidFill>
                                    <a:srgbClr val="00B050"/>
                                  </a:solidFill>
                                  <a:latin typeface="Cambria Math" panose="02040503050406030204" pitchFamily="18" charset="0"/>
                                  <a:ea typeface="Cambria Math" panose="02040503050406030204" pitchFamily="18" charset="0"/>
                                  <a:cs typeface="Arial" panose="020B0604020202020204" pitchFamily="34" charset="0"/>
                                </a:rPr>
                                <m:t>(</m:t>
                              </m:r>
                              <m:sSub>
                                <m:sSubPr>
                                  <m:ctrlPr>
                                    <a:rPr lang="en-US" sz="2400" b="0" i="1" smtClean="0">
                                      <a:solidFill>
                                        <a:srgbClr val="00B050"/>
                                      </a:solidFill>
                                      <a:latin typeface="Cambria Math" panose="02040503050406030204" pitchFamily="18" charset="0"/>
                                      <a:ea typeface="Cambria Math" panose="02040503050406030204" pitchFamily="18" charset="0"/>
                                      <a:cs typeface="Arial" panose="020B0604020202020204" pitchFamily="34" charset="0"/>
                                    </a:rPr>
                                  </m:ctrlPr>
                                </m:sSubPr>
                                <m:e>
                                  <m:r>
                                    <a:rPr lang="en-US" sz="2400" b="0" i="1" smtClean="0">
                                      <a:solidFill>
                                        <a:srgbClr val="00B050"/>
                                      </a:solidFill>
                                      <a:latin typeface="Cambria Math" panose="02040503050406030204" pitchFamily="18" charset="0"/>
                                      <a:ea typeface="Cambria Math" panose="02040503050406030204" pitchFamily="18" charset="0"/>
                                      <a:cs typeface="Arial" panose="020B0604020202020204" pitchFamily="34" charset="0"/>
                                    </a:rPr>
                                    <m:t>𝑥</m:t>
                                  </m:r>
                                </m:e>
                                <m:sub>
                                  <m:r>
                                    <a:rPr lang="en-US" sz="2400" b="0" i="1" smtClean="0">
                                      <a:solidFill>
                                        <a:srgbClr val="00B050"/>
                                      </a:solidFill>
                                      <a:latin typeface="Cambria Math" panose="02040503050406030204" pitchFamily="18" charset="0"/>
                                      <a:ea typeface="Cambria Math" panose="02040503050406030204" pitchFamily="18" charset="0"/>
                                      <a:cs typeface="Arial" panose="020B0604020202020204" pitchFamily="34" charset="0"/>
                                    </a:rPr>
                                    <m:t>𝑖</m:t>
                                  </m:r>
                                </m:sub>
                              </m:sSub>
                              <m:r>
                                <a:rPr lang="en-US" sz="2400" b="0" i="1" smtClean="0">
                                  <a:solidFill>
                                    <a:srgbClr val="00B050"/>
                                  </a:solidFill>
                                  <a:latin typeface="Cambria Math" panose="02040503050406030204" pitchFamily="18" charset="0"/>
                                  <a:ea typeface="Cambria Math" panose="02040503050406030204" pitchFamily="18" charset="0"/>
                                  <a:cs typeface="Arial" panose="020B0604020202020204" pitchFamily="34" charset="0"/>
                                </a:rPr>
                                <m:t>)</m:t>
                              </m:r>
                            </m:e>
                          </m:func>
                        </m:num>
                        <m:den>
                          <m:r>
                            <a:rPr lang="en-US" sz="2400" b="1" i="1" smtClean="0">
                              <a:solidFill>
                                <a:srgbClr val="00B050"/>
                              </a:solidFill>
                              <a:latin typeface="Cambria Math" panose="02040503050406030204" pitchFamily="18" charset="0"/>
                              <a:ea typeface="Cambria Math" panose="02040503050406030204" pitchFamily="18" charset="0"/>
                              <a:cs typeface="Arial" panose="020B0604020202020204" pitchFamily="34" charset="0"/>
                            </a:rPr>
                            <m:t>𝝏</m:t>
                          </m:r>
                          <m:sSub>
                            <m:sSubPr>
                              <m:ctrlPr>
                                <a:rPr lang="en-US" sz="2400" b="1" i="1" smtClean="0">
                                  <a:solidFill>
                                    <a:srgbClr val="00B050"/>
                                  </a:solidFill>
                                  <a:latin typeface="Cambria Math" panose="02040503050406030204" pitchFamily="18" charset="0"/>
                                  <a:ea typeface="Cambria Math" panose="02040503050406030204" pitchFamily="18" charset="0"/>
                                  <a:cs typeface="Arial" panose="020B0604020202020204" pitchFamily="34" charset="0"/>
                                </a:rPr>
                              </m:ctrlPr>
                            </m:sSubPr>
                            <m:e>
                              <m:r>
                                <a:rPr lang="en-US" sz="2400" b="1" i="1" smtClean="0">
                                  <a:solidFill>
                                    <a:srgbClr val="00B050"/>
                                  </a:solidFill>
                                  <a:latin typeface="Cambria Math" panose="02040503050406030204" pitchFamily="18" charset="0"/>
                                  <a:ea typeface="Cambria Math" panose="02040503050406030204" pitchFamily="18" charset="0"/>
                                  <a:cs typeface="Arial" panose="020B0604020202020204" pitchFamily="34" charset="0"/>
                                </a:rPr>
                                <m:t>𝒙</m:t>
                              </m:r>
                            </m:e>
                            <m:sub>
                              <m:r>
                                <a:rPr lang="en-US" sz="2400" b="1" i="1" smtClean="0">
                                  <a:solidFill>
                                    <a:srgbClr val="00B050"/>
                                  </a:solidFill>
                                  <a:latin typeface="Cambria Math" panose="02040503050406030204" pitchFamily="18" charset="0"/>
                                  <a:ea typeface="Cambria Math" panose="02040503050406030204" pitchFamily="18" charset="0"/>
                                  <a:cs typeface="Arial" panose="020B0604020202020204" pitchFamily="34" charset="0"/>
                                </a:rPr>
                                <m:t>𝒊</m:t>
                              </m:r>
                            </m:sub>
                          </m:sSub>
                        </m:den>
                      </m:f>
                    </m:oMath>
                  </m:oMathPara>
                </a14:m>
                <a:endParaRPr lang="en-US" sz="2400" b="1" dirty="0"/>
              </a:p>
            </p:txBody>
          </p:sp>
        </mc:Choice>
        <mc:Fallback xmlns="">
          <p:sp>
            <p:nvSpPr>
              <p:cNvPr id="12" name="TextBox 11">
                <a:extLst>
                  <a:ext uri="{FF2B5EF4-FFF2-40B4-BE49-F238E27FC236}">
                    <a16:creationId xmlns:a16="http://schemas.microsoft.com/office/drawing/2014/main" id="{DF744F6B-6391-EB65-0951-0987BA71715C}"/>
                  </a:ext>
                </a:extLst>
              </p:cNvPr>
              <p:cNvSpPr txBox="1">
                <a:spLocks noRot="1" noChangeAspect="1" noMove="1" noResize="1" noEditPoints="1" noAdjustHandles="1" noChangeArrowheads="1" noChangeShapeType="1" noTextEdit="1"/>
              </p:cNvSpPr>
              <p:nvPr/>
            </p:nvSpPr>
            <p:spPr>
              <a:xfrm>
                <a:off x="808180" y="5038327"/>
                <a:ext cx="10846955" cy="1061060"/>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C478B51C-E62E-0593-A601-10EFED849FDE}"/>
                  </a:ext>
                </a:extLst>
              </p:cNvPr>
              <p:cNvSpPr txBox="1"/>
              <p:nvPr/>
            </p:nvSpPr>
            <p:spPr>
              <a:xfrm>
                <a:off x="1265381" y="5962073"/>
                <a:ext cx="7361383" cy="106106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m:t>
                      </m:r>
                      <m:nary>
                        <m:naryPr>
                          <m:chr m:val="∑"/>
                          <m:limLoc m:val="subSup"/>
                          <m:ctrlPr>
                            <a:rPr lang="en-US" sz="2400" b="0" i="1" smtClean="0">
                              <a:latin typeface="Cambria Math" panose="02040503050406030204" pitchFamily="18" charset="0"/>
                            </a:rPr>
                          </m:ctrlPr>
                        </m:naryPr>
                        <m:sub>
                          <m:r>
                            <m:rPr>
                              <m:brk m:alnAt="25"/>
                            </m:rPr>
                            <a:rPr lang="en-US" sz="2400" b="0" i="1" smtClean="0">
                              <a:latin typeface="Cambria Math" panose="02040503050406030204" pitchFamily="18" charset="0"/>
                            </a:rPr>
                            <m:t>𝑖</m:t>
                          </m:r>
                          <m:r>
                            <a:rPr lang="en-US" sz="2400" b="0" i="1" smtClean="0">
                              <a:latin typeface="Cambria Math" panose="02040503050406030204" pitchFamily="18" charset="0"/>
                            </a:rPr>
                            <m:t>=1</m:t>
                          </m:r>
                        </m:sub>
                        <m:sup>
                          <m:r>
                            <a:rPr lang="en-US" sz="2400" b="0" i="1" smtClean="0">
                              <a:latin typeface="Cambria Math" panose="02040503050406030204" pitchFamily="18" charset="0"/>
                            </a:rPr>
                            <m:t>𝑛</m:t>
                          </m:r>
                        </m:sup>
                        <m:e>
                          <m:nary>
                            <m:naryPr>
                              <m:limLoc m:val="undOvr"/>
                              <m:subHide m:val="on"/>
                              <m:supHide m:val="on"/>
                              <m:ctrlPr>
                                <a:rPr lang="en-US" sz="2400" b="0" i="1" smtClean="0">
                                  <a:latin typeface="Cambria Math" panose="02040503050406030204" pitchFamily="18" charset="0"/>
                                </a:rPr>
                              </m:ctrlPr>
                            </m:naryPr>
                            <m:sub/>
                            <m:sup/>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𝑆</m:t>
                                  </m:r>
                                </m:e>
                                <m:sub>
                                  <m:r>
                                    <a:rPr lang="en-US" sz="2400" b="0" i="1" smtClean="0">
                                      <a:latin typeface="Cambria Math" panose="02040503050406030204" pitchFamily="18" charset="0"/>
                                    </a:rPr>
                                    <m:t>𝑚</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𝜃</m:t>
                              </m:r>
                              <m:r>
                                <a:rPr lang="en-US" sz="2400" b="0" i="1" smtClean="0">
                                  <a:latin typeface="Cambria Math" panose="02040503050406030204" pitchFamily="18" charset="0"/>
                                  <a:ea typeface="Cambria Math" panose="02040503050406030204" pitchFamily="18" charset="0"/>
                                </a:rPr>
                                <m:t>)</m:t>
                              </m:r>
                              <m:f>
                                <m:fPr>
                                  <m:ctrlPr>
                                    <a:rPr lang="en-US" sz="2400" b="0" i="1" smtClean="0">
                                      <a:latin typeface="Cambria Math" panose="02040503050406030204" pitchFamily="18" charset="0"/>
                                      <a:ea typeface="Cambria Math" panose="02040503050406030204" pitchFamily="18" charset="0"/>
                                    </a:rPr>
                                  </m:ctrlPr>
                                </m:fPr>
                                <m:num>
                                  <m:r>
                                    <a:rPr lang="en-US" sz="2400" b="0" i="1" smtClean="0">
                                      <a:latin typeface="Cambria Math" panose="02040503050406030204" pitchFamily="18" charset="0"/>
                                      <a:ea typeface="Cambria Math" panose="02040503050406030204" pitchFamily="18" charset="0"/>
                                    </a:rPr>
                                    <m:t>𝜕</m:t>
                                  </m:r>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𝑃</m:t>
                                      </m:r>
                                    </m:e>
                                    <m:sub>
                                      <m:r>
                                        <a:rPr lang="en-US" sz="2400" b="0" i="1" smtClean="0">
                                          <a:latin typeface="Cambria Math" panose="02040503050406030204" pitchFamily="18" charset="0"/>
                                          <a:ea typeface="Cambria Math" panose="02040503050406030204" pitchFamily="18" charset="0"/>
                                        </a:rPr>
                                        <m:t>𝑑𝑎𝑡𝑎</m:t>
                                      </m:r>
                                    </m:sub>
                                  </m:sSub>
                                  <m:r>
                                    <a:rPr lang="en-US" sz="2400" b="0" i="1" smtClean="0">
                                      <a:latin typeface="Cambria Math" panose="02040503050406030204" pitchFamily="18" charset="0"/>
                                      <a:ea typeface="Cambria Math" panose="02040503050406030204" pitchFamily="18" charset="0"/>
                                    </a:rPr>
                                    <m:t>(</m:t>
                                  </m:r>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𝑥</m:t>
                                      </m:r>
                                    </m:e>
                                    <m:sub>
                                      <m:r>
                                        <a:rPr lang="en-US" sz="2400" b="0" i="1" smtClean="0">
                                          <a:latin typeface="Cambria Math" panose="02040503050406030204" pitchFamily="18" charset="0"/>
                                          <a:ea typeface="Cambria Math" panose="02040503050406030204" pitchFamily="18" charset="0"/>
                                        </a:rPr>
                                        <m:t>𝑖</m:t>
                                      </m:r>
                                    </m:sub>
                                  </m:sSub>
                                  <m:r>
                                    <a:rPr lang="en-US" sz="2400" b="0" i="1" smtClean="0">
                                      <a:latin typeface="Cambria Math" panose="02040503050406030204" pitchFamily="18" charset="0"/>
                                      <a:ea typeface="Cambria Math" panose="02040503050406030204" pitchFamily="18" charset="0"/>
                                    </a:rPr>
                                    <m:t>)</m:t>
                                  </m:r>
                                </m:num>
                                <m:den>
                                  <m:r>
                                    <a:rPr lang="en-US" sz="2400" b="0" i="1" smtClean="0">
                                      <a:latin typeface="Cambria Math" panose="02040503050406030204" pitchFamily="18" charset="0"/>
                                      <a:ea typeface="Cambria Math" panose="02040503050406030204" pitchFamily="18" charset="0"/>
                                    </a:rPr>
                                    <m:t>𝜕</m:t>
                                  </m:r>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𝑥</m:t>
                                      </m:r>
                                    </m:e>
                                    <m:sub>
                                      <m:r>
                                        <a:rPr lang="en-US" sz="2400" b="0" i="1" smtClean="0">
                                          <a:latin typeface="Cambria Math" panose="02040503050406030204" pitchFamily="18" charset="0"/>
                                          <a:ea typeface="Cambria Math" panose="02040503050406030204" pitchFamily="18" charset="0"/>
                                        </a:rPr>
                                        <m:t>𝑖</m:t>
                                      </m:r>
                                    </m:sub>
                                  </m:sSub>
                                </m:den>
                              </m:f>
                            </m:e>
                          </m:nary>
                          <m:r>
                            <a:rPr lang="en-US" sz="2400" b="0" i="1" smtClean="0">
                              <a:latin typeface="Cambria Math" panose="02040503050406030204" pitchFamily="18" charset="0"/>
                            </a:rPr>
                            <m:t>𝑑</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𝑖</m:t>
                              </m:r>
                            </m:sub>
                          </m:sSub>
                        </m:e>
                      </m:nary>
                    </m:oMath>
                  </m:oMathPara>
                </a14:m>
                <a:endParaRPr lang="en-US" sz="2400" dirty="0"/>
              </a:p>
            </p:txBody>
          </p:sp>
        </mc:Choice>
        <mc:Fallback xmlns="">
          <p:sp>
            <p:nvSpPr>
              <p:cNvPr id="13" name="TextBox 12">
                <a:extLst>
                  <a:ext uri="{FF2B5EF4-FFF2-40B4-BE49-F238E27FC236}">
                    <a16:creationId xmlns:a16="http://schemas.microsoft.com/office/drawing/2014/main" id="{C478B51C-E62E-0593-A601-10EFED849FDE}"/>
                  </a:ext>
                </a:extLst>
              </p:cNvPr>
              <p:cNvSpPr txBox="1">
                <a:spLocks noRot="1" noChangeAspect="1" noMove="1" noResize="1" noEditPoints="1" noAdjustHandles="1" noChangeArrowheads="1" noChangeShapeType="1" noTextEdit="1"/>
              </p:cNvSpPr>
              <p:nvPr/>
            </p:nvSpPr>
            <p:spPr>
              <a:xfrm>
                <a:off x="1265381" y="5962073"/>
                <a:ext cx="7361383" cy="1061060"/>
              </a:xfrm>
              <a:prstGeom prst="rect">
                <a:avLst/>
              </a:prstGeom>
              <a:blipFill>
                <a:blip r:embed="rId8"/>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2519757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B6E4EDD3-FEAE-F945-85D6-33114B9E1785}"/>
                  </a:ext>
                </a:extLst>
              </p:cNvPr>
              <p:cNvSpPr txBox="1"/>
              <p:nvPr/>
            </p:nvSpPr>
            <p:spPr>
              <a:xfrm>
                <a:off x="-711200" y="512619"/>
                <a:ext cx="12441382" cy="126618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m:t>
                      </m:r>
                      <m:nary>
                        <m:naryPr>
                          <m:chr m:val="∑"/>
                          <m:limLoc m:val="subSup"/>
                          <m:ctrlPr>
                            <a:rPr lang="en-US" sz="2400" b="0" i="1" smtClean="0">
                              <a:latin typeface="Cambria Math" panose="02040503050406030204" pitchFamily="18" charset="0"/>
                            </a:rPr>
                          </m:ctrlPr>
                        </m:naryPr>
                        <m:sub>
                          <m:r>
                            <m:rPr>
                              <m:brk m:alnAt="25"/>
                            </m:rPr>
                            <a:rPr lang="en-US" sz="2400" b="0" i="1" smtClean="0">
                              <a:latin typeface="Cambria Math" panose="02040503050406030204" pitchFamily="18" charset="0"/>
                            </a:rPr>
                            <m:t>𝑖</m:t>
                          </m:r>
                          <m:r>
                            <a:rPr lang="en-US" sz="2400" b="0" i="1" smtClean="0">
                              <a:latin typeface="Cambria Math" panose="02040503050406030204" pitchFamily="18" charset="0"/>
                            </a:rPr>
                            <m:t>=1</m:t>
                          </m:r>
                        </m:sub>
                        <m:sup>
                          <m:r>
                            <a:rPr lang="en-US" sz="2400" b="0" i="1" smtClean="0">
                              <a:latin typeface="Cambria Math" panose="02040503050406030204" pitchFamily="18" charset="0"/>
                            </a:rPr>
                            <m:t>𝑛</m:t>
                          </m:r>
                        </m:sup>
                        <m:e>
                          <m:d>
                            <m:dPr>
                              <m:begChr m:val="["/>
                              <m:endChr m:val="]"/>
                              <m:ctrlPr>
                                <a:rPr lang="en-US" sz="2400" b="0" i="1" smtClean="0">
                                  <a:latin typeface="Cambria Math" panose="02040503050406030204" pitchFamily="18" charset="0"/>
                                </a:rPr>
                              </m:ctrlPr>
                            </m:dPr>
                            <m:e>
                              <m:sSubSup>
                                <m:sSubSupPr>
                                  <m:ctrlPr>
                                    <a:rPr lang="en-US" sz="2400" b="0" i="1" smtClean="0">
                                      <a:latin typeface="Cambria Math" panose="02040503050406030204" pitchFamily="18" charset="0"/>
                                    </a:rPr>
                                  </m:ctrlPr>
                                </m:sSubSup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𝑃</m:t>
                                      </m:r>
                                    </m:e>
                                    <m:sub>
                                      <m:r>
                                        <a:rPr lang="en-US" sz="2400" b="0" i="1" smtClean="0">
                                          <a:latin typeface="Cambria Math" panose="02040503050406030204" pitchFamily="18" charset="0"/>
                                        </a:rPr>
                                        <m:t>𝑑𝑎𝑡𝑎</m:t>
                                      </m:r>
                                    </m:sub>
                                  </m:sSub>
                                  <m:d>
                                    <m:dPr>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𝑖</m:t>
                                          </m:r>
                                        </m:sub>
                                      </m:sSub>
                                    </m:e>
                                  </m:d>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𝑆</m:t>
                                      </m:r>
                                    </m:e>
                                    <m:sub>
                                      <m:r>
                                        <a:rPr lang="en-US" sz="2400" b="0" i="1" smtClean="0">
                                          <a:latin typeface="Cambria Math" panose="02040503050406030204" pitchFamily="18" charset="0"/>
                                        </a:rPr>
                                        <m:t>𝑚</m:t>
                                      </m:r>
                                    </m:sub>
                                  </m:sSub>
                                  <m:d>
                                    <m:dPr>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𝜃</m:t>
                                      </m:r>
                                    </m:e>
                                  </m:d>
                                  <m:r>
                                    <a:rPr lang="en-US" sz="2400" b="0" i="1" smtClean="0">
                                      <a:latin typeface="Cambria Math" panose="02040503050406030204" pitchFamily="18" charset="0"/>
                                      <a:ea typeface="Cambria Math" panose="02040503050406030204" pitchFamily="18" charset="0"/>
                                    </a:rPr>
                                    <m:t>|</m:t>
                                  </m:r>
                                </m:e>
                                <m:sub>
                                  <m:r>
                                    <a:rPr lang="en-US" sz="2400" b="0" i="1" smtClean="0">
                                      <a:latin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m:t>
                                  </m:r>
                                </m:sub>
                                <m:sup>
                                  <m:r>
                                    <a:rPr lang="en-US" sz="2400" b="0" i="1" smtClean="0">
                                      <a:latin typeface="Cambria Math" panose="02040503050406030204" pitchFamily="18" charset="0"/>
                                      <a:ea typeface="Cambria Math" panose="02040503050406030204" pitchFamily="18" charset="0"/>
                                    </a:rPr>
                                    <m:t>∞</m:t>
                                  </m:r>
                                </m:sup>
                              </m:sSubSup>
                              <m:r>
                                <a:rPr lang="en-US" sz="2400" b="0" i="1" smtClean="0">
                                  <a:latin typeface="Cambria Math" panose="02040503050406030204" pitchFamily="18" charset="0"/>
                                </a:rPr>
                                <m:t>−</m:t>
                              </m:r>
                              <m:nary>
                                <m:naryPr>
                                  <m:limLoc m:val="undOvr"/>
                                  <m:subHide m:val="on"/>
                                  <m:supHide m:val="on"/>
                                  <m:ctrlPr>
                                    <a:rPr lang="en-US" sz="2400" b="0" i="1" smtClean="0">
                                      <a:latin typeface="Cambria Math" panose="02040503050406030204" pitchFamily="18" charset="0"/>
                                    </a:rPr>
                                  </m:ctrlPr>
                                </m:naryPr>
                                <m:sub/>
                                <m:sup/>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𝑃</m:t>
                                      </m:r>
                                    </m:e>
                                    <m:sub>
                                      <m:r>
                                        <a:rPr lang="en-US" sz="2400" b="0" i="1" smtClean="0">
                                          <a:latin typeface="Cambria Math" panose="02040503050406030204" pitchFamily="18" charset="0"/>
                                        </a:rPr>
                                        <m:t>𝑑𝑎𝑡𝑎</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ea typeface="Cambria Math" panose="02040503050406030204" pitchFamily="18" charset="0"/>
                                        </a:rPr>
                                        <m:t>𝜕</m:t>
                                      </m:r>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𝑆</m:t>
                                          </m:r>
                                        </m:e>
                                        <m:sub>
                                          <m:r>
                                            <a:rPr lang="en-US" sz="2400" b="0" i="1" smtClean="0">
                                              <a:latin typeface="Cambria Math" panose="02040503050406030204" pitchFamily="18" charset="0"/>
                                              <a:ea typeface="Cambria Math" panose="02040503050406030204" pitchFamily="18" charset="0"/>
                                            </a:rPr>
                                            <m:t>𝑚</m:t>
                                          </m:r>
                                        </m:sub>
                                      </m:sSub>
                                      <m:r>
                                        <a:rPr lang="en-US" sz="2400" b="0" i="1" smtClean="0">
                                          <a:latin typeface="Cambria Math" panose="02040503050406030204" pitchFamily="18" charset="0"/>
                                          <a:ea typeface="Cambria Math" panose="02040503050406030204" pitchFamily="18" charset="0"/>
                                        </a:rPr>
                                        <m:t>(</m:t>
                                      </m:r>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𝑥</m:t>
                                          </m:r>
                                        </m:e>
                                        <m:sub>
                                          <m:r>
                                            <a:rPr lang="en-US" sz="2400" b="0" i="1" smtClean="0">
                                              <a:latin typeface="Cambria Math" panose="02040503050406030204" pitchFamily="18" charset="0"/>
                                              <a:ea typeface="Cambria Math" panose="02040503050406030204" pitchFamily="18" charset="0"/>
                                            </a:rPr>
                                            <m:t>𝑖</m:t>
                                          </m:r>
                                        </m:sub>
                                      </m:sSub>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𝜃</m:t>
                                      </m:r>
                                      <m:r>
                                        <a:rPr lang="en-US" sz="2400" b="0" i="1" smtClean="0">
                                          <a:latin typeface="Cambria Math" panose="02040503050406030204" pitchFamily="18" charset="0"/>
                                          <a:ea typeface="Cambria Math" panose="02040503050406030204" pitchFamily="18" charset="0"/>
                                        </a:rPr>
                                        <m:t>)</m:t>
                                      </m:r>
                                    </m:num>
                                    <m:den>
                                      <m:r>
                                        <a:rPr lang="en-US" sz="2400" b="0" i="1" smtClean="0">
                                          <a:latin typeface="Cambria Math" panose="02040503050406030204" pitchFamily="18" charset="0"/>
                                          <a:ea typeface="Cambria Math" panose="02040503050406030204" pitchFamily="18" charset="0"/>
                                        </a:rPr>
                                        <m:t>𝜕</m:t>
                                      </m:r>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𝑥</m:t>
                                          </m:r>
                                        </m:e>
                                        <m:sub>
                                          <m:r>
                                            <a:rPr lang="en-US" sz="2400" b="0" i="1" smtClean="0">
                                              <a:latin typeface="Cambria Math" panose="02040503050406030204" pitchFamily="18" charset="0"/>
                                              <a:ea typeface="Cambria Math" panose="02040503050406030204" pitchFamily="18" charset="0"/>
                                            </a:rPr>
                                            <m:t>𝑖</m:t>
                                          </m:r>
                                        </m:sub>
                                      </m:sSub>
                                    </m:den>
                                  </m:f>
                                  <m:r>
                                    <a:rPr lang="en-US" sz="2400" b="0" i="1" smtClean="0">
                                      <a:latin typeface="Cambria Math" panose="02040503050406030204" pitchFamily="18" charset="0"/>
                                    </a:rPr>
                                    <m:t>𝑑</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𝑖</m:t>
                                      </m:r>
                                    </m:sub>
                                  </m:sSub>
                                </m:e>
                              </m:nary>
                            </m:e>
                          </m:d>
                        </m:e>
                      </m:nary>
                    </m:oMath>
                  </m:oMathPara>
                </a14:m>
                <a:endParaRPr lang="en-US" sz="2400" dirty="0"/>
              </a:p>
            </p:txBody>
          </p:sp>
        </mc:Choice>
        <mc:Fallback xmlns="">
          <p:sp>
            <p:nvSpPr>
              <p:cNvPr id="2" name="TextBox 1">
                <a:extLst>
                  <a:ext uri="{FF2B5EF4-FFF2-40B4-BE49-F238E27FC236}">
                    <a16:creationId xmlns:a16="http://schemas.microsoft.com/office/drawing/2014/main" id="{B6E4EDD3-FEAE-F945-85D6-33114B9E1785}"/>
                  </a:ext>
                </a:extLst>
              </p:cNvPr>
              <p:cNvSpPr txBox="1">
                <a:spLocks noRot="1" noChangeAspect="1" noMove="1" noResize="1" noEditPoints="1" noAdjustHandles="1" noChangeArrowheads="1" noChangeShapeType="1" noTextEdit="1"/>
              </p:cNvSpPr>
              <p:nvPr/>
            </p:nvSpPr>
            <p:spPr>
              <a:xfrm>
                <a:off x="-711200" y="512619"/>
                <a:ext cx="12441382" cy="1266180"/>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4A5AB21E-21AA-F0C0-F701-5DBEE4B17CDD}"/>
                  </a:ext>
                </a:extLst>
              </p:cNvPr>
              <p:cNvSpPr txBox="1"/>
              <p:nvPr/>
            </p:nvSpPr>
            <p:spPr>
              <a:xfrm>
                <a:off x="-558801" y="1884218"/>
                <a:ext cx="8931564" cy="93070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m:t>
                      </m:r>
                      <m:nary>
                        <m:naryPr>
                          <m:chr m:val="∑"/>
                          <m:limLoc m:val="subSup"/>
                          <m:ctrlPr>
                            <a:rPr lang="en-US" sz="2400" b="0" i="1" smtClean="0">
                              <a:latin typeface="Cambria Math" panose="02040503050406030204" pitchFamily="18" charset="0"/>
                            </a:rPr>
                          </m:ctrlPr>
                        </m:naryPr>
                        <m:sub>
                          <m:r>
                            <m:rPr>
                              <m:brk m:alnAt="25"/>
                            </m:rPr>
                            <a:rPr lang="en-US" sz="2400" b="0" i="1" smtClean="0">
                              <a:latin typeface="Cambria Math" panose="02040503050406030204" pitchFamily="18" charset="0"/>
                            </a:rPr>
                            <m:t>𝑖</m:t>
                          </m:r>
                          <m:r>
                            <a:rPr lang="en-US" sz="2400" b="0" i="1" smtClean="0">
                              <a:latin typeface="Cambria Math" panose="02040503050406030204" pitchFamily="18" charset="0"/>
                            </a:rPr>
                            <m:t>=1</m:t>
                          </m:r>
                        </m:sub>
                        <m:sup>
                          <m:r>
                            <a:rPr lang="en-US" sz="2400" b="0" i="1" smtClean="0">
                              <a:latin typeface="Cambria Math" panose="02040503050406030204" pitchFamily="18" charset="0"/>
                            </a:rPr>
                            <m:t>𝑛</m:t>
                          </m:r>
                        </m:sup>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𝐸</m:t>
                              </m:r>
                            </m:e>
                            <m: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𝑃</m:t>
                                  </m:r>
                                </m:e>
                                <m:sub>
                                  <m:r>
                                    <a:rPr lang="en-US" sz="2400" b="0" i="1" smtClean="0">
                                      <a:latin typeface="Cambria Math" panose="02040503050406030204" pitchFamily="18" charset="0"/>
                                    </a:rPr>
                                    <m:t>𝑑𝑎𝑡𝑎</m:t>
                                  </m:r>
                                </m:sub>
                              </m:sSub>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m:t>
                                  </m:r>
                                </m:e>
                                <m:sup>
                                  <m:r>
                                    <a:rPr lang="en-US" sz="2400" b="0" i="1" smtClean="0">
                                      <a:latin typeface="Cambria Math" panose="02040503050406030204" pitchFamily="18" charset="0"/>
                                    </a:rPr>
                                    <m:t>2</m:t>
                                  </m:r>
                                </m:sup>
                              </m:sSup>
                              <m:func>
                                <m:funcPr>
                                  <m:ctrlPr>
                                    <a:rPr lang="en-US" sz="2400" b="0" i="1" smtClean="0">
                                      <a:latin typeface="Cambria Math" panose="02040503050406030204" pitchFamily="18" charset="0"/>
                                    </a:rPr>
                                  </m:ctrlPr>
                                </m:funcPr>
                                <m:fName>
                                  <m:r>
                                    <m:rPr>
                                      <m:sty m:val="p"/>
                                    </m:rPr>
                                    <a:rPr lang="en-US" sz="2400" b="0" i="0" smtClean="0">
                                      <a:latin typeface="Cambria Math" panose="02040503050406030204" pitchFamily="18" charset="0"/>
                                    </a:rPr>
                                    <m:t>log</m:t>
                                  </m:r>
                                </m:fName>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𝑃</m:t>
                                      </m:r>
                                    </m:e>
                                    <m:sub>
                                      <m:r>
                                        <a:rPr lang="en-US" sz="2400" b="0" i="1" smtClean="0">
                                          <a:latin typeface="Cambria Math" panose="02040503050406030204" pitchFamily="18" charset="0"/>
                                        </a:rPr>
                                        <m:t>𝑚</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𝜃</m:t>
                                  </m:r>
                                  <m:r>
                                    <a:rPr lang="en-US" sz="2400" b="0" i="1" smtClean="0">
                                      <a:latin typeface="Cambria Math" panose="02040503050406030204" pitchFamily="18" charset="0"/>
                                      <a:ea typeface="Cambria Math" panose="02040503050406030204" pitchFamily="18" charset="0"/>
                                    </a:rPr>
                                    <m:t>)</m:t>
                                  </m:r>
                                </m:e>
                              </m:func>
                            </m:num>
                            <m:den>
                              <m:r>
                                <a:rPr lang="en-US" sz="2400" b="0" i="1" smtClean="0">
                                  <a:latin typeface="Cambria Math" panose="02040503050406030204" pitchFamily="18" charset="0"/>
                                  <a:ea typeface="Cambria Math" panose="02040503050406030204" pitchFamily="18" charset="0"/>
                                </a:rPr>
                                <m:t>𝜕</m:t>
                              </m:r>
                              <m:sSubSup>
                                <m:sSubSupPr>
                                  <m:ctrlPr>
                                    <a:rPr lang="en-US" sz="2400" b="0" i="1" smtClean="0">
                                      <a:latin typeface="Cambria Math" panose="02040503050406030204" pitchFamily="18" charset="0"/>
                                      <a:ea typeface="Cambria Math" panose="02040503050406030204" pitchFamily="18" charset="0"/>
                                    </a:rPr>
                                  </m:ctrlPr>
                                </m:sSubSupPr>
                                <m:e>
                                  <m:r>
                                    <a:rPr lang="en-US" sz="2400" b="0" i="1" smtClean="0">
                                      <a:latin typeface="Cambria Math" panose="02040503050406030204" pitchFamily="18" charset="0"/>
                                      <a:ea typeface="Cambria Math" panose="02040503050406030204" pitchFamily="18" charset="0"/>
                                    </a:rPr>
                                    <m:t>𝑥</m:t>
                                  </m:r>
                                </m:e>
                                <m:sub>
                                  <m:r>
                                    <a:rPr lang="en-US" sz="2400" b="0" i="1" smtClean="0">
                                      <a:latin typeface="Cambria Math" panose="02040503050406030204" pitchFamily="18" charset="0"/>
                                      <a:ea typeface="Cambria Math" panose="02040503050406030204" pitchFamily="18" charset="0"/>
                                    </a:rPr>
                                    <m:t>𝑖</m:t>
                                  </m:r>
                                </m:sub>
                                <m:sup>
                                  <m:r>
                                    <a:rPr lang="en-US" sz="2400" b="0" i="1" smtClean="0">
                                      <a:latin typeface="Cambria Math" panose="02040503050406030204" pitchFamily="18" charset="0"/>
                                      <a:ea typeface="Cambria Math" panose="02040503050406030204" pitchFamily="18" charset="0"/>
                                    </a:rPr>
                                    <m:t>2</m:t>
                                  </m:r>
                                </m:sup>
                              </m:sSubSup>
                            </m:den>
                          </m:f>
                        </m:e>
                      </m:nary>
                    </m:oMath>
                  </m:oMathPara>
                </a14:m>
                <a:endParaRPr lang="en-US" sz="2400" dirty="0"/>
              </a:p>
            </p:txBody>
          </p:sp>
        </mc:Choice>
        <mc:Fallback xmlns="">
          <p:sp>
            <p:nvSpPr>
              <p:cNvPr id="3" name="TextBox 2">
                <a:extLst>
                  <a:ext uri="{FF2B5EF4-FFF2-40B4-BE49-F238E27FC236}">
                    <a16:creationId xmlns:a16="http://schemas.microsoft.com/office/drawing/2014/main" id="{4A5AB21E-21AA-F0C0-F701-5DBEE4B17CDD}"/>
                  </a:ext>
                </a:extLst>
              </p:cNvPr>
              <p:cNvSpPr txBox="1">
                <a:spLocks noRot="1" noChangeAspect="1" noMove="1" noResize="1" noEditPoints="1" noAdjustHandles="1" noChangeArrowheads="1" noChangeShapeType="1" noTextEdit="1"/>
              </p:cNvSpPr>
              <p:nvPr/>
            </p:nvSpPr>
            <p:spPr>
              <a:xfrm>
                <a:off x="-558801" y="1884218"/>
                <a:ext cx="8931564" cy="930704"/>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876225A9-1041-F858-995D-9164518A1315}"/>
                  </a:ext>
                </a:extLst>
              </p:cNvPr>
              <p:cNvSpPr txBox="1"/>
              <p:nvPr/>
            </p:nvSpPr>
            <p:spPr>
              <a:xfrm>
                <a:off x="143164" y="3052618"/>
                <a:ext cx="6668655" cy="52367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𝐸</m:t>
                          </m:r>
                        </m:e>
                        <m: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𝑃</m:t>
                              </m:r>
                            </m:e>
                            <m:sub>
                              <m:r>
                                <a:rPr lang="en-US" sz="2400" b="0" i="1" smtClean="0">
                                  <a:latin typeface="Cambria Math" panose="02040503050406030204" pitchFamily="18" charset="0"/>
                                </a:rPr>
                                <m:t>𝑑𝑎𝑡𝑎</m:t>
                              </m:r>
                            </m:sub>
                          </m:sSub>
                          <m:r>
                            <a:rPr lang="en-US" sz="2400" b="0" i="1" smtClean="0">
                              <a:latin typeface="Cambria Math" panose="02040503050406030204" pitchFamily="18" charset="0"/>
                            </a:rPr>
                            <m:t>(</m:t>
                          </m:r>
                          <m:r>
                            <a:rPr lang="en-US" sz="2400" b="0" i="1" smtClean="0">
                              <a:latin typeface="Cambria Math" panose="02040503050406030204" pitchFamily="18" charset="0"/>
                            </a:rPr>
                            <m:t>𝑥</m:t>
                          </m:r>
                          <m:r>
                            <a:rPr lang="en-US" sz="2400" b="0" i="1" smtClean="0">
                              <a:latin typeface="Cambria Math" panose="02040503050406030204" pitchFamily="18" charset="0"/>
                            </a:rPr>
                            <m:t>)</m:t>
                          </m:r>
                        </m:sub>
                      </m:sSub>
                      <m:d>
                        <m:dPr>
                          <m:begChr m:val="["/>
                          <m:endChr m:val="]"/>
                          <m:ctrlPr>
                            <a:rPr lang="en-US" sz="2400" b="0" i="1" smtClean="0">
                              <a:latin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𝑇𝑟</m:t>
                          </m:r>
                          <m:d>
                            <m:dPr>
                              <m:ctrlPr>
                                <a:rPr lang="en-US" sz="2400" b="0" i="1" smtClean="0">
                                  <a:latin typeface="Cambria Math" panose="02040503050406030204" pitchFamily="18" charset="0"/>
                                  <a:ea typeface="Cambria Math" panose="02040503050406030204" pitchFamily="18" charset="0"/>
                                </a:rPr>
                              </m:ctrlPr>
                            </m:dPr>
                            <m:e>
                              <m:sSub>
                                <m:sSubPr>
                                  <m:ctrlPr>
                                    <a:rPr lang="en-US" sz="2400" b="0" i="1" smtClean="0">
                                      <a:latin typeface="Cambria Math" panose="02040503050406030204" pitchFamily="18" charset="0"/>
                                      <a:ea typeface="Cambria Math" panose="02040503050406030204" pitchFamily="18" charset="0"/>
                                    </a:rPr>
                                  </m:ctrlPr>
                                </m:sSubPr>
                                <m:e>
                                  <m:r>
                                    <m:rPr>
                                      <m:sty m:val="p"/>
                                    </m:rPr>
                                    <a:rPr lang="en-US" sz="2400" b="0" i="1" smtClean="0">
                                      <a:latin typeface="Cambria Math" panose="02040503050406030204" pitchFamily="18" charset="0"/>
                                      <a:ea typeface="Cambria Math" panose="02040503050406030204" pitchFamily="18" charset="0"/>
                                    </a:rPr>
                                    <m:t>∇</m:t>
                                  </m:r>
                                </m:e>
                                <m:sub>
                                  <m:r>
                                    <a:rPr lang="en-US" sz="2400" b="0" i="1" smtClean="0">
                                      <a:latin typeface="Cambria Math" panose="02040503050406030204" pitchFamily="18" charset="0"/>
                                      <a:ea typeface="Cambria Math" panose="02040503050406030204" pitchFamily="18" charset="0"/>
                                    </a:rPr>
                                    <m:t>𝑥</m:t>
                                  </m:r>
                                </m:sub>
                              </m:sSub>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𝑆</m:t>
                                  </m:r>
                                </m:e>
                                <m:sub>
                                  <m:r>
                                    <a:rPr lang="en-US" sz="2400" b="0" i="1" smtClean="0">
                                      <a:latin typeface="Cambria Math" panose="02040503050406030204" pitchFamily="18" charset="0"/>
                                      <a:ea typeface="Cambria Math" panose="02040503050406030204" pitchFamily="18" charset="0"/>
                                    </a:rPr>
                                    <m:t>𝑚</m:t>
                                  </m:r>
                                </m:sub>
                              </m:sSub>
                              <m:d>
                                <m:dPr>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𝑥</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𝜃</m:t>
                                  </m:r>
                                </m:e>
                              </m:d>
                            </m:e>
                          </m:d>
                        </m:e>
                      </m:d>
                    </m:oMath>
                  </m:oMathPara>
                </a14:m>
                <a:endParaRPr lang="en-US" sz="2400" dirty="0"/>
              </a:p>
            </p:txBody>
          </p:sp>
        </mc:Choice>
        <mc:Fallback xmlns="">
          <p:sp>
            <p:nvSpPr>
              <p:cNvPr id="4" name="TextBox 3">
                <a:extLst>
                  <a:ext uri="{FF2B5EF4-FFF2-40B4-BE49-F238E27FC236}">
                    <a16:creationId xmlns:a16="http://schemas.microsoft.com/office/drawing/2014/main" id="{876225A9-1041-F858-995D-9164518A1315}"/>
                  </a:ext>
                </a:extLst>
              </p:cNvPr>
              <p:cNvSpPr txBox="1">
                <a:spLocks noRot="1" noChangeAspect="1" noMove="1" noResize="1" noEditPoints="1" noAdjustHandles="1" noChangeArrowheads="1" noChangeShapeType="1" noTextEdit="1"/>
              </p:cNvSpPr>
              <p:nvPr/>
            </p:nvSpPr>
            <p:spPr>
              <a:xfrm>
                <a:off x="143164" y="3052618"/>
                <a:ext cx="6668655" cy="523670"/>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EEDC62AF-51DD-F4A5-D4DB-EF5D8ACC956E}"/>
                  </a:ext>
                </a:extLst>
              </p:cNvPr>
              <p:cNvSpPr txBox="1"/>
              <p:nvPr/>
            </p:nvSpPr>
            <p:spPr>
              <a:xfrm>
                <a:off x="5952835" y="2852482"/>
                <a:ext cx="6451600" cy="681020"/>
              </a:xfrm>
              <a:prstGeom prst="rect">
                <a:avLst/>
              </a:prstGeom>
              <a:noFill/>
            </p:spPr>
            <p:txBody>
              <a:bodyPr wrap="square">
                <a:spAutoFit/>
              </a:bodyPr>
              <a:lstStyle/>
              <a:p>
                <a14:m>
                  <m:oMath xmlns:m="http://schemas.openxmlformats.org/officeDocument/2006/math">
                    <m:sSub>
                      <m:sSubPr>
                        <m:ctrlPr>
                          <a:rPr lang="en-US" sz="2400" b="1" i="1" smtClean="0">
                            <a:solidFill>
                              <a:srgbClr val="00B050"/>
                            </a:solidFill>
                            <a:latin typeface="Cambria Math" panose="02040503050406030204" pitchFamily="18" charset="0"/>
                            <a:ea typeface="Cambria Math" panose="02040503050406030204" pitchFamily="18" charset="0"/>
                          </a:rPr>
                        </m:ctrlPr>
                      </m:sSubPr>
                      <m:e>
                        <m:r>
                          <a:rPr lang="en-US" sz="2400" b="1" i="1" smtClean="0">
                            <a:solidFill>
                              <a:srgbClr val="00B050"/>
                            </a:solidFill>
                            <a:latin typeface="Cambria Math" panose="02040503050406030204" pitchFamily="18" charset="0"/>
                            <a:ea typeface="Cambria Math" panose="02040503050406030204" pitchFamily="18" charset="0"/>
                          </a:rPr>
                          <m:t>(</m:t>
                        </m:r>
                        <m:r>
                          <a:rPr lang="en-US" sz="2400" b="1" i="1" smtClean="0">
                            <a:solidFill>
                              <a:srgbClr val="00B050"/>
                            </a:solidFill>
                            <a:latin typeface="Cambria Math" panose="02040503050406030204" pitchFamily="18" charset="0"/>
                            <a:ea typeface="Cambria Math" panose="02040503050406030204" pitchFamily="18" charset="0"/>
                          </a:rPr>
                          <m:t>𝜵</m:t>
                        </m:r>
                      </m:e>
                      <m:sub>
                        <m:r>
                          <a:rPr lang="en-US" sz="2400" b="1" i="1" smtClean="0">
                            <a:solidFill>
                              <a:srgbClr val="00B050"/>
                            </a:solidFill>
                            <a:latin typeface="Cambria Math" panose="02040503050406030204" pitchFamily="18" charset="0"/>
                            <a:ea typeface="Cambria Math" panose="02040503050406030204" pitchFamily="18" charset="0"/>
                          </a:rPr>
                          <m:t>𝒙</m:t>
                        </m:r>
                      </m:sub>
                    </m:sSub>
                    <m:sSub>
                      <m:sSubPr>
                        <m:ctrlPr>
                          <a:rPr lang="en-US" sz="2400" b="1" i="1" smtClean="0">
                            <a:solidFill>
                              <a:srgbClr val="00B050"/>
                            </a:solidFill>
                            <a:latin typeface="Cambria Math" panose="02040503050406030204" pitchFamily="18" charset="0"/>
                            <a:ea typeface="Cambria Math" panose="02040503050406030204" pitchFamily="18" charset="0"/>
                          </a:rPr>
                        </m:ctrlPr>
                      </m:sSubPr>
                      <m:e>
                        <m:r>
                          <a:rPr lang="en-US" sz="2400" b="1" i="1" smtClean="0">
                            <a:solidFill>
                              <a:srgbClr val="00B050"/>
                            </a:solidFill>
                            <a:latin typeface="Cambria Math" panose="02040503050406030204" pitchFamily="18" charset="0"/>
                            <a:ea typeface="Cambria Math" panose="02040503050406030204" pitchFamily="18" charset="0"/>
                          </a:rPr>
                          <m:t>𝑺</m:t>
                        </m:r>
                      </m:e>
                      <m:sub>
                        <m:r>
                          <a:rPr lang="en-US" sz="2400" b="1" i="1" smtClean="0">
                            <a:solidFill>
                              <a:srgbClr val="00B050"/>
                            </a:solidFill>
                            <a:latin typeface="Cambria Math" panose="02040503050406030204" pitchFamily="18" charset="0"/>
                            <a:ea typeface="Cambria Math" panose="02040503050406030204" pitchFamily="18" charset="0"/>
                          </a:rPr>
                          <m:t>𝒎</m:t>
                        </m:r>
                      </m:sub>
                    </m:sSub>
                    <m:d>
                      <m:dPr>
                        <m:ctrlPr>
                          <a:rPr lang="en-US" sz="2400" b="1" i="1" smtClean="0">
                            <a:solidFill>
                              <a:srgbClr val="00B050"/>
                            </a:solidFill>
                            <a:latin typeface="Cambria Math" panose="02040503050406030204" pitchFamily="18" charset="0"/>
                            <a:ea typeface="Cambria Math" panose="02040503050406030204" pitchFamily="18" charset="0"/>
                          </a:rPr>
                        </m:ctrlPr>
                      </m:dPr>
                      <m:e>
                        <m:r>
                          <a:rPr lang="en-US" sz="2400" b="1" i="1" smtClean="0">
                            <a:solidFill>
                              <a:srgbClr val="00B050"/>
                            </a:solidFill>
                            <a:latin typeface="Cambria Math" panose="02040503050406030204" pitchFamily="18" charset="0"/>
                            <a:ea typeface="Cambria Math" panose="02040503050406030204" pitchFamily="18" charset="0"/>
                          </a:rPr>
                          <m:t>𝒙</m:t>
                        </m:r>
                        <m:r>
                          <a:rPr lang="en-US" sz="2400" b="1" i="1" smtClean="0">
                            <a:solidFill>
                              <a:srgbClr val="00B050"/>
                            </a:solidFill>
                            <a:latin typeface="Cambria Math" panose="02040503050406030204" pitchFamily="18" charset="0"/>
                            <a:ea typeface="Cambria Math" panose="02040503050406030204" pitchFamily="18" charset="0"/>
                          </a:rPr>
                          <m:t>,</m:t>
                        </m:r>
                        <m:r>
                          <a:rPr lang="en-US" sz="2400" b="1" i="1" smtClean="0">
                            <a:solidFill>
                              <a:srgbClr val="00B050"/>
                            </a:solidFill>
                            <a:latin typeface="Cambria Math" panose="02040503050406030204" pitchFamily="18" charset="0"/>
                            <a:ea typeface="Cambria Math" panose="02040503050406030204" pitchFamily="18" charset="0"/>
                          </a:rPr>
                          <m:t>𝜽</m:t>
                        </m:r>
                      </m:e>
                    </m:d>
                    <m:r>
                      <a:rPr lang="en-US" sz="2400" b="1" i="1" smtClean="0">
                        <a:solidFill>
                          <a:srgbClr val="00B050"/>
                        </a:solidFill>
                        <a:latin typeface="Cambria Math" panose="02040503050406030204" pitchFamily="18" charset="0"/>
                        <a:ea typeface="Cambria Math" panose="02040503050406030204" pitchFamily="18" charset="0"/>
                      </a:rPr>
                      <m:t>= </m:t>
                    </m:r>
                    <m:f>
                      <m:fPr>
                        <m:ctrlPr>
                          <a:rPr lang="en-US" sz="2400" b="1" i="1" smtClean="0">
                            <a:solidFill>
                              <a:srgbClr val="00B050"/>
                            </a:solidFill>
                            <a:latin typeface="Cambria Math" panose="02040503050406030204" pitchFamily="18" charset="0"/>
                            <a:ea typeface="Cambria Math" panose="02040503050406030204" pitchFamily="18" charset="0"/>
                          </a:rPr>
                        </m:ctrlPr>
                      </m:fPr>
                      <m:num>
                        <m:sSup>
                          <m:sSupPr>
                            <m:ctrlPr>
                              <a:rPr lang="en-US" sz="2400" b="1" i="1" smtClean="0">
                                <a:solidFill>
                                  <a:srgbClr val="00B050"/>
                                </a:solidFill>
                                <a:latin typeface="Cambria Math" panose="02040503050406030204" pitchFamily="18" charset="0"/>
                                <a:ea typeface="Cambria Math" panose="02040503050406030204" pitchFamily="18" charset="0"/>
                              </a:rPr>
                            </m:ctrlPr>
                          </m:sSupPr>
                          <m:e>
                            <m:r>
                              <a:rPr lang="en-US" sz="2400" b="1" i="1" smtClean="0">
                                <a:solidFill>
                                  <a:srgbClr val="00B050"/>
                                </a:solidFill>
                                <a:latin typeface="Cambria Math" panose="02040503050406030204" pitchFamily="18" charset="0"/>
                                <a:ea typeface="Cambria Math" panose="02040503050406030204" pitchFamily="18" charset="0"/>
                              </a:rPr>
                              <m:t>𝝏</m:t>
                            </m:r>
                          </m:e>
                          <m:sup>
                            <m:r>
                              <a:rPr lang="en-US" sz="2400" b="1" i="1" smtClean="0">
                                <a:solidFill>
                                  <a:srgbClr val="00B050"/>
                                </a:solidFill>
                                <a:latin typeface="Cambria Math" panose="02040503050406030204" pitchFamily="18" charset="0"/>
                                <a:ea typeface="Cambria Math" panose="02040503050406030204" pitchFamily="18" charset="0"/>
                              </a:rPr>
                              <m:t>𝟐</m:t>
                            </m:r>
                          </m:sup>
                        </m:sSup>
                        <m:sSub>
                          <m:sSubPr>
                            <m:ctrlPr>
                              <a:rPr lang="en-US" sz="2400" b="1" i="1" smtClean="0">
                                <a:solidFill>
                                  <a:srgbClr val="00B050"/>
                                </a:solidFill>
                                <a:latin typeface="Cambria Math" panose="02040503050406030204" pitchFamily="18" charset="0"/>
                                <a:ea typeface="Cambria Math" panose="02040503050406030204" pitchFamily="18" charset="0"/>
                              </a:rPr>
                            </m:ctrlPr>
                          </m:sSubPr>
                          <m:e>
                            <m:r>
                              <a:rPr lang="en-US" sz="2400" b="1" i="1" smtClean="0">
                                <a:solidFill>
                                  <a:srgbClr val="00B050"/>
                                </a:solidFill>
                                <a:latin typeface="Cambria Math" panose="02040503050406030204" pitchFamily="18" charset="0"/>
                                <a:ea typeface="Cambria Math" panose="02040503050406030204" pitchFamily="18" charset="0"/>
                              </a:rPr>
                              <m:t>𝑷</m:t>
                            </m:r>
                          </m:e>
                          <m:sub>
                            <m:r>
                              <a:rPr lang="en-US" sz="2400" b="1" i="1" smtClean="0">
                                <a:solidFill>
                                  <a:srgbClr val="00B050"/>
                                </a:solidFill>
                                <a:latin typeface="Cambria Math" panose="02040503050406030204" pitchFamily="18" charset="0"/>
                                <a:ea typeface="Cambria Math" panose="02040503050406030204" pitchFamily="18" charset="0"/>
                              </a:rPr>
                              <m:t>𝒎</m:t>
                            </m:r>
                          </m:sub>
                        </m:sSub>
                        <m:r>
                          <a:rPr lang="en-US" sz="2400" b="1" i="1" smtClean="0">
                            <a:solidFill>
                              <a:srgbClr val="00B050"/>
                            </a:solidFill>
                            <a:latin typeface="Cambria Math" panose="02040503050406030204" pitchFamily="18" charset="0"/>
                            <a:ea typeface="Cambria Math" panose="02040503050406030204" pitchFamily="18" charset="0"/>
                          </a:rPr>
                          <m:t>(</m:t>
                        </m:r>
                        <m:r>
                          <a:rPr lang="en-US" sz="2400" b="1" i="1" smtClean="0">
                            <a:solidFill>
                              <a:srgbClr val="00B050"/>
                            </a:solidFill>
                            <a:latin typeface="Cambria Math" panose="02040503050406030204" pitchFamily="18" charset="0"/>
                            <a:ea typeface="Cambria Math" panose="02040503050406030204" pitchFamily="18" charset="0"/>
                          </a:rPr>
                          <m:t>𝒙</m:t>
                        </m:r>
                        <m:r>
                          <a:rPr lang="en-US" sz="2400" b="1" i="1" smtClean="0">
                            <a:solidFill>
                              <a:srgbClr val="00B050"/>
                            </a:solidFill>
                            <a:latin typeface="Cambria Math" panose="02040503050406030204" pitchFamily="18" charset="0"/>
                            <a:ea typeface="Cambria Math" panose="02040503050406030204" pitchFamily="18" charset="0"/>
                          </a:rPr>
                          <m:t>,</m:t>
                        </m:r>
                        <m:r>
                          <a:rPr lang="en-US" sz="2400" b="1" i="1" smtClean="0">
                            <a:solidFill>
                              <a:srgbClr val="00B050"/>
                            </a:solidFill>
                            <a:latin typeface="Cambria Math" panose="02040503050406030204" pitchFamily="18" charset="0"/>
                            <a:ea typeface="Cambria Math" panose="02040503050406030204" pitchFamily="18" charset="0"/>
                          </a:rPr>
                          <m:t>𝜽</m:t>
                        </m:r>
                        <m:r>
                          <a:rPr lang="en-US" sz="2400" b="1" i="1" smtClean="0">
                            <a:solidFill>
                              <a:srgbClr val="00B050"/>
                            </a:solidFill>
                            <a:latin typeface="Cambria Math" panose="02040503050406030204" pitchFamily="18" charset="0"/>
                            <a:ea typeface="Cambria Math" panose="02040503050406030204" pitchFamily="18" charset="0"/>
                          </a:rPr>
                          <m:t>)</m:t>
                        </m:r>
                      </m:num>
                      <m:den>
                        <m:r>
                          <a:rPr lang="en-US" sz="2400" b="1" i="1" smtClean="0">
                            <a:solidFill>
                              <a:srgbClr val="00B050"/>
                            </a:solidFill>
                            <a:latin typeface="Cambria Math" panose="02040503050406030204" pitchFamily="18" charset="0"/>
                            <a:ea typeface="Cambria Math" panose="02040503050406030204" pitchFamily="18" charset="0"/>
                          </a:rPr>
                          <m:t>𝝏</m:t>
                        </m:r>
                        <m:r>
                          <a:rPr lang="en-US" sz="2400" b="1" i="1" smtClean="0">
                            <a:solidFill>
                              <a:srgbClr val="00B050"/>
                            </a:solidFill>
                            <a:latin typeface="Cambria Math" panose="02040503050406030204" pitchFamily="18" charset="0"/>
                            <a:ea typeface="Cambria Math" panose="02040503050406030204" pitchFamily="18" charset="0"/>
                          </a:rPr>
                          <m:t>𝒙</m:t>
                        </m:r>
                        <m:r>
                          <a:rPr lang="en-US" sz="2400" b="1" i="1" smtClean="0">
                            <a:solidFill>
                              <a:srgbClr val="00B050"/>
                            </a:solidFill>
                            <a:latin typeface="Cambria Math" panose="02040503050406030204" pitchFamily="18" charset="0"/>
                            <a:ea typeface="Cambria Math" panose="02040503050406030204" pitchFamily="18" charset="0"/>
                          </a:rPr>
                          <m:t>𝝏</m:t>
                        </m:r>
                        <m:sSup>
                          <m:sSupPr>
                            <m:ctrlPr>
                              <a:rPr lang="en-US" sz="2400" b="1" i="1" smtClean="0">
                                <a:solidFill>
                                  <a:srgbClr val="00B050"/>
                                </a:solidFill>
                                <a:latin typeface="Cambria Math" panose="02040503050406030204" pitchFamily="18" charset="0"/>
                                <a:ea typeface="Cambria Math" panose="02040503050406030204" pitchFamily="18" charset="0"/>
                              </a:rPr>
                            </m:ctrlPr>
                          </m:sSupPr>
                          <m:e>
                            <m:r>
                              <a:rPr lang="en-US" sz="2400" b="1" i="1" smtClean="0">
                                <a:solidFill>
                                  <a:srgbClr val="00B050"/>
                                </a:solidFill>
                                <a:latin typeface="Cambria Math" panose="02040503050406030204" pitchFamily="18" charset="0"/>
                                <a:ea typeface="Cambria Math" panose="02040503050406030204" pitchFamily="18" charset="0"/>
                              </a:rPr>
                              <m:t>𝒙</m:t>
                            </m:r>
                          </m:e>
                          <m:sup>
                            <m:r>
                              <a:rPr lang="en-US" sz="2400" b="1" i="1" smtClean="0">
                                <a:solidFill>
                                  <a:srgbClr val="00B050"/>
                                </a:solidFill>
                                <a:latin typeface="Cambria Math" panose="02040503050406030204" pitchFamily="18" charset="0"/>
                                <a:ea typeface="Cambria Math" panose="02040503050406030204" pitchFamily="18" charset="0"/>
                              </a:rPr>
                              <m:t>𝑻</m:t>
                            </m:r>
                          </m:sup>
                        </m:sSup>
                      </m:den>
                    </m:f>
                  </m:oMath>
                </a14:m>
                <a:r>
                  <a:rPr lang="en-US" sz="2400" b="1" dirty="0">
                    <a:solidFill>
                      <a:srgbClr val="00B050"/>
                    </a:solidFill>
                  </a:rPr>
                  <a:t>)</a:t>
                </a:r>
                <a:endParaRPr lang="en-US" sz="2400" b="1" dirty="0"/>
              </a:p>
            </p:txBody>
          </p:sp>
        </mc:Choice>
        <mc:Fallback>
          <p:sp>
            <p:nvSpPr>
              <p:cNvPr id="6" name="TextBox 5">
                <a:extLst>
                  <a:ext uri="{FF2B5EF4-FFF2-40B4-BE49-F238E27FC236}">
                    <a16:creationId xmlns:a16="http://schemas.microsoft.com/office/drawing/2014/main" id="{EEDC62AF-51DD-F4A5-D4DB-EF5D8ACC956E}"/>
                  </a:ext>
                </a:extLst>
              </p:cNvPr>
              <p:cNvSpPr txBox="1">
                <a:spLocks noRot="1" noChangeAspect="1" noMove="1" noResize="1" noEditPoints="1" noAdjustHandles="1" noChangeArrowheads="1" noChangeShapeType="1" noTextEdit="1"/>
              </p:cNvSpPr>
              <p:nvPr/>
            </p:nvSpPr>
            <p:spPr>
              <a:xfrm>
                <a:off x="5952835" y="2852482"/>
                <a:ext cx="6451600" cy="681020"/>
              </a:xfrm>
              <a:prstGeom prst="rect">
                <a:avLst/>
              </a:prstGeom>
              <a:blipFill>
                <a:blip r:embed="rId5"/>
                <a:stretch>
                  <a:fillRect b="-8036"/>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B95C1F3A-0B76-BDC2-6E5A-59BB1D9E4F85}"/>
              </a:ext>
            </a:extLst>
          </p:cNvPr>
          <p:cNvSpPr txBox="1"/>
          <p:nvPr/>
        </p:nvSpPr>
        <p:spPr>
          <a:xfrm>
            <a:off x="1131455" y="3851564"/>
            <a:ext cx="6567054" cy="461665"/>
          </a:xfrm>
          <a:prstGeom prst="rect">
            <a:avLst/>
          </a:prstGeom>
          <a:noFill/>
        </p:spPr>
        <p:txBody>
          <a:bodyPr wrap="square" rtlCol="0">
            <a:spAutoFit/>
          </a:bodyPr>
          <a:lstStyle/>
          <a:p>
            <a:r>
              <a:rPr lang="en-US" sz="2400" dirty="0"/>
              <a:t>which implies </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DD842E05-43E3-7216-4DC7-7ABCFF2F942A}"/>
                  </a:ext>
                </a:extLst>
              </p:cNvPr>
              <p:cNvSpPr txBox="1"/>
              <p:nvPr/>
            </p:nvSpPr>
            <p:spPr>
              <a:xfrm>
                <a:off x="494146" y="4607185"/>
                <a:ext cx="7934036" cy="91422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1" i="1" smtClean="0">
                          <a:solidFill>
                            <a:srgbClr val="00B050"/>
                          </a:solidFill>
                          <a:latin typeface="Cambria Math" panose="02040503050406030204" pitchFamily="18" charset="0"/>
                        </a:rPr>
                        <m:t>𝑱</m:t>
                      </m:r>
                      <m:d>
                        <m:dPr>
                          <m:ctrlPr>
                            <a:rPr lang="en-US" sz="2400" b="1" i="1" smtClean="0">
                              <a:solidFill>
                                <a:srgbClr val="00B050"/>
                              </a:solidFill>
                              <a:latin typeface="Cambria Math" panose="02040503050406030204" pitchFamily="18" charset="0"/>
                            </a:rPr>
                          </m:ctrlPr>
                        </m:dPr>
                        <m:e>
                          <m:r>
                            <a:rPr lang="en-US" sz="2400" b="1" i="1" smtClean="0">
                              <a:solidFill>
                                <a:srgbClr val="00B050"/>
                              </a:solidFill>
                              <a:latin typeface="Cambria Math" panose="02040503050406030204" pitchFamily="18" charset="0"/>
                              <a:ea typeface="Cambria Math" panose="02040503050406030204" pitchFamily="18" charset="0"/>
                            </a:rPr>
                            <m:t>𝜽</m:t>
                          </m:r>
                        </m:e>
                      </m:d>
                      <m:r>
                        <a:rPr lang="en-US" sz="2400" b="1" i="1" smtClean="0">
                          <a:solidFill>
                            <a:srgbClr val="00B050"/>
                          </a:solidFill>
                          <a:latin typeface="Cambria Math" panose="02040503050406030204" pitchFamily="18" charset="0"/>
                          <a:ea typeface="Cambria Math" panose="02040503050406030204" pitchFamily="18" charset="0"/>
                        </a:rPr>
                        <m:t>=</m:t>
                      </m:r>
                      <m:sSub>
                        <m:sSubPr>
                          <m:ctrlPr>
                            <a:rPr lang="en-US" sz="2400" b="1" i="1" smtClean="0">
                              <a:solidFill>
                                <a:srgbClr val="00B050"/>
                              </a:solidFill>
                              <a:latin typeface="Cambria Math" panose="02040503050406030204" pitchFamily="18" charset="0"/>
                              <a:ea typeface="Cambria Math" panose="02040503050406030204" pitchFamily="18" charset="0"/>
                            </a:rPr>
                          </m:ctrlPr>
                        </m:sSubPr>
                        <m:e>
                          <m:r>
                            <a:rPr lang="en-US" sz="2400" b="1" i="1" smtClean="0">
                              <a:solidFill>
                                <a:srgbClr val="00B050"/>
                              </a:solidFill>
                              <a:latin typeface="Cambria Math" panose="02040503050406030204" pitchFamily="18" charset="0"/>
                              <a:ea typeface="Cambria Math" panose="02040503050406030204" pitchFamily="18" charset="0"/>
                            </a:rPr>
                            <m:t>𝑬</m:t>
                          </m:r>
                        </m:e>
                        <m:sub>
                          <m:sSub>
                            <m:sSubPr>
                              <m:ctrlPr>
                                <a:rPr lang="en-US" sz="2400" b="1" i="1" smtClean="0">
                                  <a:solidFill>
                                    <a:srgbClr val="00B050"/>
                                  </a:solidFill>
                                  <a:latin typeface="Cambria Math" panose="02040503050406030204" pitchFamily="18" charset="0"/>
                                  <a:ea typeface="Cambria Math" panose="02040503050406030204" pitchFamily="18" charset="0"/>
                                </a:rPr>
                              </m:ctrlPr>
                            </m:sSubPr>
                            <m:e>
                              <m:r>
                                <a:rPr lang="en-US" sz="2400" b="1" i="1" smtClean="0">
                                  <a:solidFill>
                                    <a:srgbClr val="00B050"/>
                                  </a:solidFill>
                                  <a:latin typeface="Cambria Math" panose="02040503050406030204" pitchFamily="18" charset="0"/>
                                  <a:ea typeface="Cambria Math" panose="02040503050406030204" pitchFamily="18" charset="0"/>
                                </a:rPr>
                                <m:t>𝒑</m:t>
                              </m:r>
                            </m:e>
                            <m:sub>
                              <m:r>
                                <a:rPr lang="en-US" sz="2400" b="1" i="1" smtClean="0">
                                  <a:solidFill>
                                    <a:srgbClr val="00B050"/>
                                  </a:solidFill>
                                  <a:latin typeface="Cambria Math" panose="02040503050406030204" pitchFamily="18" charset="0"/>
                                  <a:ea typeface="Cambria Math" panose="02040503050406030204" pitchFamily="18" charset="0"/>
                                </a:rPr>
                                <m:t>𝒅𝒂𝒕𝒂</m:t>
                              </m:r>
                              <m:r>
                                <a:rPr lang="en-US" sz="2400" b="1" i="1" smtClean="0">
                                  <a:solidFill>
                                    <a:srgbClr val="00B050"/>
                                  </a:solidFill>
                                  <a:latin typeface="Cambria Math" panose="02040503050406030204" pitchFamily="18" charset="0"/>
                                  <a:ea typeface="Cambria Math" panose="02040503050406030204" pitchFamily="18" charset="0"/>
                                </a:rPr>
                                <m:t>(</m:t>
                              </m:r>
                              <m:r>
                                <a:rPr lang="en-US" sz="2400" b="1" i="1" smtClean="0">
                                  <a:solidFill>
                                    <a:srgbClr val="00B050"/>
                                  </a:solidFill>
                                  <a:latin typeface="Cambria Math" panose="02040503050406030204" pitchFamily="18" charset="0"/>
                                  <a:ea typeface="Cambria Math" panose="02040503050406030204" pitchFamily="18" charset="0"/>
                                </a:rPr>
                                <m:t>𝒙</m:t>
                              </m:r>
                              <m:r>
                                <a:rPr lang="en-US" sz="2400" b="1" i="1" smtClean="0">
                                  <a:solidFill>
                                    <a:srgbClr val="00B050"/>
                                  </a:solidFill>
                                  <a:latin typeface="Cambria Math" panose="02040503050406030204" pitchFamily="18" charset="0"/>
                                  <a:ea typeface="Cambria Math" panose="02040503050406030204" pitchFamily="18" charset="0"/>
                                </a:rPr>
                                <m:t>)</m:t>
                              </m:r>
                            </m:sub>
                          </m:sSub>
                        </m:sub>
                      </m:sSub>
                      <m:d>
                        <m:dPr>
                          <m:begChr m:val="["/>
                          <m:endChr m:val="]"/>
                          <m:ctrlPr>
                            <a:rPr lang="en-US" sz="2400" b="1" i="1" smtClean="0">
                              <a:solidFill>
                                <a:srgbClr val="00B050"/>
                              </a:solidFill>
                              <a:latin typeface="Cambria Math" panose="02040503050406030204" pitchFamily="18" charset="0"/>
                              <a:ea typeface="Cambria Math" panose="02040503050406030204" pitchFamily="18" charset="0"/>
                            </a:rPr>
                          </m:ctrlPr>
                        </m:dPr>
                        <m:e>
                          <m:r>
                            <a:rPr lang="en-US" sz="2400" b="1" i="1" smtClean="0">
                              <a:solidFill>
                                <a:srgbClr val="00B050"/>
                              </a:solidFill>
                              <a:latin typeface="Cambria Math" panose="02040503050406030204" pitchFamily="18" charset="0"/>
                              <a:ea typeface="Cambria Math" panose="02040503050406030204" pitchFamily="18" charset="0"/>
                            </a:rPr>
                            <m:t>𝑻𝒓</m:t>
                          </m:r>
                          <m:d>
                            <m:dPr>
                              <m:ctrlPr>
                                <a:rPr lang="en-US" sz="2400" b="1" i="1" smtClean="0">
                                  <a:solidFill>
                                    <a:srgbClr val="00B050"/>
                                  </a:solidFill>
                                  <a:latin typeface="Cambria Math" panose="02040503050406030204" pitchFamily="18" charset="0"/>
                                  <a:ea typeface="Cambria Math" panose="02040503050406030204" pitchFamily="18" charset="0"/>
                                </a:rPr>
                              </m:ctrlPr>
                            </m:dPr>
                            <m:e>
                              <m:sSub>
                                <m:sSubPr>
                                  <m:ctrlPr>
                                    <a:rPr lang="en-US" sz="2400" b="1" i="1" smtClean="0">
                                      <a:solidFill>
                                        <a:srgbClr val="00B050"/>
                                      </a:solidFill>
                                      <a:latin typeface="Cambria Math" panose="02040503050406030204" pitchFamily="18" charset="0"/>
                                      <a:ea typeface="Cambria Math" panose="02040503050406030204" pitchFamily="18" charset="0"/>
                                    </a:rPr>
                                  </m:ctrlPr>
                                </m:sSubPr>
                                <m:e>
                                  <m:r>
                                    <a:rPr lang="en-US" sz="2400" b="1" i="1" smtClean="0">
                                      <a:solidFill>
                                        <a:srgbClr val="00B050"/>
                                      </a:solidFill>
                                      <a:latin typeface="Cambria Math" panose="02040503050406030204" pitchFamily="18" charset="0"/>
                                      <a:ea typeface="Cambria Math" panose="02040503050406030204" pitchFamily="18" charset="0"/>
                                    </a:rPr>
                                    <m:t>𝜵</m:t>
                                  </m:r>
                                </m:e>
                                <m:sub>
                                  <m:r>
                                    <a:rPr lang="en-US" sz="2400" b="1" i="1" smtClean="0">
                                      <a:solidFill>
                                        <a:srgbClr val="00B050"/>
                                      </a:solidFill>
                                      <a:latin typeface="Cambria Math" panose="02040503050406030204" pitchFamily="18" charset="0"/>
                                      <a:ea typeface="Cambria Math" panose="02040503050406030204" pitchFamily="18" charset="0"/>
                                    </a:rPr>
                                    <m:t>𝒙</m:t>
                                  </m:r>
                                </m:sub>
                              </m:sSub>
                              <m:sSub>
                                <m:sSubPr>
                                  <m:ctrlPr>
                                    <a:rPr lang="en-US" sz="2400" b="1" i="1" smtClean="0">
                                      <a:solidFill>
                                        <a:srgbClr val="00B050"/>
                                      </a:solidFill>
                                      <a:latin typeface="Cambria Math" panose="02040503050406030204" pitchFamily="18" charset="0"/>
                                      <a:ea typeface="Cambria Math" panose="02040503050406030204" pitchFamily="18" charset="0"/>
                                    </a:rPr>
                                  </m:ctrlPr>
                                </m:sSubPr>
                                <m:e>
                                  <m:r>
                                    <a:rPr lang="en-US" sz="2400" b="1" i="1" smtClean="0">
                                      <a:solidFill>
                                        <a:srgbClr val="00B050"/>
                                      </a:solidFill>
                                      <a:latin typeface="Cambria Math" panose="02040503050406030204" pitchFamily="18" charset="0"/>
                                      <a:ea typeface="Cambria Math" panose="02040503050406030204" pitchFamily="18" charset="0"/>
                                    </a:rPr>
                                    <m:t>𝑺</m:t>
                                  </m:r>
                                </m:e>
                                <m:sub>
                                  <m:r>
                                    <a:rPr lang="en-US" sz="2400" b="1" i="1" smtClean="0">
                                      <a:solidFill>
                                        <a:srgbClr val="00B050"/>
                                      </a:solidFill>
                                      <a:latin typeface="Cambria Math" panose="02040503050406030204" pitchFamily="18" charset="0"/>
                                      <a:ea typeface="Cambria Math" panose="02040503050406030204" pitchFamily="18" charset="0"/>
                                    </a:rPr>
                                    <m:t>𝒎</m:t>
                                  </m:r>
                                </m:sub>
                              </m:sSub>
                              <m:d>
                                <m:dPr>
                                  <m:ctrlPr>
                                    <a:rPr lang="en-US" sz="2400" b="1" i="1" smtClean="0">
                                      <a:solidFill>
                                        <a:srgbClr val="00B050"/>
                                      </a:solidFill>
                                      <a:latin typeface="Cambria Math" panose="02040503050406030204" pitchFamily="18" charset="0"/>
                                      <a:ea typeface="Cambria Math" panose="02040503050406030204" pitchFamily="18" charset="0"/>
                                    </a:rPr>
                                  </m:ctrlPr>
                                </m:dPr>
                                <m:e>
                                  <m:r>
                                    <a:rPr lang="en-US" sz="2400" b="1" i="1" smtClean="0">
                                      <a:solidFill>
                                        <a:srgbClr val="00B050"/>
                                      </a:solidFill>
                                      <a:latin typeface="Cambria Math" panose="02040503050406030204" pitchFamily="18" charset="0"/>
                                      <a:ea typeface="Cambria Math" panose="02040503050406030204" pitchFamily="18" charset="0"/>
                                    </a:rPr>
                                    <m:t>𝒙</m:t>
                                  </m:r>
                                  <m:r>
                                    <a:rPr lang="en-US" sz="2400" b="1" i="1" smtClean="0">
                                      <a:solidFill>
                                        <a:srgbClr val="00B050"/>
                                      </a:solidFill>
                                      <a:latin typeface="Cambria Math" panose="02040503050406030204" pitchFamily="18" charset="0"/>
                                      <a:ea typeface="Cambria Math" panose="02040503050406030204" pitchFamily="18" charset="0"/>
                                    </a:rPr>
                                    <m:t>,</m:t>
                                  </m:r>
                                  <m:r>
                                    <a:rPr lang="en-US" sz="2400" b="1" i="1" smtClean="0">
                                      <a:solidFill>
                                        <a:srgbClr val="00B050"/>
                                      </a:solidFill>
                                      <a:latin typeface="Cambria Math" panose="02040503050406030204" pitchFamily="18" charset="0"/>
                                      <a:ea typeface="Cambria Math" panose="02040503050406030204" pitchFamily="18" charset="0"/>
                                    </a:rPr>
                                    <m:t>𝜽</m:t>
                                  </m:r>
                                </m:e>
                              </m:d>
                            </m:e>
                          </m:d>
                          <m:r>
                            <a:rPr lang="en-US" sz="2400" b="1" i="1" smtClean="0">
                              <a:solidFill>
                                <a:srgbClr val="00B050"/>
                              </a:solidFill>
                              <a:latin typeface="Cambria Math" panose="02040503050406030204" pitchFamily="18" charset="0"/>
                              <a:ea typeface="Cambria Math" panose="02040503050406030204" pitchFamily="18" charset="0"/>
                            </a:rPr>
                            <m:t>+</m:t>
                          </m:r>
                          <m:f>
                            <m:fPr>
                              <m:ctrlPr>
                                <a:rPr lang="en-US" sz="2400" b="1" i="1" smtClean="0">
                                  <a:solidFill>
                                    <a:srgbClr val="00B050"/>
                                  </a:solidFill>
                                  <a:latin typeface="Cambria Math" panose="02040503050406030204" pitchFamily="18" charset="0"/>
                                  <a:ea typeface="Cambria Math" panose="02040503050406030204" pitchFamily="18" charset="0"/>
                                </a:rPr>
                              </m:ctrlPr>
                            </m:fPr>
                            <m:num>
                              <m:r>
                                <a:rPr lang="en-US" sz="2400" b="1" i="1" smtClean="0">
                                  <a:solidFill>
                                    <a:srgbClr val="00B050"/>
                                  </a:solidFill>
                                  <a:latin typeface="Cambria Math" panose="02040503050406030204" pitchFamily="18" charset="0"/>
                                  <a:ea typeface="Cambria Math" panose="02040503050406030204" pitchFamily="18" charset="0"/>
                                </a:rPr>
                                <m:t>𝟏</m:t>
                              </m:r>
                            </m:num>
                            <m:den>
                              <m:r>
                                <a:rPr lang="en-US" sz="2400" b="1" i="1" smtClean="0">
                                  <a:solidFill>
                                    <a:srgbClr val="00B050"/>
                                  </a:solidFill>
                                  <a:latin typeface="Cambria Math" panose="02040503050406030204" pitchFamily="18" charset="0"/>
                                  <a:ea typeface="Cambria Math" panose="02040503050406030204" pitchFamily="18" charset="0"/>
                                </a:rPr>
                                <m:t>𝟐</m:t>
                              </m:r>
                            </m:den>
                          </m:f>
                          <m:sSubSup>
                            <m:sSubSupPr>
                              <m:ctrlPr>
                                <a:rPr lang="en-US" sz="2400" b="1" i="1" smtClean="0">
                                  <a:solidFill>
                                    <a:srgbClr val="00B050"/>
                                  </a:solidFill>
                                  <a:latin typeface="Cambria Math" panose="02040503050406030204" pitchFamily="18" charset="0"/>
                                  <a:ea typeface="Cambria Math" panose="02040503050406030204" pitchFamily="18" charset="0"/>
                                </a:rPr>
                              </m:ctrlPr>
                            </m:sSubSupPr>
                            <m:e>
                              <m:d>
                                <m:dPr>
                                  <m:begChr m:val="‖"/>
                                  <m:endChr m:val="‖"/>
                                  <m:ctrlPr>
                                    <a:rPr lang="en-US" sz="2400" b="1" i="1" smtClean="0">
                                      <a:solidFill>
                                        <a:srgbClr val="00B050"/>
                                      </a:solidFill>
                                      <a:latin typeface="Cambria Math" panose="02040503050406030204" pitchFamily="18" charset="0"/>
                                      <a:ea typeface="Cambria Math" panose="02040503050406030204" pitchFamily="18" charset="0"/>
                                    </a:rPr>
                                  </m:ctrlPr>
                                </m:dPr>
                                <m:e>
                                  <m:sSub>
                                    <m:sSubPr>
                                      <m:ctrlPr>
                                        <a:rPr lang="en-US" sz="2400" b="1" i="1" smtClean="0">
                                          <a:solidFill>
                                            <a:srgbClr val="00B050"/>
                                          </a:solidFill>
                                          <a:latin typeface="Cambria Math" panose="02040503050406030204" pitchFamily="18" charset="0"/>
                                          <a:ea typeface="Cambria Math" panose="02040503050406030204" pitchFamily="18" charset="0"/>
                                        </a:rPr>
                                      </m:ctrlPr>
                                    </m:sSubPr>
                                    <m:e>
                                      <m:r>
                                        <a:rPr lang="en-US" sz="2400" b="1" i="1" smtClean="0">
                                          <a:solidFill>
                                            <a:srgbClr val="00B050"/>
                                          </a:solidFill>
                                          <a:latin typeface="Cambria Math" panose="02040503050406030204" pitchFamily="18" charset="0"/>
                                          <a:ea typeface="Cambria Math" panose="02040503050406030204" pitchFamily="18" charset="0"/>
                                        </a:rPr>
                                        <m:t>𝑺</m:t>
                                      </m:r>
                                    </m:e>
                                    <m:sub>
                                      <m:r>
                                        <a:rPr lang="en-US" sz="2400" b="1" i="1" smtClean="0">
                                          <a:solidFill>
                                            <a:srgbClr val="00B050"/>
                                          </a:solidFill>
                                          <a:latin typeface="Cambria Math" panose="02040503050406030204" pitchFamily="18" charset="0"/>
                                          <a:ea typeface="Cambria Math" panose="02040503050406030204" pitchFamily="18" charset="0"/>
                                        </a:rPr>
                                        <m:t>𝒎</m:t>
                                      </m:r>
                                    </m:sub>
                                  </m:sSub>
                                  <m:r>
                                    <a:rPr lang="en-US" sz="2400" b="1" i="1" smtClean="0">
                                      <a:solidFill>
                                        <a:srgbClr val="00B050"/>
                                      </a:solidFill>
                                      <a:latin typeface="Cambria Math" panose="02040503050406030204" pitchFamily="18" charset="0"/>
                                      <a:ea typeface="Cambria Math" panose="02040503050406030204" pitchFamily="18" charset="0"/>
                                    </a:rPr>
                                    <m:t>(</m:t>
                                  </m:r>
                                  <m:r>
                                    <a:rPr lang="en-US" sz="2400" b="1" i="1" smtClean="0">
                                      <a:solidFill>
                                        <a:srgbClr val="00B050"/>
                                      </a:solidFill>
                                      <a:latin typeface="Cambria Math" panose="02040503050406030204" pitchFamily="18" charset="0"/>
                                      <a:ea typeface="Cambria Math" panose="02040503050406030204" pitchFamily="18" charset="0"/>
                                    </a:rPr>
                                    <m:t>𝒙</m:t>
                                  </m:r>
                                  <m:r>
                                    <a:rPr lang="en-US" sz="2400" b="1" i="1" smtClean="0">
                                      <a:solidFill>
                                        <a:srgbClr val="00B050"/>
                                      </a:solidFill>
                                      <a:latin typeface="Cambria Math" panose="02040503050406030204" pitchFamily="18" charset="0"/>
                                      <a:ea typeface="Cambria Math" panose="02040503050406030204" pitchFamily="18" charset="0"/>
                                    </a:rPr>
                                    <m:t>,</m:t>
                                  </m:r>
                                  <m:r>
                                    <a:rPr lang="en-US" sz="2400" b="1" i="1" smtClean="0">
                                      <a:solidFill>
                                        <a:srgbClr val="00B050"/>
                                      </a:solidFill>
                                      <a:latin typeface="Cambria Math" panose="02040503050406030204" pitchFamily="18" charset="0"/>
                                      <a:ea typeface="Cambria Math" panose="02040503050406030204" pitchFamily="18" charset="0"/>
                                    </a:rPr>
                                    <m:t>𝜽</m:t>
                                  </m:r>
                                  <m:r>
                                    <a:rPr lang="en-US" sz="2400" b="1" i="1" smtClean="0">
                                      <a:solidFill>
                                        <a:srgbClr val="00B050"/>
                                      </a:solidFill>
                                      <a:latin typeface="Cambria Math" panose="02040503050406030204" pitchFamily="18" charset="0"/>
                                      <a:ea typeface="Cambria Math" panose="02040503050406030204" pitchFamily="18" charset="0"/>
                                    </a:rPr>
                                    <m:t>)</m:t>
                                  </m:r>
                                </m:e>
                              </m:d>
                            </m:e>
                            <m:sub>
                              <m:r>
                                <a:rPr lang="en-US" sz="2400" b="1" i="1" smtClean="0">
                                  <a:solidFill>
                                    <a:srgbClr val="00B050"/>
                                  </a:solidFill>
                                  <a:latin typeface="Cambria Math" panose="02040503050406030204" pitchFamily="18" charset="0"/>
                                  <a:ea typeface="Cambria Math" panose="02040503050406030204" pitchFamily="18" charset="0"/>
                                </a:rPr>
                                <m:t>𝟐</m:t>
                              </m:r>
                            </m:sub>
                            <m:sup>
                              <m:r>
                                <a:rPr lang="en-US" sz="2400" b="1" i="1" smtClean="0">
                                  <a:solidFill>
                                    <a:srgbClr val="00B050"/>
                                  </a:solidFill>
                                  <a:latin typeface="Cambria Math" panose="02040503050406030204" pitchFamily="18" charset="0"/>
                                  <a:ea typeface="Cambria Math" panose="02040503050406030204" pitchFamily="18" charset="0"/>
                                </a:rPr>
                                <m:t>𝟐</m:t>
                              </m:r>
                            </m:sup>
                          </m:sSubSup>
                        </m:e>
                      </m:d>
                    </m:oMath>
                  </m:oMathPara>
                </a14:m>
                <a:endParaRPr lang="en-US" sz="2400" b="1" dirty="0"/>
              </a:p>
            </p:txBody>
          </p:sp>
        </mc:Choice>
        <mc:Fallback xmlns="">
          <p:sp>
            <p:nvSpPr>
              <p:cNvPr id="9" name="TextBox 8">
                <a:extLst>
                  <a:ext uri="{FF2B5EF4-FFF2-40B4-BE49-F238E27FC236}">
                    <a16:creationId xmlns:a16="http://schemas.microsoft.com/office/drawing/2014/main" id="{DD842E05-43E3-7216-4DC7-7ABCFF2F942A}"/>
                  </a:ext>
                </a:extLst>
              </p:cNvPr>
              <p:cNvSpPr txBox="1">
                <a:spLocks noRot="1" noChangeAspect="1" noMove="1" noResize="1" noEditPoints="1" noAdjustHandles="1" noChangeArrowheads="1" noChangeShapeType="1" noTextEdit="1"/>
              </p:cNvSpPr>
              <p:nvPr/>
            </p:nvSpPr>
            <p:spPr>
              <a:xfrm>
                <a:off x="494146" y="4607185"/>
                <a:ext cx="7934036" cy="914225"/>
              </a:xfrm>
              <a:prstGeom prst="rect">
                <a:avLst/>
              </a:prstGeom>
              <a:blipFill>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2201619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8879250-E26F-89CE-7F41-AF62CFC3D39C}"/>
              </a:ext>
            </a:extLst>
          </p:cNvPr>
          <p:cNvSpPr txBox="1"/>
          <p:nvPr/>
        </p:nvSpPr>
        <p:spPr>
          <a:xfrm>
            <a:off x="1426265" y="292412"/>
            <a:ext cx="10113065" cy="584775"/>
          </a:xfrm>
          <a:prstGeom prst="rect">
            <a:avLst/>
          </a:prstGeom>
          <a:noFill/>
        </p:spPr>
        <p:txBody>
          <a:bodyPr wrap="square">
            <a:spAutoFit/>
          </a:bodyPr>
          <a:lstStyle/>
          <a:p>
            <a:r>
              <a:rPr lang="en-US" sz="3200" b="1" dirty="0">
                <a:solidFill>
                  <a:srgbClr val="FF0000"/>
                </a:solidFill>
                <a:latin typeface="Arial" panose="020B0604020202020204" pitchFamily="34" charset="0"/>
                <a:cs typeface="Arial" panose="020B0604020202020204" pitchFamily="34" charset="0"/>
              </a:rPr>
              <a:t>1.4.3.3. Score Estimation for </a:t>
            </a:r>
            <a:r>
              <a:rPr lang="en-US" sz="3200" b="1" dirty="0" err="1">
                <a:solidFill>
                  <a:srgbClr val="FF0000"/>
                </a:solidFill>
                <a:latin typeface="Arial" panose="020B0604020202020204" pitchFamily="34" charset="0"/>
                <a:cs typeface="Arial" panose="020B0604020202020204" pitchFamily="34" charset="0"/>
              </a:rPr>
              <a:t>Imlicit</a:t>
            </a:r>
            <a:r>
              <a:rPr lang="en-US" sz="3200" b="1" dirty="0">
                <a:solidFill>
                  <a:srgbClr val="FF0000"/>
                </a:solidFill>
                <a:latin typeface="Arial" panose="020B0604020202020204" pitchFamily="34" charset="0"/>
                <a:cs typeface="Arial" panose="020B0604020202020204" pitchFamily="34" charset="0"/>
              </a:rPr>
              <a:t> Distribution</a:t>
            </a:r>
            <a:endParaRPr lang="en-US" sz="3200" dirty="0"/>
          </a:p>
        </p:txBody>
      </p:sp>
      <p:sp>
        <p:nvSpPr>
          <p:cNvPr id="4" name="TextBox 3">
            <a:extLst>
              <a:ext uri="{FF2B5EF4-FFF2-40B4-BE49-F238E27FC236}">
                <a16:creationId xmlns:a16="http://schemas.microsoft.com/office/drawing/2014/main" id="{57FE76CD-08F9-93A1-DBF1-08BBC0DB8A33}"/>
              </a:ext>
            </a:extLst>
          </p:cNvPr>
          <p:cNvSpPr txBox="1"/>
          <p:nvPr/>
        </p:nvSpPr>
        <p:spPr>
          <a:xfrm>
            <a:off x="591378" y="805069"/>
            <a:ext cx="4532243" cy="523220"/>
          </a:xfrm>
          <a:prstGeom prst="rect">
            <a:avLst/>
          </a:prstGeom>
          <a:noFill/>
        </p:spPr>
        <p:txBody>
          <a:bodyPr wrap="square" rtlCol="0">
            <a:spAutoFit/>
          </a:bodyPr>
          <a:lstStyle/>
          <a:p>
            <a:pPr marL="285750" indent="-285750">
              <a:buFont typeface="Arial" panose="020B0604020202020204" pitchFamily="34" charset="0"/>
              <a:buChar char="•"/>
            </a:pPr>
            <a:r>
              <a:rPr lang="en-US" sz="2800" b="1" dirty="0">
                <a:solidFill>
                  <a:srgbClr val="00B050"/>
                </a:solidFill>
                <a:latin typeface="Arial" panose="020B0604020202020204" pitchFamily="34" charset="0"/>
                <a:cs typeface="Arial" panose="020B0604020202020204" pitchFamily="34" charset="0"/>
              </a:rPr>
              <a:t>Motivation</a:t>
            </a:r>
          </a:p>
        </p:txBody>
      </p:sp>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6FC86D71-F5FC-E05D-1918-27CEF517A50D}"/>
                  </a:ext>
                </a:extLst>
              </p:cNvPr>
              <p:cNvSpPr txBox="1"/>
              <p:nvPr/>
            </p:nvSpPr>
            <p:spPr>
              <a:xfrm>
                <a:off x="940489" y="1389844"/>
                <a:ext cx="10956649" cy="1938992"/>
              </a:xfrm>
              <a:prstGeom prst="rect">
                <a:avLst/>
              </a:prstGeom>
              <a:noFill/>
            </p:spPr>
            <p:txBody>
              <a:bodyPr wrap="square">
                <a:spAutoFit/>
              </a:bodyPr>
              <a:lstStyle/>
              <a:p>
                <a:r>
                  <a:rPr lang="en-US" sz="2400" dirty="0">
                    <a:latin typeface="Arial" panose="020B0604020202020204" pitchFamily="34" charset="0"/>
                    <a:cs typeface="Arial" panose="020B0604020202020204" pitchFamily="34" charset="0"/>
                  </a:rPr>
                  <a:t>Previous score matching is used for parameter estimation in unnormalized models. It  can also be used to estimate scores of implicit distributions. They  have a tractable sampling process but without a tractable density. For example, distribution </a:t>
                </a:r>
                <a14:m>
                  <m:oMath xmlns:m="http://schemas.openxmlformats.org/officeDocument/2006/math">
                    <m:sSub>
                      <m:sSubPr>
                        <m:ctrlPr>
                          <a:rPr lang="en-US" sz="2400" i="1" smtClean="0">
                            <a:latin typeface="Cambria Math" panose="02040503050406030204" pitchFamily="18" charset="0"/>
                            <a:cs typeface="Arial" panose="020B0604020202020204" pitchFamily="34" charset="0"/>
                          </a:rPr>
                        </m:ctrlPr>
                      </m:sSubPr>
                      <m:e>
                        <m:r>
                          <a:rPr lang="en-US" sz="2400" b="0" i="1" smtClean="0">
                            <a:latin typeface="Cambria Math" panose="02040503050406030204" pitchFamily="18" charset="0"/>
                            <a:cs typeface="Arial" panose="020B0604020202020204" pitchFamily="34" charset="0"/>
                          </a:rPr>
                          <m:t>𝑞</m:t>
                        </m:r>
                      </m:e>
                      <m:sub>
                        <m:r>
                          <a:rPr lang="en-US" sz="2400" i="1" smtClean="0">
                            <a:latin typeface="Cambria Math" panose="02040503050406030204" pitchFamily="18" charset="0"/>
                            <a:ea typeface="Cambria Math" panose="02040503050406030204" pitchFamily="18" charset="0"/>
                            <a:cs typeface="Arial" panose="020B0604020202020204" pitchFamily="34" charset="0"/>
                          </a:rPr>
                          <m:t>𝜃</m:t>
                        </m:r>
                      </m:sub>
                    </m:sSub>
                    <m:r>
                      <a:rPr lang="en-US" sz="2400" b="0" i="1" smtClean="0">
                        <a:latin typeface="Cambria Math" panose="02040503050406030204" pitchFamily="18" charset="0"/>
                        <a:cs typeface="Arial" panose="020B0604020202020204" pitchFamily="34" charset="0"/>
                      </a:rPr>
                      <m:t>(</m:t>
                    </m:r>
                    <m:r>
                      <a:rPr lang="en-US" sz="2400" b="0" i="1" smtClean="0">
                        <a:latin typeface="Cambria Math" panose="02040503050406030204" pitchFamily="18" charset="0"/>
                        <a:cs typeface="Arial" panose="020B0604020202020204" pitchFamily="34" charset="0"/>
                      </a:rPr>
                      <m:t>𝑥</m:t>
                    </m:r>
                    <m:r>
                      <a:rPr lang="en-US" sz="2400" b="0" i="1" smtClean="0">
                        <a:latin typeface="Cambria Math" panose="02040503050406030204" pitchFamily="18" charset="0"/>
                        <a:cs typeface="Arial" panose="020B0604020202020204" pitchFamily="34" charset="0"/>
                      </a:rPr>
                      <m:t>)</m:t>
                    </m:r>
                  </m:oMath>
                </a14:m>
                <a:r>
                  <a:rPr lang="en-US" sz="2400" dirty="0">
                    <a:latin typeface="Arial" panose="020B0604020202020204" pitchFamily="34" charset="0"/>
                    <a:cs typeface="Arial" panose="020B0604020202020204" pitchFamily="34" charset="0"/>
                  </a:rPr>
                  <a:t> of generated samples from the generator of a GAN is an implicit distribution.</a:t>
                </a:r>
              </a:p>
            </p:txBody>
          </p:sp>
        </mc:Choice>
        <mc:Fallback>
          <p:sp>
            <p:nvSpPr>
              <p:cNvPr id="6" name="TextBox 5">
                <a:extLst>
                  <a:ext uri="{FF2B5EF4-FFF2-40B4-BE49-F238E27FC236}">
                    <a16:creationId xmlns:a16="http://schemas.microsoft.com/office/drawing/2014/main" id="{6FC86D71-F5FC-E05D-1918-27CEF517A50D}"/>
                  </a:ext>
                </a:extLst>
              </p:cNvPr>
              <p:cNvSpPr txBox="1">
                <a:spLocks noRot="1" noChangeAspect="1" noMove="1" noResize="1" noEditPoints="1" noAdjustHandles="1" noChangeArrowheads="1" noChangeShapeType="1" noTextEdit="1"/>
              </p:cNvSpPr>
              <p:nvPr/>
            </p:nvSpPr>
            <p:spPr>
              <a:xfrm>
                <a:off x="940489" y="1389844"/>
                <a:ext cx="10956649" cy="1938992"/>
              </a:xfrm>
              <a:prstGeom prst="rect">
                <a:avLst/>
              </a:prstGeom>
              <a:blipFill>
                <a:blip r:embed="rId2"/>
                <a:stretch>
                  <a:fillRect l="-834" t="-2201" r="-723" b="-660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A4B397B5-F6DC-8C04-D6E9-A4000F5EDE53}"/>
                  </a:ext>
                </a:extLst>
              </p:cNvPr>
              <p:cNvSpPr txBox="1"/>
              <p:nvPr/>
            </p:nvSpPr>
            <p:spPr>
              <a:xfrm>
                <a:off x="940489" y="3298332"/>
                <a:ext cx="10504420" cy="907043"/>
              </a:xfrm>
              <a:prstGeom prst="rect">
                <a:avLst/>
              </a:prstGeom>
              <a:noFill/>
            </p:spPr>
            <p:txBody>
              <a:bodyPr wrap="square" rtlCol="0">
                <a:spAutoFit/>
              </a:bodyPr>
              <a:lstStyle/>
              <a:p>
                <a:r>
                  <a:rPr lang="en-US" sz="2400" dirty="0">
                    <a:latin typeface="Arial" panose="020B0604020202020204" pitchFamily="34" charset="0"/>
                    <a:cs typeface="Arial" panose="020B0604020202020204" pitchFamily="34" charset="0"/>
                  </a:rPr>
                  <a:t>Sometimes, we need to estimate the score function </a:t>
                </a:r>
                <a14:m>
                  <m:oMath xmlns:m="http://schemas.openxmlformats.org/officeDocument/2006/math">
                    <m:sSub>
                      <m:sSubPr>
                        <m:ctrlPr>
                          <a:rPr lang="en-US" sz="2400" i="1" smtClean="0">
                            <a:latin typeface="Cambria Math" panose="02040503050406030204" pitchFamily="18" charset="0"/>
                            <a:cs typeface="Arial" panose="020B0604020202020204" pitchFamily="34" charset="0"/>
                          </a:rPr>
                        </m:ctrlPr>
                      </m:sSubPr>
                      <m:e>
                        <m:r>
                          <a:rPr lang="en-US" sz="2400" b="0" i="1" smtClean="0">
                            <a:latin typeface="Cambria Math" panose="02040503050406030204" pitchFamily="18" charset="0"/>
                            <a:cs typeface="Arial" panose="020B0604020202020204" pitchFamily="34" charset="0"/>
                          </a:rPr>
                          <m:t>𝑆</m:t>
                        </m:r>
                      </m:e>
                      <m:sub>
                        <m:r>
                          <a:rPr lang="en-US" sz="2400" b="0" i="1" smtClean="0">
                            <a:latin typeface="Cambria Math" panose="02040503050406030204" pitchFamily="18" charset="0"/>
                            <a:cs typeface="Arial" panose="020B0604020202020204" pitchFamily="34" charset="0"/>
                          </a:rPr>
                          <m:t>𝑞</m:t>
                        </m:r>
                      </m:sub>
                    </m:sSub>
                    <m:d>
                      <m:dPr>
                        <m:ctrlPr>
                          <a:rPr lang="en-US" sz="2400" b="0" i="1" smtClean="0">
                            <a:latin typeface="Cambria Math" panose="02040503050406030204" pitchFamily="18" charset="0"/>
                            <a:cs typeface="Arial" panose="020B0604020202020204" pitchFamily="34" charset="0"/>
                          </a:rPr>
                        </m:ctrlPr>
                      </m:dPr>
                      <m:e>
                        <m:r>
                          <a:rPr lang="en-US" sz="2400" b="0" i="1" smtClean="0">
                            <a:latin typeface="Cambria Math" panose="02040503050406030204" pitchFamily="18" charset="0"/>
                            <a:cs typeface="Arial" panose="020B0604020202020204" pitchFamily="34" charset="0"/>
                          </a:rPr>
                          <m:t>𝑥</m:t>
                        </m:r>
                      </m:e>
                    </m:d>
                    <m:r>
                      <a:rPr lang="en-US" sz="2400" b="0" i="1" smtClean="0">
                        <a:latin typeface="Cambria Math" panose="02040503050406030204" pitchFamily="18" charset="0"/>
                        <a:cs typeface="Arial" panose="020B0604020202020204" pitchFamily="34" charset="0"/>
                      </a:rPr>
                      <m:t>=</m:t>
                    </m:r>
                    <m:sSub>
                      <m:sSubPr>
                        <m:ctrlPr>
                          <a:rPr lang="en-US" sz="2400" b="0" i="1" smtClean="0">
                            <a:latin typeface="Cambria Math" panose="02040503050406030204" pitchFamily="18" charset="0"/>
                            <a:cs typeface="Arial" panose="020B0604020202020204" pitchFamily="34" charset="0"/>
                          </a:rPr>
                        </m:ctrlPr>
                      </m:sSubPr>
                      <m:e>
                        <m:r>
                          <m:rPr>
                            <m:sty m:val="p"/>
                          </m:rPr>
                          <a:rPr lang="en-US" sz="24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400" b="0" i="1" smtClean="0">
                            <a:latin typeface="Cambria Math" panose="02040503050406030204" pitchFamily="18" charset="0"/>
                            <a:cs typeface="Arial" panose="020B0604020202020204" pitchFamily="34" charset="0"/>
                          </a:rPr>
                          <m:t>𝑥</m:t>
                        </m:r>
                      </m:sub>
                    </m:sSub>
                    <m:func>
                      <m:funcPr>
                        <m:ctrlPr>
                          <a:rPr lang="en-US" sz="2400" b="0" i="1" smtClean="0">
                            <a:latin typeface="Cambria Math" panose="02040503050406030204" pitchFamily="18" charset="0"/>
                            <a:cs typeface="Arial" panose="020B0604020202020204" pitchFamily="34" charset="0"/>
                          </a:rPr>
                        </m:ctrlPr>
                      </m:funcPr>
                      <m:fName>
                        <m:r>
                          <m:rPr>
                            <m:sty m:val="p"/>
                          </m:rPr>
                          <a:rPr lang="en-US" sz="2400" b="0" i="0" smtClean="0">
                            <a:latin typeface="Cambria Math" panose="02040503050406030204" pitchFamily="18" charset="0"/>
                            <a:cs typeface="Arial" panose="020B0604020202020204" pitchFamily="34" charset="0"/>
                          </a:rPr>
                          <m:t>log</m:t>
                        </m:r>
                      </m:fName>
                      <m:e>
                        <m:sSub>
                          <m:sSubPr>
                            <m:ctrlPr>
                              <a:rPr lang="en-US" sz="2400" b="0" i="1" smtClean="0">
                                <a:latin typeface="Cambria Math" panose="02040503050406030204" pitchFamily="18" charset="0"/>
                                <a:cs typeface="Arial" panose="020B0604020202020204" pitchFamily="34" charset="0"/>
                              </a:rPr>
                            </m:ctrlPr>
                          </m:sSubPr>
                          <m:e>
                            <m:r>
                              <a:rPr lang="en-US" sz="2400" b="0" i="1" smtClean="0">
                                <a:latin typeface="Cambria Math" panose="02040503050406030204" pitchFamily="18" charset="0"/>
                                <a:cs typeface="Arial" panose="020B0604020202020204" pitchFamily="34" charset="0"/>
                              </a:rPr>
                              <m:t>𝑞</m:t>
                            </m:r>
                          </m:e>
                          <m:sub>
                            <m:r>
                              <a:rPr lang="en-US" sz="2400" b="0" i="1" smtClean="0">
                                <a:latin typeface="Cambria Math" panose="02040503050406030204" pitchFamily="18" charset="0"/>
                                <a:ea typeface="Cambria Math" panose="02040503050406030204" pitchFamily="18" charset="0"/>
                                <a:cs typeface="Arial" panose="020B0604020202020204" pitchFamily="34" charset="0"/>
                              </a:rPr>
                              <m:t>𝜃</m:t>
                            </m:r>
                          </m:sub>
                        </m:sSub>
                        <m:d>
                          <m:dPr>
                            <m:ctrlPr>
                              <a:rPr lang="en-US" sz="2400" b="0" i="1" smtClean="0">
                                <a:latin typeface="Cambria Math" panose="02040503050406030204" pitchFamily="18" charset="0"/>
                                <a:cs typeface="Arial" panose="020B0604020202020204" pitchFamily="34" charset="0"/>
                              </a:rPr>
                            </m:ctrlPr>
                          </m:dPr>
                          <m:e>
                            <m:r>
                              <a:rPr lang="en-US" sz="2400" b="0" i="1" smtClean="0">
                                <a:latin typeface="Cambria Math" panose="02040503050406030204" pitchFamily="18" charset="0"/>
                                <a:cs typeface="Arial" panose="020B0604020202020204" pitchFamily="34" charset="0"/>
                              </a:rPr>
                              <m:t>𝑥</m:t>
                            </m:r>
                          </m:e>
                        </m:d>
                        <m:r>
                          <a:rPr lang="en-US" sz="2400" b="0" i="1" smtClean="0">
                            <a:latin typeface="Cambria Math" panose="02040503050406030204" pitchFamily="18" charset="0"/>
                            <a:cs typeface="Arial" panose="020B0604020202020204" pitchFamily="34" charset="0"/>
                          </a:rPr>
                          <m:t>. </m:t>
                        </m:r>
                      </m:e>
                    </m:func>
                  </m:oMath>
                </a14:m>
                <a:r>
                  <a:rPr lang="en-US" sz="2400" dirty="0">
                    <a:latin typeface="Arial" panose="020B0604020202020204" pitchFamily="34" charset="0"/>
                    <a:cs typeface="Arial" panose="020B0604020202020204" pitchFamily="34" charset="0"/>
                  </a:rPr>
                  <a:t>For example, optimizing the entropy </a:t>
                </a:r>
                <a14:m>
                  <m:oMath xmlns:m="http://schemas.openxmlformats.org/officeDocument/2006/math">
                    <m:r>
                      <a:rPr lang="en-US" sz="2400" b="0" i="1" smtClean="0">
                        <a:latin typeface="Cambria Math" panose="02040503050406030204" pitchFamily="18" charset="0"/>
                        <a:cs typeface="Arial" panose="020B0604020202020204" pitchFamily="34" charset="0"/>
                      </a:rPr>
                      <m:t>𝐻</m:t>
                    </m:r>
                    <m:d>
                      <m:dPr>
                        <m:ctrlPr>
                          <a:rPr lang="en-US" sz="2400" b="0" i="1" smtClean="0">
                            <a:latin typeface="Cambria Math" panose="02040503050406030204" pitchFamily="18" charset="0"/>
                            <a:cs typeface="Arial" panose="020B0604020202020204" pitchFamily="34" charset="0"/>
                          </a:rPr>
                        </m:ctrlPr>
                      </m:dPr>
                      <m:e>
                        <m:sSub>
                          <m:sSubPr>
                            <m:ctrlPr>
                              <a:rPr lang="en-US" sz="2400" b="0" i="1" smtClean="0">
                                <a:latin typeface="Cambria Math" panose="02040503050406030204" pitchFamily="18" charset="0"/>
                                <a:cs typeface="Arial" panose="020B0604020202020204" pitchFamily="34" charset="0"/>
                              </a:rPr>
                            </m:ctrlPr>
                          </m:sSubPr>
                          <m:e>
                            <m:r>
                              <a:rPr lang="en-US" sz="2400" b="0" i="1" smtClean="0">
                                <a:latin typeface="Cambria Math" panose="02040503050406030204" pitchFamily="18" charset="0"/>
                                <a:cs typeface="Arial" panose="020B0604020202020204" pitchFamily="34" charset="0"/>
                              </a:rPr>
                              <m:t>𝑞</m:t>
                            </m:r>
                          </m:e>
                          <m:sub>
                            <m:r>
                              <a:rPr lang="en-US" sz="2400" b="0" i="1" smtClean="0">
                                <a:latin typeface="Cambria Math" panose="02040503050406030204" pitchFamily="18" charset="0"/>
                                <a:ea typeface="Cambria Math" panose="02040503050406030204" pitchFamily="18" charset="0"/>
                                <a:cs typeface="Arial" panose="020B0604020202020204" pitchFamily="34" charset="0"/>
                              </a:rPr>
                              <m:t>𝜃</m:t>
                            </m:r>
                          </m:sub>
                        </m:sSub>
                        <m:d>
                          <m:dPr>
                            <m:ctrlPr>
                              <a:rPr lang="en-US" sz="2400" b="0" i="1" smtClean="0">
                                <a:latin typeface="Cambria Math" panose="02040503050406030204" pitchFamily="18" charset="0"/>
                                <a:cs typeface="Arial" panose="020B0604020202020204" pitchFamily="34" charset="0"/>
                              </a:rPr>
                            </m:ctrlPr>
                          </m:dPr>
                          <m:e>
                            <m:r>
                              <a:rPr lang="en-US" sz="2400" b="0" i="1" smtClean="0">
                                <a:latin typeface="Cambria Math" panose="02040503050406030204" pitchFamily="18" charset="0"/>
                                <a:cs typeface="Arial" panose="020B0604020202020204" pitchFamily="34" charset="0"/>
                              </a:rPr>
                              <m:t>𝑥</m:t>
                            </m:r>
                          </m:e>
                        </m:d>
                      </m:e>
                    </m:d>
                    <m:r>
                      <a:rPr lang="en-US" sz="2400" b="0" i="1" smtClean="0">
                        <a:latin typeface="Cambria Math" panose="02040503050406030204" pitchFamily="18" charset="0"/>
                        <a:cs typeface="Arial" panose="020B0604020202020204" pitchFamily="34" charset="0"/>
                      </a:rPr>
                      <m:t>,</m:t>
                    </m:r>
                  </m:oMath>
                </a14:m>
                <a:r>
                  <a:rPr lang="en-US" sz="2400" dirty="0">
                    <a:latin typeface="Arial" panose="020B0604020202020204" pitchFamily="34" charset="0"/>
                    <a:cs typeface="Arial" panose="020B0604020202020204" pitchFamily="34" charset="0"/>
                  </a:rPr>
                  <a:t> we need to calculate score </a:t>
                </a:r>
                <a14:m>
                  <m:oMath xmlns:m="http://schemas.openxmlformats.org/officeDocument/2006/math">
                    <m:sSub>
                      <m:sSubPr>
                        <m:ctrlPr>
                          <a:rPr lang="en-US" sz="2400" i="1" smtClean="0">
                            <a:latin typeface="Cambria Math" panose="02040503050406030204" pitchFamily="18" charset="0"/>
                            <a:cs typeface="Arial" panose="020B0604020202020204" pitchFamily="34" charset="0"/>
                          </a:rPr>
                        </m:ctrlPr>
                      </m:sSubPr>
                      <m:e>
                        <m:r>
                          <a:rPr lang="en-US" sz="2400" b="0" i="1" smtClean="0">
                            <a:latin typeface="Cambria Math" panose="02040503050406030204" pitchFamily="18" charset="0"/>
                            <a:cs typeface="Arial" panose="020B0604020202020204" pitchFamily="34" charset="0"/>
                          </a:rPr>
                          <m:t>𝑆</m:t>
                        </m:r>
                      </m:e>
                      <m:sub>
                        <m:r>
                          <a:rPr lang="en-US" sz="2400" b="0" i="1" smtClean="0">
                            <a:latin typeface="Cambria Math" panose="02040503050406030204" pitchFamily="18" charset="0"/>
                            <a:cs typeface="Arial" panose="020B0604020202020204" pitchFamily="34" charset="0"/>
                          </a:rPr>
                          <m:t>𝑞</m:t>
                        </m:r>
                      </m:sub>
                    </m:sSub>
                    <m:d>
                      <m:dPr>
                        <m:ctrlPr>
                          <a:rPr lang="en-US" sz="2400" b="0" i="1" smtClean="0">
                            <a:latin typeface="Cambria Math" panose="02040503050406030204" pitchFamily="18" charset="0"/>
                            <a:cs typeface="Arial" panose="020B0604020202020204" pitchFamily="34" charset="0"/>
                          </a:rPr>
                        </m:ctrlPr>
                      </m:dPr>
                      <m:e>
                        <m:r>
                          <a:rPr lang="en-US" sz="2400" b="0" i="1" smtClean="0">
                            <a:latin typeface="Cambria Math" panose="02040503050406030204" pitchFamily="18" charset="0"/>
                            <a:cs typeface="Arial" panose="020B0604020202020204" pitchFamily="34" charset="0"/>
                          </a:rPr>
                          <m:t>𝑥</m:t>
                        </m:r>
                      </m:e>
                    </m:d>
                    <m:r>
                      <a:rPr lang="en-US" sz="2400" b="0" i="1" smtClean="0">
                        <a:latin typeface="Cambria Math" panose="02040503050406030204" pitchFamily="18" charset="0"/>
                        <a:cs typeface="Arial" panose="020B0604020202020204" pitchFamily="34" charset="0"/>
                      </a:rPr>
                      <m:t>.</m:t>
                    </m:r>
                  </m:oMath>
                </a14:m>
                <a:endParaRPr lang="en-US" sz="2400" dirty="0">
                  <a:latin typeface="Arial" panose="020B0604020202020204" pitchFamily="34" charset="0"/>
                  <a:cs typeface="Arial" panose="020B0604020202020204" pitchFamily="34" charset="0"/>
                </a:endParaRPr>
              </a:p>
            </p:txBody>
          </p:sp>
        </mc:Choice>
        <mc:Fallback>
          <p:sp>
            <p:nvSpPr>
              <p:cNvPr id="8" name="TextBox 7">
                <a:extLst>
                  <a:ext uri="{FF2B5EF4-FFF2-40B4-BE49-F238E27FC236}">
                    <a16:creationId xmlns:a16="http://schemas.microsoft.com/office/drawing/2014/main" id="{A4B397B5-F6DC-8C04-D6E9-A4000F5EDE53}"/>
                  </a:ext>
                </a:extLst>
              </p:cNvPr>
              <p:cNvSpPr txBox="1">
                <a:spLocks noRot="1" noChangeAspect="1" noMove="1" noResize="1" noEditPoints="1" noAdjustHandles="1" noChangeArrowheads="1" noChangeShapeType="1" noTextEdit="1"/>
              </p:cNvSpPr>
              <p:nvPr/>
            </p:nvSpPr>
            <p:spPr>
              <a:xfrm>
                <a:off x="940489" y="3298332"/>
                <a:ext cx="10504420" cy="907043"/>
              </a:xfrm>
              <a:prstGeom prst="rect">
                <a:avLst/>
              </a:prstGeom>
              <a:blipFill>
                <a:blip r:embed="rId3"/>
                <a:stretch>
                  <a:fillRect l="-871" t="-5369" r="-1335" b="-1140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5905FF3D-C0F0-2AB1-4415-98B82667EC44}"/>
                  </a:ext>
                </a:extLst>
              </p:cNvPr>
              <p:cNvSpPr txBox="1"/>
              <p:nvPr/>
            </p:nvSpPr>
            <p:spPr>
              <a:xfrm>
                <a:off x="921853" y="4205375"/>
                <a:ext cx="10085734" cy="461665"/>
              </a:xfrm>
              <a:prstGeom prst="rect">
                <a:avLst/>
              </a:prstGeom>
              <a:noFill/>
            </p:spPr>
            <p:txBody>
              <a:bodyPr wrap="square" rtlCol="0">
                <a:spAutoFit/>
              </a:bodyPr>
              <a:lstStyle/>
              <a:p>
                <a:r>
                  <a:rPr lang="en-US" sz="2400" dirty="0">
                    <a:latin typeface="Arial" panose="020B0604020202020204" pitchFamily="34" charset="0"/>
                    <a:cs typeface="Arial" panose="020B0604020202020204" pitchFamily="34" charset="0"/>
                  </a:rPr>
                  <a:t>Let </a:t>
                </a:r>
                <a14:m>
                  <m:oMath xmlns:m="http://schemas.openxmlformats.org/officeDocument/2006/math">
                    <m:r>
                      <a:rPr lang="en-US" sz="2400" b="0" i="1" smtClean="0">
                        <a:latin typeface="Cambria Math" panose="02040503050406030204" pitchFamily="18" charset="0"/>
                        <a:cs typeface="Arial" panose="020B0604020202020204" pitchFamily="34" charset="0"/>
                      </a:rPr>
                      <m:t>𝑥</m:t>
                    </m:r>
                    <m:r>
                      <a:rPr lang="en-US" sz="24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4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400" b="0" i="1" smtClean="0">
                            <a:latin typeface="Cambria Math" panose="02040503050406030204" pitchFamily="18" charset="0"/>
                            <a:ea typeface="Cambria Math" panose="02040503050406030204" pitchFamily="18" charset="0"/>
                            <a:cs typeface="Arial" panose="020B0604020202020204" pitchFamily="34" charset="0"/>
                          </a:rPr>
                          <m:t>𝑞</m:t>
                        </m:r>
                      </m:e>
                      <m:sub>
                        <m:r>
                          <a:rPr lang="en-US" sz="2400" b="0" i="1" smtClean="0">
                            <a:latin typeface="Cambria Math" panose="02040503050406030204" pitchFamily="18" charset="0"/>
                            <a:ea typeface="Cambria Math" panose="02040503050406030204" pitchFamily="18" charset="0"/>
                            <a:cs typeface="Arial" panose="020B0604020202020204" pitchFamily="34" charset="0"/>
                          </a:rPr>
                          <m:t>𝜃</m:t>
                        </m:r>
                      </m:sub>
                    </m:sSub>
                    <m:d>
                      <m:dPr>
                        <m:ctrlPr>
                          <a:rPr lang="en-US" sz="24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400" b="0" i="1" smtClean="0">
                            <a:latin typeface="Cambria Math" panose="02040503050406030204" pitchFamily="18" charset="0"/>
                            <a:ea typeface="Cambria Math" panose="02040503050406030204" pitchFamily="18" charset="0"/>
                            <a:cs typeface="Arial" panose="020B0604020202020204" pitchFamily="34" charset="0"/>
                          </a:rPr>
                          <m:t>𝑥</m:t>
                        </m:r>
                      </m:e>
                    </m:d>
                    <m:r>
                      <a:rPr lang="en-US" sz="2400" b="0" i="0"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400" b="0" i="0" smtClean="0">
                        <a:latin typeface="Cambria Math" panose="02040503050406030204" pitchFamily="18" charset="0"/>
                        <a:ea typeface="Cambria Math" panose="02040503050406030204" pitchFamily="18" charset="0"/>
                        <a:cs typeface="Arial" panose="020B0604020202020204" pitchFamily="34" charset="0"/>
                      </a:rPr>
                      <m:t>x</m:t>
                    </m:r>
                    <m:r>
                      <a:rPr lang="en-US" sz="2400" b="0" i="0"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4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400" b="0" i="1" smtClean="0">
                            <a:latin typeface="Cambria Math" panose="02040503050406030204" pitchFamily="18" charset="0"/>
                            <a:ea typeface="Cambria Math" panose="02040503050406030204" pitchFamily="18" charset="0"/>
                            <a:cs typeface="Arial" panose="020B0604020202020204" pitchFamily="34" charset="0"/>
                          </a:rPr>
                          <m:t>𝑔</m:t>
                        </m:r>
                      </m:e>
                      <m:sub>
                        <m:r>
                          <a:rPr lang="en-US" sz="2400" b="0" i="1" smtClean="0">
                            <a:latin typeface="Cambria Math" panose="02040503050406030204" pitchFamily="18" charset="0"/>
                            <a:ea typeface="Cambria Math" panose="02040503050406030204" pitchFamily="18" charset="0"/>
                            <a:cs typeface="Arial" panose="020B0604020202020204" pitchFamily="34" charset="0"/>
                          </a:rPr>
                          <m:t>𝜃</m:t>
                        </m:r>
                      </m:sub>
                    </m:sSub>
                    <m:d>
                      <m:dPr>
                        <m:ctrlPr>
                          <a:rPr lang="en-US" sz="24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400" b="0" i="1" smtClean="0">
                            <a:latin typeface="Cambria Math" panose="02040503050406030204" pitchFamily="18" charset="0"/>
                            <a:ea typeface="Cambria Math" panose="02040503050406030204" pitchFamily="18" charset="0"/>
                            <a:cs typeface="Arial" panose="020B0604020202020204" pitchFamily="34" charset="0"/>
                          </a:rPr>
                          <m:t>𝜀</m:t>
                        </m:r>
                      </m:e>
                    </m:d>
                    <m:r>
                      <a:rPr lang="en-US" sz="2400" b="0" i="1" smtClean="0">
                        <a:latin typeface="Cambria Math" panose="02040503050406030204" pitchFamily="18" charset="0"/>
                        <a:ea typeface="Cambria Math" panose="02040503050406030204" pitchFamily="18" charset="0"/>
                        <a:cs typeface="Arial" panose="020B0604020202020204" pitchFamily="34" charset="0"/>
                      </a:rPr>
                      <m:t>, </m:t>
                    </m:r>
                    <m:r>
                      <a:rPr lang="en-US" sz="2400" b="0" i="1" smtClean="0">
                        <a:latin typeface="Cambria Math" panose="02040503050406030204" pitchFamily="18" charset="0"/>
                        <a:ea typeface="Cambria Math" panose="02040503050406030204" pitchFamily="18" charset="0"/>
                        <a:cs typeface="Arial" panose="020B0604020202020204" pitchFamily="34" charset="0"/>
                      </a:rPr>
                      <m:t>𝜀</m:t>
                    </m:r>
                    <m:r>
                      <a:rPr lang="en-US" sz="2400" b="0" i="1" smtClean="0">
                        <a:latin typeface="Cambria Math" panose="02040503050406030204" pitchFamily="18" charset="0"/>
                        <a:ea typeface="Cambria Math" panose="02040503050406030204" pitchFamily="18" charset="0"/>
                        <a:cs typeface="Arial" panose="020B0604020202020204" pitchFamily="34" charset="0"/>
                      </a:rPr>
                      <m:t>~</m:t>
                    </m:r>
                    <m:r>
                      <a:rPr lang="en-US" sz="2400" b="0" i="1" smtClean="0">
                        <a:latin typeface="Cambria Math" panose="02040503050406030204" pitchFamily="18" charset="0"/>
                        <a:ea typeface="Cambria Math" panose="02040503050406030204" pitchFamily="18" charset="0"/>
                        <a:cs typeface="Arial" panose="020B0604020202020204" pitchFamily="34" charset="0"/>
                      </a:rPr>
                      <m:t>𝑁</m:t>
                    </m:r>
                    <m:d>
                      <m:dPr>
                        <m:ctrlPr>
                          <a:rPr lang="en-US" sz="24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400" b="0" i="1" smtClean="0">
                            <a:latin typeface="Cambria Math" panose="02040503050406030204" pitchFamily="18" charset="0"/>
                            <a:ea typeface="Cambria Math" panose="02040503050406030204" pitchFamily="18" charset="0"/>
                            <a:cs typeface="Arial" panose="020B0604020202020204" pitchFamily="34" charset="0"/>
                          </a:rPr>
                          <m:t>0,</m:t>
                        </m:r>
                        <m:r>
                          <a:rPr lang="en-US" sz="2400" b="0" i="1" smtClean="0">
                            <a:latin typeface="Cambria Math" panose="02040503050406030204" pitchFamily="18" charset="0"/>
                            <a:ea typeface="Cambria Math" panose="02040503050406030204" pitchFamily="18" charset="0"/>
                            <a:cs typeface="Arial" panose="020B0604020202020204" pitchFamily="34" charset="0"/>
                          </a:rPr>
                          <m:t>𝐼</m:t>
                        </m:r>
                      </m:e>
                    </m:d>
                    <m:r>
                      <a:rPr lang="en-US" sz="24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24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400" b="0" i="1" smtClean="0">
                            <a:latin typeface="Cambria Math" panose="02040503050406030204" pitchFamily="18" charset="0"/>
                            <a:ea typeface="Cambria Math" panose="02040503050406030204" pitchFamily="18" charset="0"/>
                            <a:cs typeface="Arial" panose="020B0604020202020204" pitchFamily="34" charset="0"/>
                          </a:rPr>
                          <m:t>𝑔</m:t>
                        </m:r>
                      </m:e>
                      <m:sub>
                        <m:r>
                          <a:rPr lang="en-US" sz="2400" b="0" i="1" smtClean="0">
                            <a:latin typeface="Cambria Math" panose="02040503050406030204" pitchFamily="18" charset="0"/>
                            <a:ea typeface="Cambria Math" panose="02040503050406030204" pitchFamily="18" charset="0"/>
                            <a:cs typeface="Arial" panose="020B0604020202020204" pitchFamily="34" charset="0"/>
                          </a:rPr>
                          <m:t>𝜃</m:t>
                        </m:r>
                      </m:sub>
                    </m:sSub>
                  </m:oMath>
                </a14:m>
                <a:r>
                  <a:rPr lang="en-US" sz="2400" dirty="0">
                    <a:latin typeface="Arial" panose="020B0604020202020204" pitchFamily="34" charset="0"/>
                    <a:cs typeface="Arial" panose="020B0604020202020204" pitchFamily="34" charset="0"/>
                  </a:rPr>
                  <a:t> is a deterministic function. Then, </a:t>
                </a:r>
              </a:p>
            </p:txBody>
          </p:sp>
        </mc:Choice>
        <mc:Fallback>
          <p:sp>
            <p:nvSpPr>
              <p:cNvPr id="9" name="TextBox 8">
                <a:extLst>
                  <a:ext uri="{FF2B5EF4-FFF2-40B4-BE49-F238E27FC236}">
                    <a16:creationId xmlns:a16="http://schemas.microsoft.com/office/drawing/2014/main" id="{5905FF3D-C0F0-2AB1-4415-98B82667EC44}"/>
                  </a:ext>
                </a:extLst>
              </p:cNvPr>
              <p:cNvSpPr txBox="1">
                <a:spLocks noRot="1" noChangeAspect="1" noMove="1" noResize="1" noEditPoints="1" noAdjustHandles="1" noChangeArrowheads="1" noChangeShapeType="1" noTextEdit="1"/>
              </p:cNvSpPr>
              <p:nvPr/>
            </p:nvSpPr>
            <p:spPr>
              <a:xfrm>
                <a:off x="921853" y="4205375"/>
                <a:ext cx="10085734" cy="461665"/>
              </a:xfrm>
              <a:prstGeom prst="rect">
                <a:avLst/>
              </a:prstGeom>
              <a:blipFill>
                <a:blip r:embed="rId4"/>
                <a:stretch>
                  <a:fillRect l="-906" t="-9211" b="-3026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B09D2019-6969-D6D6-8E87-37026E2555B9}"/>
                  </a:ext>
                </a:extLst>
              </p:cNvPr>
              <p:cNvSpPr txBox="1"/>
              <p:nvPr/>
            </p:nvSpPr>
            <p:spPr>
              <a:xfrm>
                <a:off x="660952" y="5268853"/>
                <a:ext cx="9178787" cy="641779"/>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m:rPr>
                              <m:sty m:val="p"/>
                            </m:rPr>
                            <a:rPr lang="en-US" sz="2400" i="1" smtClean="0">
                              <a:latin typeface="Cambria Math" panose="02040503050406030204" pitchFamily="18" charset="0"/>
                              <a:ea typeface="Cambria Math" panose="02040503050406030204" pitchFamily="18" charset="0"/>
                            </a:rPr>
                            <m:t>∇</m:t>
                          </m:r>
                        </m:e>
                        <m:sub>
                          <m:r>
                            <a:rPr lang="en-US" sz="2400" i="1" smtClean="0">
                              <a:latin typeface="Cambria Math" panose="02040503050406030204" pitchFamily="18" charset="0"/>
                              <a:ea typeface="Cambria Math" panose="02040503050406030204" pitchFamily="18" charset="0"/>
                            </a:rPr>
                            <m:t>𝜃</m:t>
                          </m:r>
                        </m:sub>
                      </m:sSub>
                      <m:r>
                        <a:rPr lang="en-US" sz="2400" b="0" i="1" smtClean="0">
                          <a:latin typeface="Cambria Math" panose="02040503050406030204" pitchFamily="18" charset="0"/>
                        </a:rPr>
                        <m:t>𝐻</m:t>
                      </m:r>
                      <m:d>
                        <m:dPr>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𝑞</m:t>
                              </m:r>
                            </m:e>
                            <m:sub>
                              <m:r>
                                <a:rPr lang="en-US" sz="2400" b="0" i="1" smtClean="0">
                                  <a:latin typeface="Cambria Math" panose="02040503050406030204" pitchFamily="18" charset="0"/>
                                  <a:ea typeface="Cambria Math" panose="02040503050406030204" pitchFamily="18" charset="0"/>
                                </a:rPr>
                                <m:t>𝜃</m:t>
                              </m:r>
                            </m:sub>
                          </m:sSub>
                        </m:e>
                      </m:d>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m:rPr>
                              <m:sty m:val="p"/>
                            </m:rPr>
                            <a:rPr lang="en-US" sz="2400" b="0" i="1" smtClean="0">
                              <a:latin typeface="Cambria Math" panose="02040503050406030204" pitchFamily="18" charset="0"/>
                              <a:ea typeface="Cambria Math" panose="02040503050406030204" pitchFamily="18" charset="0"/>
                            </a:rPr>
                            <m:t>∇</m:t>
                          </m:r>
                        </m:e>
                        <m:sub>
                          <m:r>
                            <a:rPr lang="en-US" sz="2400" b="0" i="1" smtClean="0">
                              <a:latin typeface="Cambria Math" panose="02040503050406030204" pitchFamily="18" charset="0"/>
                              <a:ea typeface="Cambria Math" panose="02040503050406030204" pitchFamily="18" charset="0"/>
                            </a:rPr>
                            <m:t>𝜃</m:t>
                          </m:r>
                        </m:sub>
                      </m:sSub>
                      <m:d>
                        <m:dPr>
                          <m:begChr m:val="{"/>
                          <m:endChr m:val="}"/>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𝐸</m:t>
                              </m:r>
                            </m:e>
                            <m: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𝑞</m:t>
                                  </m:r>
                                </m:e>
                                <m:sub>
                                  <m:r>
                                    <a:rPr lang="en-US" sz="2400" b="0" i="1" smtClean="0">
                                      <a:latin typeface="Cambria Math" panose="02040503050406030204" pitchFamily="18" charset="0"/>
                                      <a:ea typeface="Cambria Math" panose="02040503050406030204" pitchFamily="18" charset="0"/>
                                    </a:rPr>
                                    <m:t>𝜃</m:t>
                                  </m:r>
                                </m:sub>
                              </m:sSub>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𝑥</m:t>
                                  </m:r>
                                </m:e>
                              </m:d>
                            </m:sub>
                          </m:sSub>
                          <m:d>
                            <m:dPr>
                              <m:begChr m:val="["/>
                              <m:endChr m:val="]"/>
                              <m:ctrlPr>
                                <a:rPr lang="en-US" sz="2400" b="0" i="1" smtClean="0">
                                  <a:latin typeface="Cambria Math" panose="02040503050406030204" pitchFamily="18" charset="0"/>
                                </a:rPr>
                              </m:ctrlPr>
                            </m:dPr>
                            <m:e>
                              <m:func>
                                <m:funcPr>
                                  <m:ctrlPr>
                                    <a:rPr lang="en-US" sz="2400" b="0" i="1" smtClean="0">
                                      <a:latin typeface="Cambria Math" panose="02040503050406030204" pitchFamily="18" charset="0"/>
                                    </a:rPr>
                                  </m:ctrlPr>
                                </m:funcPr>
                                <m:fName>
                                  <m:r>
                                    <m:rPr>
                                      <m:sty m:val="p"/>
                                    </m:rPr>
                                    <a:rPr lang="en-US" sz="2400" b="0" i="0" smtClean="0">
                                      <a:latin typeface="Cambria Math" panose="02040503050406030204" pitchFamily="18" charset="0"/>
                                    </a:rPr>
                                    <m:t>log</m:t>
                                  </m:r>
                                </m:fName>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𝑞</m:t>
                                      </m:r>
                                    </m:e>
                                    <m:sub>
                                      <m:r>
                                        <a:rPr lang="en-US" sz="2400" b="0" i="1" smtClean="0">
                                          <a:latin typeface="Cambria Math" panose="02040503050406030204" pitchFamily="18" charset="0"/>
                                          <a:ea typeface="Cambria Math" panose="02040503050406030204" pitchFamily="18" charset="0"/>
                                        </a:rPr>
                                        <m:t>𝜃</m:t>
                                      </m:r>
                                    </m:sub>
                                  </m:sSub>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𝑥</m:t>
                                      </m:r>
                                    </m:e>
                                  </m:d>
                                </m:e>
                              </m:func>
                            </m:e>
                          </m:d>
                        </m:e>
                      </m:d>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m:rPr>
                              <m:sty m:val="p"/>
                            </m:rPr>
                            <a:rPr lang="en-US" sz="2400" b="0" i="1" smtClean="0">
                              <a:latin typeface="Cambria Math" panose="02040503050406030204" pitchFamily="18" charset="0"/>
                              <a:ea typeface="Cambria Math" panose="02040503050406030204" pitchFamily="18" charset="0"/>
                            </a:rPr>
                            <m:t>∇</m:t>
                          </m:r>
                        </m:e>
                        <m:sub>
                          <m:r>
                            <a:rPr lang="en-US" sz="2400" b="0" i="1" smtClean="0">
                              <a:latin typeface="Cambria Math" panose="02040503050406030204" pitchFamily="18" charset="0"/>
                              <a:ea typeface="Cambria Math" panose="02040503050406030204" pitchFamily="18" charset="0"/>
                            </a:rPr>
                            <m:t>𝜃</m:t>
                          </m:r>
                        </m:sub>
                      </m:sSub>
                      <m:d>
                        <m:dPr>
                          <m:begChr m:val="{"/>
                          <m:endChr m:val="}"/>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𝐸</m:t>
                              </m:r>
                            </m:e>
                            <m:sub>
                              <m:r>
                                <a:rPr lang="en-US" sz="2400" b="0" i="1" smtClean="0">
                                  <a:latin typeface="Cambria Math" panose="02040503050406030204" pitchFamily="18" charset="0"/>
                                </a:rPr>
                                <m:t>𝑝</m:t>
                              </m:r>
                              <m:r>
                                <a:rPr lang="en-US" sz="2400" b="0" i="1" smtClean="0">
                                  <a:latin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𝜀</m:t>
                              </m:r>
                              <m:r>
                                <a:rPr lang="en-US" sz="2400" b="0" i="1" smtClean="0">
                                  <a:latin typeface="Cambria Math" panose="02040503050406030204" pitchFamily="18" charset="0"/>
                                  <a:ea typeface="Cambria Math" panose="02040503050406030204" pitchFamily="18" charset="0"/>
                                </a:rPr>
                                <m:t>)</m:t>
                              </m:r>
                            </m:sub>
                          </m:sSub>
                          <m:d>
                            <m:dPr>
                              <m:begChr m:val="["/>
                              <m:endChr m:val="]"/>
                              <m:ctrlPr>
                                <a:rPr lang="en-US" sz="2400" b="0" i="1" smtClean="0">
                                  <a:latin typeface="Cambria Math" panose="02040503050406030204" pitchFamily="18" charset="0"/>
                                </a:rPr>
                              </m:ctrlPr>
                            </m:dPr>
                            <m:e>
                              <m:func>
                                <m:funcPr>
                                  <m:ctrlPr>
                                    <a:rPr lang="en-US" sz="2400" b="0" i="1" smtClean="0">
                                      <a:latin typeface="Cambria Math" panose="02040503050406030204" pitchFamily="18" charset="0"/>
                                    </a:rPr>
                                  </m:ctrlPr>
                                </m:funcPr>
                                <m:fName>
                                  <m:r>
                                    <m:rPr>
                                      <m:sty m:val="p"/>
                                    </m:rPr>
                                    <a:rPr lang="en-US" sz="2400" b="0" i="0" smtClean="0">
                                      <a:latin typeface="Cambria Math" panose="02040503050406030204" pitchFamily="18" charset="0"/>
                                    </a:rPr>
                                    <m:t>log</m:t>
                                  </m:r>
                                </m:fName>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𝑞</m:t>
                                      </m:r>
                                    </m:e>
                                    <m:sub>
                                      <m:r>
                                        <a:rPr lang="en-US" sz="2400" b="0" i="1" smtClean="0">
                                          <a:latin typeface="Cambria Math" panose="02040503050406030204" pitchFamily="18" charset="0"/>
                                          <a:ea typeface="Cambria Math" panose="02040503050406030204" pitchFamily="18" charset="0"/>
                                        </a:rPr>
                                        <m:t>𝜃</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𝑔</m:t>
                                      </m:r>
                                    </m:e>
                                    <m:sub>
                                      <m:r>
                                        <a:rPr lang="en-US" sz="2400" b="0" i="1" smtClean="0">
                                          <a:latin typeface="Cambria Math" panose="02040503050406030204" pitchFamily="18" charset="0"/>
                                          <a:ea typeface="Cambria Math" panose="02040503050406030204" pitchFamily="18" charset="0"/>
                                        </a:rPr>
                                        <m:t>𝜃</m:t>
                                      </m:r>
                                    </m:sub>
                                  </m:sSub>
                                  <m:d>
                                    <m:dPr>
                                      <m:ctrlPr>
                                        <a:rPr lang="en-US" sz="2400" b="0" i="1" smtClean="0">
                                          <a:latin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𝜀</m:t>
                                      </m:r>
                                    </m:e>
                                  </m:d>
                                  <m:r>
                                    <a:rPr lang="en-US" sz="2400" b="0" i="1" smtClean="0">
                                      <a:latin typeface="Cambria Math" panose="02040503050406030204" pitchFamily="18" charset="0"/>
                                      <a:ea typeface="Cambria Math" panose="02040503050406030204" pitchFamily="18" charset="0"/>
                                    </a:rPr>
                                    <m:t>)</m:t>
                                  </m:r>
                                </m:e>
                              </m:func>
                            </m:e>
                          </m:d>
                        </m:e>
                      </m:d>
                    </m:oMath>
                  </m:oMathPara>
                </a14:m>
                <a:endParaRPr lang="en-US" sz="2400" dirty="0"/>
              </a:p>
            </p:txBody>
          </p:sp>
        </mc:Choice>
        <mc:Fallback>
          <p:sp>
            <p:nvSpPr>
              <p:cNvPr id="10" name="TextBox 9">
                <a:extLst>
                  <a:ext uri="{FF2B5EF4-FFF2-40B4-BE49-F238E27FC236}">
                    <a16:creationId xmlns:a16="http://schemas.microsoft.com/office/drawing/2014/main" id="{B09D2019-6969-D6D6-8E87-37026E2555B9}"/>
                  </a:ext>
                </a:extLst>
              </p:cNvPr>
              <p:cNvSpPr txBox="1">
                <a:spLocks noRot="1" noChangeAspect="1" noMove="1" noResize="1" noEditPoints="1" noAdjustHandles="1" noChangeArrowheads="1" noChangeShapeType="1" noTextEdit="1"/>
              </p:cNvSpPr>
              <p:nvPr/>
            </p:nvSpPr>
            <p:spPr>
              <a:xfrm>
                <a:off x="660952" y="5268853"/>
                <a:ext cx="9178787" cy="641779"/>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DDC43472-36EB-26EC-B6FE-E12A1CC9EC38}"/>
                  </a:ext>
                </a:extLst>
              </p:cNvPr>
              <p:cNvSpPr txBox="1"/>
              <p:nvPr/>
            </p:nvSpPr>
            <p:spPr>
              <a:xfrm>
                <a:off x="-1777863" y="4667040"/>
                <a:ext cx="9411115" cy="581378"/>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𝑞</m:t>
                          </m:r>
                        </m:e>
                        <m:sub>
                          <m:r>
                            <a:rPr lang="en-US" sz="2400" i="1" smtClean="0">
                              <a:latin typeface="Cambria Math" panose="02040503050406030204" pitchFamily="18" charset="0"/>
                              <a:ea typeface="Cambria Math" panose="02040503050406030204" pitchFamily="18" charset="0"/>
                            </a:rPr>
                            <m:t>𝜃</m:t>
                          </m:r>
                        </m:sub>
                      </m:sSub>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𝑥</m:t>
                          </m:r>
                        </m:e>
                      </m:d>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𝑃</m:t>
                          </m:r>
                        </m:e>
                        <m:sub>
                          <m:r>
                            <a:rPr lang="en-US" sz="2400" b="0" i="1" smtClean="0">
                              <a:latin typeface="Cambria Math" panose="02040503050406030204" pitchFamily="18" charset="0"/>
                              <a:ea typeface="Cambria Math" panose="02040503050406030204" pitchFamily="18" charset="0"/>
                            </a:rPr>
                            <m:t>𝜃</m:t>
                          </m:r>
                        </m:sub>
                      </m:sSub>
                      <m:r>
                        <a:rPr lang="en-US" sz="2400" b="0" i="1" smtClean="0">
                          <a:latin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𝜀</m:t>
                      </m:r>
                      <m:r>
                        <a:rPr lang="en-US" sz="2400" b="0" i="1" smtClean="0">
                          <a:latin typeface="Cambria Math" panose="02040503050406030204" pitchFamily="18" charset="0"/>
                          <a:ea typeface="Cambria Math" panose="02040503050406030204" pitchFamily="18" charset="0"/>
                        </a:rPr>
                        <m:t>)</m:t>
                      </m:r>
                      <m:sSup>
                        <m:sSupPr>
                          <m:ctrlPr>
                            <a:rPr lang="en-US" sz="2400" b="0" i="1" smtClean="0">
                              <a:latin typeface="Cambria Math" panose="02040503050406030204" pitchFamily="18" charset="0"/>
                              <a:ea typeface="Cambria Math" panose="02040503050406030204" pitchFamily="18" charset="0"/>
                            </a:rPr>
                          </m:ctrlPr>
                        </m:sSupPr>
                        <m:e>
                          <m:d>
                            <m:dPr>
                              <m:begChr m:val="|"/>
                              <m:endChr m:val="|"/>
                              <m:ctrlPr>
                                <a:rPr lang="en-US" sz="2400" b="0" i="1" smtClean="0">
                                  <a:latin typeface="Cambria Math" panose="02040503050406030204" pitchFamily="18" charset="0"/>
                                  <a:ea typeface="Cambria Math" panose="02040503050406030204" pitchFamily="18" charset="0"/>
                                </a:rPr>
                              </m:ctrlPr>
                            </m:dPr>
                            <m:e>
                              <m:sSub>
                                <m:sSubPr>
                                  <m:ctrlPr>
                                    <a:rPr lang="en-US" sz="2400" b="0" i="1" smtClean="0">
                                      <a:latin typeface="Cambria Math" panose="02040503050406030204" pitchFamily="18" charset="0"/>
                                      <a:ea typeface="Cambria Math" panose="02040503050406030204" pitchFamily="18" charset="0"/>
                                    </a:rPr>
                                  </m:ctrlPr>
                                </m:sSubPr>
                                <m:e>
                                  <m:r>
                                    <m:rPr>
                                      <m:sty m:val="p"/>
                                    </m:rPr>
                                    <a:rPr lang="en-US" sz="2400" b="0" i="1" smtClean="0">
                                      <a:latin typeface="Cambria Math" panose="02040503050406030204" pitchFamily="18" charset="0"/>
                                      <a:ea typeface="Cambria Math" panose="02040503050406030204" pitchFamily="18" charset="0"/>
                                    </a:rPr>
                                    <m:t>∇</m:t>
                                  </m:r>
                                </m:e>
                                <m:sub>
                                  <m:r>
                                    <a:rPr lang="en-US" sz="2400" b="0" i="1" smtClean="0">
                                      <a:latin typeface="Cambria Math" panose="02040503050406030204" pitchFamily="18" charset="0"/>
                                      <a:ea typeface="Cambria Math" panose="02040503050406030204" pitchFamily="18" charset="0"/>
                                    </a:rPr>
                                    <m:t>𝜀</m:t>
                                  </m:r>
                                </m:sub>
                              </m:sSub>
                              <m:r>
                                <a:rPr lang="en-US" sz="2400" b="0" i="1" smtClean="0">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cs typeface="Arial" panose="020B0604020202020204" pitchFamily="34" charset="0"/>
                                    </a:rPr>
                                  </m:ctrlPr>
                                </m:sSubPr>
                                <m:e>
                                  <m:r>
                                    <a:rPr lang="en-US" sz="2400" i="1">
                                      <a:latin typeface="Cambria Math" panose="02040503050406030204" pitchFamily="18" charset="0"/>
                                      <a:ea typeface="Cambria Math" panose="02040503050406030204" pitchFamily="18" charset="0"/>
                                      <a:cs typeface="Arial" panose="020B0604020202020204" pitchFamily="34" charset="0"/>
                                    </a:rPr>
                                    <m:t>𝑔</m:t>
                                  </m:r>
                                </m:e>
                                <m:sub>
                                  <m:r>
                                    <a:rPr lang="en-US" sz="2400" i="1">
                                      <a:latin typeface="Cambria Math" panose="02040503050406030204" pitchFamily="18" charset="0"/>
                                      <a:ea typeface="Cambria Math" panose="02040503050406030204" pitchFamily="18" charset="0"/>
                                      <a:cs typeface="Arial" panose="020B0604020202020204" pitchFamily="34" charset="0"/>
                                    </a:rPr>
                                    <m:t>𝜃</m:t>
                                  </m:r>
                                </m:sub>
                              </m:sSub>
                              <m:d>
                                <m:dPr>
                                  <m:ctrlPr>
                                    <a:rPr lang="en-US" sz="2400" i="1">
                                      <a:latin typeface="Cambria Math" panose="02040503050406030204" pitchFamily="18" charset="0"/>
                                      <a:ea typeface="Cambria Math" panose="02040503050406030204" pitchFamily="18" charset="0"/>
                                      <a:cs typeface="Arial" panose="020B0604020202020204" pitchFamily="34" charset="0"/>
                                    </a:rPr>
                                  </m:ctrlPr>
                                </m:dPr>
                                <m:e>
                                  <m:r>
                                    <a:rPr lang="en-US" sz="2400" i="1">
                                      <a:latin typeface="Cambria Math" panose="02040503050406030204" pitchFamily="18" charset="0"/>
                                      <a:ea typeface="Cambria Math" panose="02040503050406030204" pitchFamily="18" charset="0"/>
                                      <a:cs typeface="Arial" panose="020B0604020202020204" pitchFamily="34" charset="0"/>
                                    </a:rPr>
                                    <m:t>𝜀</m:t>
                                  </m:r>
                                </m:e>
                              </m:d>
                              <m:r>
                                <a:rPr lang="en-US" sz="2400" b="0" i="1" smtClean="0">
                                  <a:latin typeface="Cambria Math" panose="02040503050406030204" pitchFamily="18" charset="0"/>
                                  <a:ea typeface="Cambria Math" panose="02040503050406030204" pitchFamily="18" charset="0"/>
                                  <a:cs typeface="Arial" panose="020B0604020202020204" pitchFamily="34" charset="0"/>
                                </a:rPr>
                                <m:t>)</m:t>
                              </m:r>
                            </m:e>
                          </m:d>
                        </m:e>
                        <m:sup>
                          <m:r>
                            <a:rPr lang="en-US" sz="2400" b="0" i="1" smtClean="0">
                              <a:latin typeface="Cambria Math" panose="02040503050406030204" pitchFamily="18" charset="0"/>
                              <a:ea typeface="Cambria Math" panose="02040503050406030204" pitchFamily="18" charset="0"/>
                            </a:rPr>
                            <m:t>−1</m:t>
                          </m:r>
                        </m:sup>
                      </m:sSup>
                    </m:oMath>
                  </m:oMathPara>
                </a14:m>
                <a:endParaRPr lang="en-US" sz="2400" dirty="0"/>
              </a:p>
            </p:txBody>
          </p:sp>
        </mc:Choice>
        <mc:Fallback>
          <p:sp>
            <p:nvSpPr>
              <p:cNvPr id="11" name="TextBox 10">
                <a:extLst>
                  <a:ext uri="{FF2B5EF4-FFF2-40B4-BE49-F238E27FC236}">
                    <a16:creationId xmlns:a16="http://schemas.microsoft.com/office/drawing/2014/main" id="{DDC43472-36EB-26EC-B6FE-E12A1CC9EC38}"/>
                  </a:ext>
                </a:extLst>
              </p:cNvPr>
              <p:cNvSpPr txBox="1">
                <a:spLocks noRot="1" noChangeAspect="1" noMove="1" noResize="1" noEditPoints="1" noAdjustHandles="1" noChangeArrowheads="1" noChangeShapeType="1" noTextEdit="1"/>
              </p:cNvSpPr>
              <p:nvPr/>
            </p:nvSpPr>
            <p:spPr>
              <a:xfrm>
                <a:off x="-1777863" y="4667040"/>
                <a:ext cx="9411115" cy="581378"/>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D30CB32D-9CCA-3BD1-8C58-FC2E29A2F20E}"/>
                  </a:ext>
                </a:extLst>
              </p:cNvPr>
              <p:cNvSpPr txBox="1"/>
              <p:nvPr/>
            </p:nvSpPr>
            <p:spPr>
              <a:xfrm>
                <a:off x="660952" y="5943775"/>
                <a:ext cx="8473108" cy="914225"/>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𝐸</m:t>
                          </m:r>
                        </m:e>
                        <m:sub>
                          <m:r>
                            <a:rPr lang="en-US" sz="2400" b="0" i="1" smtClean="0">
                              <a:latin typeface="Cambria Math" panose="02040503050406030204" pitchFamily="18" charset="0"/>
                            </a:rPr>
                            <m:t>𝑝</m:t>
                          </m:r>
                          <m:r>
                            <a:rPr lang="en-US" sz="2400" b="0" i="1" smtClean="0">
                              <a:latin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𝜀</m:t>
                          </m:r>
                          <m:r>
                            <a:rPr lang="en-US" sz="2400" b="0" i="1" smtClean="0">
                              <a:latin typeface="Cambria Math" panose="02040503050406030204" pitchFamily="18" charset="0"/>
                              <a:ea typeface="Cambria Math" panose="02040503050406030204" pitchFamily="18" charset="0"/>
                            </a:rPr>
                            <m:t>)</m:t>
                          </m:r>
                        </m:sub>
                      </m:sSub>
                      <m:d>
                        <m:dPr>
                          <m:begChr m:val="["/>
                          <m:endChr m:val="]"/>
                          <m:ctrlPr>
                            <a:rPr lang="en-US" sz="2400" b="0" i="1" smtClean="0">
                              <a:latin typeface="Cambria Math" panose="02040503050406030204" pitchFamily="18" charset="0"/>
                            </a:rPr>
                          </m:ctrlPr>
                        </m:dPr>
                        <m:e>
                          <m:sSub>
                            <m:sSubPr>
                              <m:ctrlPr>
                                <a:rPr lang="en-US" sz="2400" b="1" i="1" smtClean="0">
                                  <a:solidFill>
                                    <a:srgbClr val="FF0000"/>
                                  </a:solidFill>
                                  <a:latin typeface="Cambria Math" panose="02040503050406030204" pitchFamily="18" charset="0"/>
                                </a:rPr>
                              </m:ctrlPr>
                            </m:sSubPr>
                            <m:e>
                              <m:d>
                                <m:dPr>
                                  <m:begChr m:val=""/>
                                  <m:endChr m:val="|"/>
                                  <m:ctrlPr>
                                    <a:rPr lang="en-US" sz="2400" b="1" i="1" smtClean="0">
                                      <a:solidFill>
                                        <a:srgbClr val="FF0000"/>
                                      </a:solidFill>
                                      <a:latin typeface="Cambria Math" panose="02040503050406030204" pitchFamily="18" charset="0"/>
                                    </a:rPr>
                                  </m:ctrlPr>
                                </m:dPr>
                                <m:e>
                                  <m:sSub>
                                    <m:sSubPr>
                                      <m:ctrlPr>
                                        <a:rPr lang="en-US" sz="2400" b="1" i="1" smtClean="0">
                                          <a:solidFill>
                                            <a:srgbClr val="FF0000"/>
                                          </a:solidFill>
                                          <a:latin typeface="Cambria Math" panose="02040503050406030204" pitchFamily="18" charset="0"/>
                                        </a:rPr>
                                      </m:ctrlPr>
                                    </m:sSubPr>
                                    <m:e>
                                      <m:r>
                                        <a:rPr lang="en-US" sz="2400" b="1" i="1" smtClean="0">
                                          <a:solidFill>
                                            <a:srgbClr val="FF0000"/>
                                          </a:solidFill>
                                          <a:latin typeface="Cambria Math" panose="02040503050406030204" pitchFamily="18" charset="0"/>
                                          <a:ea typeface="Cambria Math" panose="02040503050406030204" pitchFamily="18" charset="0"/>
                                        </a:rPr>
                                        <m:t>𝜵</m:t>
                                      </m:r>
                                    </m:e>
                                    <m:sub>
                                      <m:r>
                                        <a:rPr lang="en-US" sz="2400" b="1" i="1" smtClean="0">
                                          <a:solidFill>
                                            <a:srgbClr val="FF0000"/>
                                          </a:solidFill>
                                          <a:latin typeface="Cambria Math" panose="02040503050406030204" pitchFamily="18" charset="0"/>
                                        </a:rPr>
                                        <m:t>𝒙</m:t>
                                      </m:r>
                                    </m:sub>
                                  </m:sSub>
                                  <m:func>
                                    <m:funcPr>
                                      <m:ctrlPr>
                                        <a:rPr lang="en-US" sz="2400" b="1" i="1" smtClean="0">
                                          <a:solidFill>
                                            <a:srgbClr val="FF0000"/>
                                          </a:solidFill>
                                          <a:latin typeface="Cambria Math" panose="02040503050406030204" pitchFamily="18" charset="0"/>
                                        </a:rPr>
                                      </m:ctrlPr>
                                    </m:funcPr>
                                    <m:fName>
                                      <m:r>
                                        <a:rPr lang="en-US" sz="2400" b="1" i="0" smtClean="0">
                                          <a:solidFill>
                                            <a:srgbClr val="FF0000"/>
                                          </a:solidFill>
                                          <a:latin typeface="Cambria Math" panose="02040503050406030204" pitchFamily="18" charset="0"/>
                                        </a:rPr>
                                        <m:t>𝐥𝐨𝐠</m:t>
                                      </m:r>
                                    </m:fName>
                                    <m:e>
                                      <m:sSub>
                                        <m:sSubPr>
                                          <m:ctrlPr>
                                            <a:rPr lang="en-US" sz="2400" b="1" i="1" smtClean="0">
                                              <a:solidFill>
                                                <a:srgbClr val="FF0000"/>
                                              </a:solidFill>
                                              <a:latin typeface="Cambria Math" panose="02040503050406030204" pitchFamily="18" charset="0"/>
                                            </a:rPr>
                                          </m:ctrlPr>
                                        </m:sSubPr>
                                        <m:e>
                                          <m:r>
                                            <a:rPr lang="en-US" sz="2400" b="1" i="1" smtClean="0">
                                              <a:solidFill>
                                                <a:srgbClr val="FF0000"/>
                                              </a:solidFill>
                                              <a:latin typeface="Cambria Math" panose="02040503050406030204" pitchFamily="18" charset="0"/>
                                            </a:rPr>
                                            <m:t>𝒒</m:t>
                                          </m:r>
                                        </m:e>
                                        <m:sub>
                                          <m:r>
                                            <a:rPr lang="en-US" sz="2400" b="1" i="1" smtClean="0">
                                              <a:solidFill>
                                                <a:srgbClr val="FF0000"/>
                                              </a:solidFill>
                                              <a:latin typeface="Cambria Math" panose="02040503050406030204" pitchFamily="18" charset="0"/>
                                              <a:ea typeface="Cambria Math" panose="02040503050406030204" pitchFamily="18" charset="0"/>
                                            </a:rPr>
                                            <m:t>𝜽</m:t>
                                          </m:r>
                                        </m:sub>
                                      </m:sSub>
                                      <m:d>
                                        <m:dPr>
                                          <m:ctrlPr>
                                            <a:rPr lang="en-US" sz="2400" b="1" i="1" smtClean="0">
                                              <a:solidFill>
                                                <a:srgbClr val="FF0000"/>
                                              </a:solidFill>
                                              <a:latin typeface="Cambria Math" panose="02040503050406030204" pitchFamily="18" charset="0"/>
                                            </a:rPr>
                                          </m:ctrlPr>
                                        </m:dPr>
                                        <m:e>
                                          <m:r>
                                            <a:rPr lang="en-US" sz="2400" b="1" i="1" smtClean="0">
                                              <a:solidFill>
                                                <a:srgbClr val="FF0000"/>
                                              </a:solidFill>
                                              <a:latin typeface="Cambria Math" panose="02040503050406030204" pitchFamily="18" charset="0"/>
                                            </a:rPr>
                                            <m:t>𝒙</m:t>
                                          </m:r>
                                        </m:e>
                                      </m:d>
                                    </m:e>
                                  </m:func>
                                </m:e>
                              </m:d>
                            </m:e>
                            <m:sub>
                              <m:r>
                                <a:rPr lang="en-US" sz="2400" b="1" i="1" smtClean="0">
                                  <a:solidFill>
                                    <a:srgbClr val="FF0000"/>
                                  </a:solidFill>
                                  <a:latin typeface="Cambria Math" panose="02040503050406030204" pitchFamily="18" charset="0"/>
                                </a:rPr>
                                <m:t>𝒙</m:t>
                              </m:r>
                              <m:r>
                                <a:rPr lang="en-US" sz="2400" b="1" i="1" smtClean="0">
                                  <a:solidFill>
                                    <a:srgbClr val="FF0000"/>
                                  </a:solidFill>
                                  <a:latin typeface="Cambria Math" panose="02040503050406030204" pitchFamily="18" charset="0"/>
                                </a:rPr>
                                <m:t>=</m:t>
                              </m:r>
                              <m:sSub>
                                <m:sSubPr>
                                  <m:ctrlPr>
                                    <a:rPr lang="en-US" sz="2400" b="1" i="1" smtClean="0">
                                      <a:solidFill>
                                        <a:srgbClr val="FF0000"/>
                                      </a:solidFill>
                                      <a:latin typeface="Cambria Math" panose="02040503050406030204" pitchFamily="18" charset="0"/>
                                    </a:rPr>
                                  </m:ctrlPr>
                                </m:sSubPr>
                                <m:e>
                                  <m:r>
                                    <a:rPr lang="en-US" sz="2400" b="1" i="1" smtClean="0">
                                      <a:solidFill>
                                        <a:srgbClr val="FF0000"/>
                                      </a:solidFill>
                                      <a:latin typeface="Cambria Math" panose="02040503050406030204" pitchFamily="18" charset="0"/>
                                    </a:rPr>
                                    <m:t>𝒈</m:t>
                                  </m:r>
                                </m:e>
                                <m:sub>
                                  <m:r>
                                    <a:rPr lang="en-US" sz="2400" b="1" i="1" smtClean="0">
                                      <a:solidFill>
                                        <a:srgbClr val="FF0000"/>
                                      </a:solidFill>
                                      <a:latin typeface="Cambria Math" panose="02040503050406030204" pitchFamily="18" charset="0"/>
                                      <a:ea typeface="Cambria Math" panose="02040503050406030204" pitchFamily="18" charset="0"/>
                                    </a:rPr>
                                    <m:t>𝜽</m:t>
                                  </m:r>
                                </m:sub>
                              </m:sSub>
                              <m:d>
                                <m:dPr>
                                  <m:ctrlPr>
                                    <a:rPr lang="en-US" sz="2400" b="1" i="1" smtClean="0">
                                      <a:solidFill>
                                        <a:srgbClr val="FF0000"/>
                                      </a:solidFill>
                                      <a:latin typeface="Cambria Math" panose="02040503050406030204" pitchFamily="18" charset="0"/>
                                    </a:rPr>
                                  </m:ctrlPr>
                                </m:dPr>
                                <m:e>
                                  <m:r>
                                    <a:rPr lang="en-US" sz="2400" b="1" i="1" smtClean="0">
                                      <a:solidFill>
                                        <a:srgbClr val="FF0000"/>
                                      </a:solidFill>
                                      <a:latin typeface="Cambria Math" panose="02040503050406030204" pitchFamily="18" charset="0"/>
                                      <a:ea typeface="Cambria Math" panose="02040503050406030204" pitchFamily="18" charset="0"/>
                                    </a:rPr>
                                    <m:t>𝜺</m:t>
                                  </m:r>
                                </m:e>
                              </m:d>
                            </m:sub>
                          </m:sSub>
                          <m:sSub>
                            <m:sSubPr>
                              <m:ctrlPr>
                                <a:rPr lang="en-US" sz="2400" b="0" i="1" smtClean="0">
                                  <a:latin typeface="Cambria Math" panose="02040503050406030204" pitchFamily="18" charset="0"/>
                                </a:rPr>
                              </m:ctrlPr>
                            </m:sSubPr>
                            <m:e>
                              <m:r>
                                <m:rPr>
                                  <m:sty m:val="p"/>
                                </m:rPr>
                                <a:rPr lang="en-US" sz="2400" b="0" i="1" smtClean="0">
                                  <a:latin typeface="Cambria Math" panose="02040503050406030204" pitchFamily="18" charset="0"/>
                                  <a:ea typeface="Cambria Math" panose="02040503050406030204" pitchFamily="18" charset="0"/>
                                </a:rPr>
                                <m:t>∇</m:t>
                              </m:r>
                            </m:e>
                            <m:sub>
                              <m:r>
                                <a:rPr lang="en-US" sz="2400" b="0" i="1" smtClean="0">
                                  <a:latin typeface="Cambria Math" panose="02040503050406030204" pitchFamily="18" charset="0"/>
                                  <a:ea typeface="Cambria Math" panose="02040503050406030204" pitchFamily="18" charset="0"/>
                                </a:rPr>
                                <m:t>𝜃</m:t>
                              </m:r>
                            </m:sub>
                          </m:s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𝑔</m:t>
                              </m:r>
                            </m:e>
                            <m:sub>
                              <m:r>
                                <a:rPr lang="en-US" sz="2400" b="0" i="1" smtClean="0">
                                  <a:latin typeface="Cambria Math" panose="02040503050406030204" pitchFamily="18" charset="0"/>
                                  <a:ea typeface="Cambria Math" panose="02040503050406030204" pitchFamily="18" charset="0"/>
                                </a:rPr>
                                <m:t>𝜃</m:t>
                              </m:r>
                            </m:sub>
                          </m:sSub>
                          <m:r>
                            <a:rPr lang="en-US" sz="2400" b="0" i="1" smtClean="0">
                              <a:latin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𝜀</m:t>
                          </m:r>
                          <m:r>
                            <a:rPr lang="en-US" sz="2400" b="0" i="1" smtClean="0">
                              <a:latin typeface="Cambria Math" panose="02040503050406030204" pitchFamily="18" charset="0"/>
                              <a:ea typeface="Cambria Math" panose="02040503050406030204" pitchFamily="18" charset="0"/>
                            </a:rPr>
                            <m:t>)</m:t>
                          </m:r>
                        </m:e>
                      </m:d>
                    </m:oMath>
                  </m:oMathPara>
                </a14:m>
                <a:endParaRPr lang="en-US" sz="2400" dirty="0"/>
              </a:p>
            </p:txBody>
          </p:sp>
        </mc:Choice>
        <mc:Fallback>
          <p:sp>
            <p:nvSpPr>
              <p:cNvPr id="12" name="TextBox 11">
                <a:extLst>
                  <a:ext uri="{FF2B5EF4-FFF2-40B4-BE49-F238E27FC236}">
                    <a16:creationId xmlns:a16="http://schemas.microsoft.com/office/drawing/2014/main" id="{D30CB32D-9CCA-3BD1-8C58-FC2E29A2F20E}"/>
                  </a:ext>
                </a:extLst>
              </p:cNvPr>
              <p:cNvSpPr txBox="1">
                <a:spLocks noRot="1" noChangeAspect="1" noMove="1" noResize="1" noEditPoints="1" noAdjustHandles="1" noChangeArrowheads="1" noChangeShapeType="1" noTextEdit="1"/>
              </p:cNvSpPr>
              <p:nvPr/>
            </p:nvSpPr>
            <p:spPr>
              <a:xfrm>
                <a:off x="660952" y="5943775"/>
                <a:ext cx="8473108" cy="914225"/>
              </a:xfrm>
              <a:prstGeom prst="rect">
                <a:avLst/>
              </a:prstGeom>
              <a:blipFill>
                <a:blip r:embed="rId7"/>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6762726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2DBDAAD-CA44-1426-3B26-06E9177941F4}"/>
              </a:ext>
            </a:extLst>
          </p:cNvPr>
          <p:cNvSpPr txBox="1"/>
          <p:nvPr/>
        </p:nvSpPr>
        <p:spPr>
          <a:xfrm>
            <a:off x="3146978" y="118478"/>
            <a:ext cx="6095170" cy="584775"/>
          </a:xfrm>
          <a:prstGeom prst="rect">
            <a:avLst/>
          </a:prstGeom>
          <a:noFill/>
        </p:spPr>
        <p:txBody>
          <a:bodyPr wrap="square">
            <a:spAutoFit/>
          </a:bodyPr>
          <a:lstStyle/>
          <a:p>
            <a:r>
              <a:rPr lang="en-US" sz="3200" b="1" dirty="0">
                <a:solidFill>
                  <a:srgbClr val="FF0000"/>
                </a:solidFill>
                <a:latin typeface="Arial" panose="020B0604020202020204" pitchFamily="34" charset="0"/>
                <a:cs typeface="Arial" panose="020B0604020202020204" pitchFamily="34" charset="0"/>
              </a:rPr>
              <a:t>1.4.3.4. Score Estimation </a:t>
            </a:r>
            <a:endParaRPr lang="en-US" sz="3200" dirty="0"/>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B4360CB2-3E2B-329D-3444-103FD2F9F7B0}"/>
                  </a:ext>
                </a:extLst>
              </p:cNvPr>
              <p:cNvSpPr txBox="1"/>
              <p:nvPr/>
            </p:nvSpPr>
            <p:spPr>
              <a:xfrm>
                <a:off x="761583" y="705797"/>
                <a:ext cx="10519329" cy="461665"/>
              </a:xfrm>
              <a:prstGeom prst="rect">
                <a:avLst/>
              </a:prstGeom>
              <a:noFill/>
            </p:spPr>
            <p:txBody>
              <a:bodyPr wrap="square">
                <a:spAutoFit/>
              </a:bodyPr>
              <a:lstStyle/>
              <a:p>
                <a:pPr marL="342900" indent="-342900">
                  <a:buFont typeface="Arial" panose="020B0604020202020204" pitchFamily="34" charset="0"/>
                  <a:buChar char="•"/>
                </a:pPr>
                <a14:m>
                  <m:oMath xmlns:m="http://schemas.openxmlformats.org/officeDocument/2006/math">
                    <m:sSub>
                      <m:sSubPr>
                        <m:ctrlPr>
                          <a:rPr lang="en-US" sz="2400" b="1" i="1" smtClean="0">
                            <a:solidFill>
                              <a:srgbClr val="00B050"/>
                            </a:solidFill>
                            <a:latin typeface="Cambria Math" panose="02040503050406030204" pitchFamily="18" charset="0"/>
                          </a:rPr>
                        </m:ctrlPr>
                      </m:sSubPr>
                      <m:e>
                        <m:r>
                          <a:rPr lang="en-US" sz="2400" b="1" i="1" smtClean="0">
                            <a:solidFill>
                              <a:srgbClr val="00B050"/>
                            </a:solidFill>
                            <a:latin typeface="Cambria Math" panose="02040503050406030204" pitchFamily="18" charset="0"/>
                            <a:ea typeface="Cambria Math" panose="02040503050406030204" pitchFamily="18" charset="0"/>
                          </a:rPr>
                          <m:t>𝜵</m:t>
                        </m:r>
                      </m:e>
                      <m:sub>
                        <m:r>
                          <a:rPr lang="en-US" sz="2400" b="1" i="1" smtClean="0">
                            <a:solidFill>
                              <a:srgbClr val="00B050"/>
                            </a:solidFill>
                            <a:latin typeface="Cambria Math" panose="02040503050406030204" pitchFamily="18" charset="0"/>
                          </a:rPr>
                          <m:t>𝒙</m:t>
                        </m:r>
                      </m:sub>
                    </m:sSub>
                    <m:func>
                      <m:funcPr>
                        <m:ctrlPr>
                          <a:rPr lang="en-US" sz="2400" b="1" i="1" smtClean="0">
                            <a:solidFill>
                              <a:srgbClr val="00B050"/>
                            </a:solidFill>
                            <a:latin typeface="Cambria Math" panose="02040503050406030204" pitchFamily="18" charset="0"/>
                          </a:rPr>
                        </m:ctrlPr>
                      </m:funcPr>
                      <m:fName>
                        <m:r>
                          <a:rPr lang="en-US" sz="2400" b="1" i="0" smtClean="0">
                            <a:solidFill>
                              <a:srgbClr val="00B050"/>
                            </a:solidFill>
                            <a:latin typeface="Cambria Math" panose="02040503050406030204" pitchFamily="18" charset="0"/>
                          </a:rPr>
                          <m:t>𝐥𝐨𝐠</m:t>
                        </m:r>
                      </m:fName>
                      <m:e>
                        <m:sSub>
                          <m:sSubPr>
                            <m:ctrlPr>
                              <a:rPr lang="en-US" sz="2400" b="1" i="1" smtClean="0">
                                <a:solidFill>
                                  <a:srgbClr val="00B050"/>
                                </a:solidFill>
                                <a:latin typeface="Cambria Math" panose="02040503050406030204" pitchFamily="18" charset="0"/>
                              </a:rPr>
                            </m:ctrlPr>
                          </m:sSubPr>
                          <m:e>
                            <m:r>
                              <a:rPr lang="en-US" sz="2400" b="1" i="1" smtClean="0">
                                <a:solidFill>
                                  <a:srgbClr val="00B050"/>
                                </a:solidFill>
                                <a:latin typeface="Cambria Math" panose="02040503050406030204" pitchFamily="18" charset="0"/>
                              </a:rPr>
                              <m:t>𝒒</m:t>
                            </m:r>
                          </m:e>
                          <m:sub>
                            <m:r>
                              <a:rPr lang="en-US" sz="2400" b="1" i="1" smtClean="0">
                                <a:solidFill>
                                  <a:srgbClr val="00B050"/>
                                </a:solidFill>
                                <a:latin typeface="Cambria Math" panose="02040503050406030204" pitchFamily="18" charset="0"/>
                                <a:ea typeface="Cambria Math" panose="02040503050406030204" pitchFamily="18" charset="0"/>
                              </a:rPr>
                              <m:t>𝜽</m:t>
                            </m:r>
                          </m:sub>
                        </m:sSub>
                        <m:d>
                          <m:dPr>
                            <m:ctrlPr>
                              <a:rPr lang="en-US" sz="2400" b="1" i="1" smtClean="0">
                                <a:solidFill>
                                  <a:srgbClr val="00B050"/>
                                </a:solidFill>
                                <a:latin typeface="Cambria Math" panose="02040503050406030204" pitchFamily="18" charset="0"/>
                              </a:rPr>
                            </m:ctrlPr>
                          </m:dPr>
                          <m:e>
                            <m:r>
                              <a:rPr lang="en-US" sz="2400" b="1" i="1" smtClean="0">
                                <a:solidFill>
                                  <a:srgbClr val="00B050"/>
                                </a:solidFill>
                                <a:latin typeface="Cambria Math" panose="02040503050406030204" pitchFamily="18" charset="0"/>
                              </a:rPr>
                              <m:t>𝒙</m:t>
                            </m:r>
                          </m:e>
                        </m:d>
                      </m:e>
                    </m:func>
                  </m:oMath>
                </a14:m>
                <a:r>
                  <a:rPr lang="en-US" sz="2400" dirty="0">
                    <a:latin typeface="Arial" panose="020B0604020202020204" pitchFamily="34" charset="0"/>
                    <a:cs typeface="Arial" panose="020B0604020202020204" pitchFamily="34" charset="0"/>
                  </a:rPr>
                  <a:t> is intractable, but can be approximated by score function. </a:t>
                </a:r>
              </a:p>
            </p:txBody>
          </p:sp>
        </mc:Choice>
        <mc:Fallback>
          <p:sp>
            <p:nvSpPr>
              <p:cNvPr id="5" name="TextBox 4">
                <a:extLst>
                  <a:ext uri="{FF2B5EF4-FFF2-40B4-BE49-F238E27FC236}">
                    <a16:creationId xmlns:a16="http://schemas.microsoft.com/office/drawing/2014/main" id="{B4360CB2-3E2B-329D-3444-103FD2F9F7B0}"/>
                  </a:ext>
                </a:extLst>
              </p:cNvPr>
              <p:cNvSpPr txBox="1">
                <a:spLocks noRot="1" noChangeAspect="1" noMove="1" noResize="1" noEditPoints="1" noAdjustHandles="1" noChangeArrowheads="1" noChangeShapeType="1" noTextEdit="1"/>
              </p:cNvSpPr>
              <p:nvPr/>
            </p:nvSpPr>
            <p:spPr>
              <a:xfrm>
                <a:off x="761583" y="705797"/>
                <a:ext cx="10519329" cy="461665"/>
              </a:xfrm>
              <a:prstGeom prst="rect">
                <a:avLst/>
              </a:prstGeom>
              <a:blipFill>
                <a:blip r:embed="rId2"/>
                <a:stretch>
                  <a:fillRect l="-811" t="-9211" b="-3026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CF55A2FC-44F7-AF9F-91D0-A631D2CD0F05}"/>
                  </a:ext>
                </a:extLst>
              </p:cNvPr>
              <p:cNvSpPr txBox="1"/>
              <p:nvPr/>
            </p:nvSpPr>
            <p:spPr>
              <a:xfrm>
                <a:off x="899491" y="1525657"/>
                <a:ext cx="9576352" cy="461665"/>
              </a:xfrm>
              <a:prstGeom prst="rect">
                <a:avLst/>
              </a:prstGeom>
              <a:noFill/>
            </p:spPr>
            <p:txBody>
              <a:bodyPr wrap="square" rtlCol="0">
                <a:spAutoFit/>
              </a:bodyPr>
              <a:lstStyle/>
              <a:p>
                <a:pPr marL="285750" indent="-285750">
                  <a:buFont typeface="Arial" panose="020B0604020202020204" pitchFamily="34" charset="0"/>
                  <a:buChar char="•"/>
                </a:pPr>
                <a:r>
                  <a:rPr lang="en-US" sz="2400" b="1" dirty="0">
                    <a:solidFill>
                      <a:srgbClr val="00B050"/>
                    </a:solidFill>
                  </a:rPr>
                  <a:t>Score function:</a:t>
                </a:r>
                <a14:m>
                  <m:oMath xmlns:m="http://schemas.openxmlformats.org/officeDocument/2006/math">
                    <m:r>
                      <a:rPr lang="en-US" sz="2400" b="1" i="1" smtClean="0">
                        <a:solidFill>
                          <a:schemeClr val="tx1"/>
                        </a:solidFill>
                        <a:latin typeface="Cambria Math" panose="02040503050406030204" pitchFamily="18" charset="0"/>
                      </a:rPr>
                      <m:t>𝒉</m:t>
                    </m:r>
                    <m:d>
                      <m:dPr>
                        <m:ctrlPr>
                          <a:rPr lang="en-US" sz="2400" b="1" i="1" smtClean="0">
                            <a:solidFill>
                              <a:schemeClr val="tx1"/>
                            </a:solidFill>
                            <a:latin typeface="Cambria Math" panose="02040503050406030204" pitchFamily="18" charset="0"/>
                          </a:rPr>
                        </m:ctrlPr>
                      </m:dPr>
                      <m:e>
                        <m:r>
                          <a:rPr lang="en-US" sz="2400" b="1" i="1" smtClean="0">
                            <a:solidFill>
                              <a:schemeClr val="tx1"/>
                            </a:solidFill>
                            <a:latin typeface="Cambria Math" panose="02040503050406030204" pitchFamily="18" charset="0"/>
                          </a:rPr>
                          <m:t>𝒙</m:t>
                        </m:r>
                        <m:r>
                          <a:rPr lang="en-US" sz="2400" b="1" i="1" smtClean="0">
                            <a:solidFill>
                              <a:schemeClr val="tx1"/>
                            </a:solidFill>
                            <a:latin typeface="Cambria Math" panose="02040503050406030204" pitchFamily="18" charset="0"/>
                          </a:rPr>
                          <m:t>,</m:t>
                        </m:r>
                        <m:r>
                          <a:rPr lang="en-US" sz="2400" b="1" i="1" smtClean="0">
                            <a:solidFill>
                              <a:schemeClr val="tx1"/>
                            </a:solidFill>
                            <a:latin typeface="Cambria Math" panose="02040503050406030204" pitchFamily="18" charset="0"/>
                            <a:ea typeface="Cambria Math" panose="02040503050406030204" pitchFamily="18" charset="0"/>
                          </a:rPr>
                          <m:t>𝜽</m:t>
                        </m:r>
                      </m:e>
                    </m:d>
                    <m:r>
                      <a:rPr lang="en-US" sz="2400" b="1" i="1" smtClean="0">
                        <a:solidFill>
                          <a:schemeClr val="tx1"/>
                        </a:solidFill>
                        <a:latin typeface="Cambria Math" panose="02040503050406030204" pitchFamily="18" charset="0"/>
                        <a:ea typeface="Cambria Math" panose="02040503050406030204" pitchFamily="18" charset="0"/>
                      </a:rPr>
                      <m:t>:</m:t>
                    </m:r>
                  </m:oMath>
                </a14:m>
                <a:r>
                  <a:rPr lang="en-US" sz="2400" b="1" dirty="0">
                    <a:solidFill>
                      <a:srgbClr val="00B050"/>
                    </a:solidFill>
                  </a:rPr>
                  <a:t> </a:t>
                </a:r>
                <a:r>
                  <a:rPr lang="en-US" sz="2400" dirty="0"/>
                  <a:t>a neural network</a:t>
                </a:r>
              </a:p>
            </p:txBody>
          </p:sp>
        </mc:Choice>
        <mc:Fallback>
          <p:sp>
            <p:nvSpPr>
              <p:cNvPr id="6" name="TextBox 5">
                <a:extLst>
                  <a:ext uri="{FF2B5EF4-FFF2-40B4-BE49-F238E27FC236}">
                    <a16:creationId xmlns:a16="http://schemas.microsoft.com/office/drawing/2014/main" id="{CF55A2FC-44F7-AF9F-91D0-A631D2CD0F05}"/>
                  </a:ext>
                </a:extLst>
              </p:cNvPr>
              <p:cNvSpPr txBox="1">
                <a:spLocks noRot="1" noChangeAspect="1" noMove="1" noResize="1" noEditPoints="1" noAdjustHandles="1" noChangeArrowheads="1" noChangeShapeType="1" noTextEdit="1"/>
              </p:cNvSpPr>
              <p:nvPr/>
            </p:nvSpPr>
            <p:spPr>
              <a:xfrm>
                <a:off x="899491" y="1525657"/>
                <a:ext cx="9576352" cy="461665"/>
              </a:xfrm>
              <a:prstGeom prst="rect">
                <a:avLst/>
              </a:prstGeom>
              <a:blipFill>
                <a:blip r:embed="rId3"/>
                <a:stretch>
                  <a:fillRect l="-892" t="-10526" b="-28947"/>
                </a:stretch>
              </a:blipFill>
            </p:spPr>
            <p:txBody>
              <a:bodyPr/>
              <a:lstStyle/>
              <a:p>
                <a:r>
                  <a:rPr lang="en-US">
                    <a:noFill/>
                  </a:rPr>
                  <a:t> </a:t>
                </a:r>
              </a:p>
            </p:txBody>
          </p:sp>
        </mc:Fallback>
      </mc:AlternateContent>
      <p:sp>
        <p:nvSpPr>
          <p:cNvPr id="7" name="Rectangle: Rounded Corners 6">
            <a:extLst>
              <a:ext uri="{FF2B5EF4-FFF2-40B4-BE49-F238E27FC236}">
                <a16:creationId xmlns:a16="http://schemas.microsoft.com/office/drawing/2014/main" id="{494357FB-6753-7E53-8960-FC0D74E7C0D6}"/>
              </a:ext>
            </a:extLst>
          </p:cNvPr>
          <p:cNvSpPr/>
          <p:nvPr/>
        </p:nvSpPr>
        <p:spPr>
          <a:xfrm>
            <a:off x="4421047" y="2215922"/>
            <a:ext cx="1600200" cy="611256"/>
          </a:xfrm>
          <a:prstGeom prst="round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5EB8561C-1040-0C65-4E5D-A7BA06EC53C4}"/>
                  </a:ext>
                </a:extLst>
              </p:cNvPr>
              <p:cNvSpPr txBox="1"/>
              <p:nvPr/>
            </p:nvSpPr>
            <p:spPr>
              <a:xfrm>
                <a:off x="3053179" y="2290717"/>
                <a:ext cx="1048579" cy="461665"/>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sz="2400" b="1" i="1" smtClean="0">
                          <a:solidFill>
                            <a:srgbClr val="FF0000"/>
                          </a:solidFill>
                          <a:latin typeface="Cambria Math" panose="02040503050406030204" pitchFamily="18" charset="0"/>
                        </a:rPr>
                        <m:t>𝒙</m:t>
                      </m:r>
                    </m:oMath>
                  </m:oMathPara>
                </a14:m>
                <a:endParaRPr lang="en-US" sz="2400" b="1" dirty="0">
                  <a:solidFill>
                    <a:srgbClr val="FF0000"/>
                  </a:solidFill>
                  <a:latin typeface="Arial" panose="020B0604020202020204" pitchFamily="34" charset="0"/>
                  <a:cs typeface="Arial" panose="020B0604020202020204" pitchFamily="34" charset="0"/>
                </a:endParaRPr>
              </a:p>
            </p:txBody>
          </p:sp>
        </mc:Choice>
        <mc:Fallback>
          <p:sp>
            <p:nvSpPr>
              <p:cNvPr id="8" name="TextBox 7">
                <a:extLst>
                  <a:ext uri="{FF2B5EF4-FFF2-40B4-BE49-F238E27FC236}">
                    <a16:creationId xmlns:a16="http://schemas.microsoft.com/office/drawing/2014/main" id="{5EB8561C-1040-0C65-4E5D-A7BA06EC53C4}"/>
                  </a:ext>
                </a:extLst>
              </p:cNvPr>
              <p:cNvSpPr txBox="1">
                <a:spLocks noRot="1" noChangeAspect="1" noMove="1" noResize="1" noEditPoints="1" noAdjustHandles="1" noChangeArrowheads="1" noChangeShapeType="1" noTextEdit="1"/>
              </p:cNvSpPr>
              <p:nvPr/>
            </p:nvSpPr>
            <p:spPr>
              <a:xfrm>
                <a:off x="3053179" y="2290717"/>
                <a:ext cx="1048579" cy="461665"/>
              </a:xfrm>
              <a:prstGeom prst="rect">
                <a:avLst/>
              </a:prstGeom>
              <a:blipFill>
                <a:blip r:embed="rId4"/>
                <a:stretch>
                  <a:fillRect/>
                </a:stretch>
              </a:blipFill>
            </p:spPr>
            <p:txBody>
              <a:bodyPr/>
              <a:lstStyle/>
              <a:p>
                <a:r>
                  <a:rPr lang="en-US">
                    <a:noFill/>
                  </a:rPr>
                  <a:t> </a:t>
                </a:r>
              </a:p>
            </p:txBody>
          </p:sp>
        </mc:Fallback>
      </mc:AlternateContent>
      <p:cxnSp>
        <p:nvCxnSpPr>
          <p:cNvPr id="10" name="Straight Arrow Connector 9">
            <a:extLst>
              <a:ext uri="{FF2B5EF4-FFF2-40B4-BE49-F238E27FC236}">
                <a16:creationId xmlns:a16="http://schemas.microsoft.com/office/drawing/2014/main" id="{035B6279-23D9-FCD9-FD1C-F3B1C0059ED6}"/>
              </a:ext>
            </a:extLst>
          </p:cNvPr>
          <p:cNvCxnSpPr>
            <a:endCxn id="7" idx="1"/>
          </p:cNvCxnSpPr>
          <p:nvPr/>
        </p:nvCxnSpPr>
        <p:spPr>
          <a:xfrm>
            <a:off x="3707296" y="2521549"/>
            <a:ext cx="713751" cy="1"/>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A67D8D33-B8E8-E389-5DAD-55B26BF9BE4F}"/>
              </a:ext>
            </a:extLst>
          </p:cNvPr>
          <p:cNvCxnSpPr>
            <a:stCxn id="7" idx="3"/>
          </p:cNvCxnSpPr>
          <p:nvPr/>
        </p:nvCxnSpPr>
        <p:spPr>
          <a:xfrm flipV="1">
            <a:off x="6021247" y="2521549"/>
            <a:ext cx="891418" cy="1"/>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2CE15CCA-A295-BD08-CA9D-4EF47A93F334}"/>
                  </a:ext>
                </a:extLst>
              </p:cNvPr>
              <p:cNvSpPr txBox="1"/>
              <p:nvPr/>
            </p:nvSpPr>
            <p:spPr>
              <a:xfrm>
                <a:off x="6276562" y="2282883"/>
                <a:ext cx="2435087" cy="461665"/>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sz="2400" b="1" i="1" smtClean="0">
                          <a:solidFill>
                            <a:srgbClr val="FF0000"/>
                          </a:solidFill>
                          <a:latin typeface="Cambria Math" panose="02040503050406030204" pitchFamily="18" charset="0"/>
                          <a:cs typeface="Arial" panose="020B0604020202020204" pitchFamily="34" charset="0"/>
                        </a:rPr>
                        <m:t>𝒉</m:t>
                      </m:r>
                      <m:r>
                        <a:rPr lang="en-US" sz="2400" b="1" i="1" smtClean="0">
                          <a:solidFill>
                            <a:srgbClr val="FF0000"/>
                          </a:solidFill>
                          <a:latin typeface="Cambria Math" panose="02040503050406030204" pitchFamily="18" charset="0"/>
                          <a:cs typeface="Arial" panose="020B0604020202020204" pitchFamily="34" charset="0"/>
                        </a:rPr>
                        <m:t>(</m:t>
                      </m:r>
                      <m:r>
                        <a:rPr lang="en-US" sz="2400" b="1" i="1" smtClean="0">
                          <a:solidFill>
                            <a:srgbClr val="FF0000"/>
                          </a:solidFill>
                          <a:latin typeface="Cambria Math" panose="02040503050406030204" pitchFamily="18" charset="0"/>
                          <a:cs typeface="Arial" panose="020B0604020202020204" pitchFamily="34" charset="0"/>
                        </a:rPr>
                        <m:t>𝒙</m:t>
                      </m:r>
                      <m:r>
                        <a:rPr lang="en-US" sz="2400" b="1" i="1" smtClean="0">
                          <a:solidFill>
                            <a:srgbClr val="FF0000"/>
                          </a:solidFill>
                          <a:latin typeface="Cambria Math" panose="02040503050406030204" pitchFamily="18" charset="0"/>
                          <a:cs typeface="Arial" panose="020B0604020202020204" pitchFamily="34" charset="0"/>
                        </a:rPr>
                        <m:t>,</m:t>
                      </m:r>
                      <m:r>
                        <a:rPr lang="en-US" sz="2400" b="1" i="1" smtClean="0">
                          <a:solidFill>
                            <a:srgbClr val="FF0000"/>
                          </a:solidFill>
                          <a:latin typeface="Cambria Math" panose="02040503050406030204" pitchFamily="18" charset="0"/>
                          <a:ea typeface="Cambria Math" panose="02040503050406030204" pitchFamily="18" charset="0"/>
                          <a:cs typeface="Arial" panose="020B0604020202020204" pitchFamily="34" charset="0"/>
                        </a:rPr>
                        <m:t>𝜽</m:t>
                      </m:r>
                      <m:r>
                        <a:rPr lang="en-US" sz="2400" b="1" i="1" smtClean="0">
                          <a:solidFill>
                            <a:srgbClr val="FF0000"/>
                          </a:solidFill>
                          <a:latin typeface="Cambria Math" panose="02040503050406030204" pitchFamily="18" charset="0"/>
                          <a:ea typeface="Cambria Math" panose="02040503050406030204" pitchFamily="18" charset="0"/>
                          <a:cs typeface="Arial" panose="020B0604020202020204" pitchFamily="34" charset="0"/>
                        </a:rPr>
                        <m:t>)</m:t>
                      </m:r>
                    </m:oMath>
                  </m:oMathPara>
                </a14:m>
                <a:endParaRPr lang="en-US" sz="2400" b="1" dirty="0">
                  <a:solidFill>
                    <a:srgbClr val="FF0000"/>
                  </a:solidFill>
                  <a:latin typeface="Arial" panose="020B0604020202020204" pitchFamily="34" charset="0"/>
                  <a:cs typeface="Arial" panose="020B0604020202020204" pitchFamily="34" charset="0"/>
                </a:endParaRPr>
              </a:p>
            </p:txBody>
          </p:sp>
        </mc:Choice>
        <mc:Fallback>
          <p:sp>
            <p:nvSpPr>
              <p:cNvPr id="15" name="TextBox 14">
                <a:extLst>
                  <a:ext uri="{FF2B5EF4-FFF2-40B4-BE49-F238E27FC236}">
                    <a16:creationId xmlns:a16="http://schemas.microsoft.com/office/drawing/2014/main" id="{2CE15CCA-A295-BD08-CA9D-4EF47A93F334}"/>
                  </a:ext>
                </a:extLst>
              </p:cNvPr>
              <p:cNvSpPr txBox="1">
                <a:spLocks noRot="1" noChangeAspect="1" noMove="1" noResize="1" noEditPoints="1" noAdjustHandles="1" noChangeArrowheads="1" noChangeShapeType="1" noTextEdit="1"/>
              </p:cNvSpPr>
              <p:nvPr/>
            </p:nvSpPr>
            <p:spPr>
              <a:xfrm>
                <a:off x="6276562" y="2282883"/>
                <a:ext cx="2435087" cy="461665"/>
              </a:xfrm>
              <a:prstGeom prst="rect">
                <a:avLst/>
              </a:prstGeom>
              <a:blipFill>
                <a:blip r:embed="rId5"/>
                <a:stretch>
                  <a:fillRect b="-1973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6" name="TextBox 15">
                <a:extLst>
                  <a:ext uri="{FF2B5EF4-FFF2-40B4-BE49-F238E27FC236}">
                    <a16:creationId xmlns:a16="http://schemas.microsoft.com/office/drawing/2014/main" id="{A1B7571A-2896-4EE7-B135-031ADD07538A}"/>
                  </a:ext>
                </a:extLst>
              </p:cNvPr>
              <p:cNvSpPr txBox="1"/>
              <p:nvPr/>
            </p:nvSpPr>
            <p:spPr>
              <a:xfrm>
                <a:off x="1030566" y="3210338"/>
                <a:ext cx="9417326" cy="648767"/>
              </a:xfrm>
              <a:prstGeom prst="rect">
                <a:avLst/>
              </a:prstGeom>
              <a:noFill/>
            </p:spPr>
            <p:txBody>
              <a:bodyPr wrap="square" rtlCol="0">
                <a:spAutoFit/>
              </a:bodyPr>
              <a:lstStyle/>
              <a:p>
                <a:pPr marL="285750" indent="-285750">
                  <a:buFont typeface="Arial" panose="020B0604020202020204" pitchFamily="34" charset="0"/>
                  <a:buChar char="•"/>
                </a:pPr>
                <a14:m>
                  <m:oMath xmlns:m="http://schemas.openxmlformats.org/officeDocument/2006/math">
                    <m:r>
                      <a:rPr lang="en-US" sz="2400" b="0" i="1" smtClean="0">
                        <a:latin typeface="Cambria Math" panose="02040503050406030204" pitchFamily="18" charset="0"/>
                      </a:rPr>
                      <m:t>𝐿</m:t>
                    </m:r>
                    <m:d>
                      <m:dPr>
                        <m:ctrlPr>
                          <a:rPr lang="en-US" sz="2400" b="0" i="1" smtClean="0">
                            <a:latin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𝜃</m:t>
                        </m:r>
                        <m:r>
                          <a:rPr lang="en-US" sz="2400" b="0" i="1" smtClean="0">
                            <a:latin typeface="Cambria Math" panose="02040503050406030204" pitchFamily="18" charset="0"/>
                            <a:ea typeface="Cambria Math" panose="02040503050406030204" pitchFamily="18" charset="0"/>
                          </a:rPr>
                          <m:t>, </m:t>
                        </m:r>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𝑃</m:t>
                            </m:r>
                          </m:e>
                          <m:sub>
                            <m:r>
                              <a:rPr lang="en-US" sz="2400" b="0" i="1" smtClean="0">
                                <a:latin typeface="Cambria Math" panose="02040503050406030204" pitchFamily="18" charset="0"/>
                                <a:ea typeface="Cambria Math" panose="02040503050406030204" pitchFamily="18" charset="0"/>
                              </a:rPr>
                              <m:t>𝑑𝑎𝑡𝑎</m:t>
                            </m:r>
                          </m:sub>
                        </m:sSub>
                        <m:d>
                          <m:dPr>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𝑥</m:t>
                            </m:r>
                          </m:e>
                        </m:d>
                      </m:e>
                    </m:d>
                    <m:r>
                      <a:rPr lang="en-US" sz="2400" b="0" i="1" smtClean="0">
                        <a:latin typeface="Cambria Math" panose="02040503050406030204" pitchFamily="18" charset="0"/>
                        <a:ea typeface="Cambria Math" panose="02040503050406030204" pitchFamily="18" charset="0"/>
                      </a:rPr>
                      <m:t>=</m:t>
                    </m:r>
                    <m:f>
                      <m:fPr>
                        <m:ctrlPr>
                          <a:rPr lang="en-US" sz="2400" b="0" i="1" smtClean="0">
                            <a:latin typeface="Cambria Math" panose="02040503050406030204" pitchFamily="18" charset="0"/>
                            <a:ea typeface="Cambria Math" panose="02040503050406030204" pitchFamily="18" charset="0"/>
                          </a:rPr>
                        </m:ctrlPr>
                      </m:fPr>
                      <m:num>
                        <m:r>
                          <a:rPr lang="en-US" sz="2400" b="0" i="1" smtClean="0">
                            <a:latin typeface="Cambria Math" panose="02040503050406030204" pitchFamily="18" charset="0"/>
                            <a:ea typeface="Cambria Math" panose="02040503050406030204" pitchFamily="18" charset="0"/>
                          </a:rPr>
                          <m:t>1</m:t>
                        </m:r>
                      </m:num>
                      <m:den>
                        <m:r>
                          <a:rPr lang="en-US" sz="2400" b="0" i="1" smtClean="0">
                            <a:latin typeface="Cambria Math" panose="02040503050406030204" pitchFamily="18" charset="0"/>
                            <a:ea typeface="Cambria Math" panose="02040503050406030204" pitchFamily="18" charset="0"/>
                          </a:rPr>
                          <m:t>2</m:t>
                        </m:r>
                      </m:den>
                    </m:f>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𝐸</m:t>
                        </m:r>
                      </m:e>
                      <m:sub>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𝑃</m:t>
                            </m:r>
                          </m:e>
                          <m:sub>
                            <m:r>
                              <a:rPr lang="en-US" sz="2400" b="0" i="1" smtClean="0">
                                <a:latin typeface="Cambria Math" panose="02040503050406030204" pitchFamily="18" charset="0"/>
                                <a:ea typeface="Cambria Math" panose="02040503050406030204" pitchFamily="18" charset="0"/>
                              </a:rPr>
                              <m:t>𝑑𝑎𝑡𝑎</m:t>
                            </m:r>
                          </m:sub>
                        </m:sSub>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𝑥</m:t>
                        </m:r>
                        <m:r>
                          <a:rPr lang="en-US" sz="2400" b="0" i="1" smtClean="0">
                            <a:latin typeface="Cambria Math" panose="02040503050406030204" pitchFamily="18" charset="0"/>
                            <a:ea typeface="Cambria Math" panose="02040503050406030204" pitchFamily="18" charset="0"/>
                          </a:rPr>
                          <m:t>)</m:t>
                        </m:r>
                      </m:sub>
                    </m:sSub>
                    <m:d>
                      <m:dPr>
                        <m:begChr m:val="["/>
                        <m:endChr m:val="]"/>
                        <m:ctrlPr>
                          <a:rPr lang="en-US" sz="2400" b="0" i="1" smtClean="0">
                            <a:latin typeface="Cambria Math" panose="02040503050406030204" pitchFamily="18" charset="0"/>
                            <a:ea typeface="Cambria Math" panose="02040503050406030204" pitchFamily="18" charset="0"/>
                          </a:rPr>
                        </m:ctrlPr>
                      </m:dPr>
                      <m:e>
                        <m:sSubSup>
                          <m:sSubSupPr>
                            <m:ctrlPr>
                              <a:rPr lang="en-US" sz="2400" b="0" i="1" smtClean="0">
                                <a:latin typeface="Cambria Math" panose="02040503050406030204" pitchFamily="18" charset="0"/>
                                <a:ea typeface="Cambria Math" panose="02040503050406030204" pitchFamily="18" charset="0"/>
                              </a:rPr>
                            </m:ctrlPr>
                          </m:sSubSupPr>
                          <m:e>
                            <m:d>
                              <m:dPr>
                                <m:begChr m:val="‖"/>
                                <m:endChr m:val="‖"/>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h</m:t>
                                </m:r>
                                <m:d>
                                  <m:dPr>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𝑥</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𝜃</m:t>
                                    </m:r>
                                  </m:e>
                                </m:d>
                                <m:r>
                                  <a:rPr lang="en-US" sz="2400" b="0" i="1" smtClean="0">
                                    <a:latin typeface="Cambria Math" panose="02040503050406030204" pitchFamily="18" charset="0"/>
                                    <a:ea typeface="Cambria Math" panose="02040503050406030204" pitchFamily="18" charset="0"/>
                                  </a:rPr>
                                  <m:t>−</m:t>
                                </m:r>
                                <m:sSub>
                                  <m:sSubPr>
                                    <m:ctrlPr>
                                      <a:rPr lang="en-US" sz="2400" b="1" i="1">
                                        <a:solidFill>
                                          <a:srgbClr val="00B050"/>
                                        </a:solidFill>
                                        <a:latin typeface="Cambria Math" panose="02040503050406030204" pitchFamily="18" charset="0"/>
                                      </a:rPr>
                                    </m:ctrlPr>
                                  </m:sSubPr>
                                  <m:e>
                                    <m:r>
                                      <a:rPr lang="en-US" sz="2400" b="1" i="1">
                                        <a:solidFill>
                                          <a:srgbClr val="00B050"/>
                                        </a:solidFill>
                                        <a:latin typeface="Cambria Math" panose="02040503050406030204" pitchFamily="18" charset="0"/>
                                        <a:ea typeface="Cambria Math" panose="02040503050406030204" pitchFamily="18" charset="0"/>
                                      </a:rPr>
                                      <m:t>𝜵</m:t>
                                    </m:r>
                                  </m:e>
                                  <m:sub>
                                    <m:r>
                                      <a:rPr lang="en-US" sz="2400" b="1" i="1">
                                        <a:solidFill>
                                          <a:srgbClr val="00B050"/>
                                        </a:solidFill>
                                        <a:latin typeface="Cambria Math" panose="02040503050406030204" pitchFamily="18" charset="0"/>
                                      </a:rPr>
                                      <m:t>𝒙</m:t>
                                    </m:r>
                                  </m:sub>
                                </m:sSub>
                                <m:func>
                                  <m:funcPr>
                                    <m:ctrlPr>
                                      <a:rPr lang="en-US" sz="2400" b="1" i="1">
                                        <a:solidFill>
                                          <a:srgbClr val="00B050"/>
                                        </a:solidFill>
                                        <a:latin typeface="Cambria Math" panose="02040503050406030204" pitchFamily="18" charset="0"/>
                                      </a:rPr>
                                    </m:ctrlPr>
                                  </m:funcPr>
                                  <m:fName>
                                    <m:r>
                                      <a:rPr lang="en-US" sz="2400" b="1">
                                        <a:solidFill>
                                          <a:srgbClr val="00B050"/>
                                        </a:solidFill>
                                        <a:latin typeface="Cambria Math" panose="02040503050406030204" pitchFamily="18" charset="0"/>
                                      </a:rPr>
                                      <m:t>𝐥𝐨𝐠</m:t>
                                    </m:r>
                                  </m:fName>
                                  <m:e>
                                    <m:sSub>
                                      <m:sSubPr>
                                        <m:ctrlPr>
                                          <a:rPr lang="en-US" sz="2400" b="1" i="1">
                                            <a:solidFill>
                                              <a:srgbClr val="00B050"/>
                                            </a:solidFill>
                                            <a:latin typeface="Cambria Math" panose="02040503050406030204" pitchFamily="18" charset="0"/>
                                          </a:rPr>
                                        </m:ctrlPr>
                                      </m:sSubPr>
                                      <m:e>
                                        <m:r>
                                          <a:rPr lang="en-US" sz="2400" b="1" i="1">
                                            <a:solidFill>
                                              <a:srgbClr val="00B050"/>
                                            </a:solidFill>
                                            <a:latin typeface="Cambria Math" panose="02040503050406030204" pitchFamily="18" charset="0"/>
                                          </a:rPr>
                                          <m:t>𝒒</m:t>
                                        </m:r>
                                      </m:e>
                                      <m:sub>
                                        <m:r>
                                          <a:rPr lang="en-US" sz="2400" b="1" i="1">
                                            <a:solidFill>
                                              <a:srgbClr val="00B050"/>
                                            </a:solidFill>
                                            <a:latin typeface="Cambria Math" panose="02040503050406030204" pitchFamily="18" charset="0"/>
                                            <a:ea typeface="Cambria Math" panose="02040503050406030204" pitchFamily="18" charset="0"/>
                                          </a:rPr>
                                          <m:t>𝜽</m:t>
                                        </m:r>
                                      </m:sub>
                                    </m:sSub>
                                    <m:d>
                                      <m:dPr>
                                        <m:ctrlPr>
                                          <a:rPr lang="en-US" sz="2400" b="1" i="1">
                                            <a:solidFill>
                                              <a:srgbClr val="00B050"/>
                                            </a:solidFill>
                                            <a:latin typeface="Cambria Math" panose="02040503050406030204" pitchFamily="18" charset="0"/>
                                          </a:rPr>
                                        </m:ctrlPr>
                                      </m:dPr>
                                      <m:e>
                                        <m:r>
                                          <a:rPr lang="en-US" sz="2400" b="1" i="1">
                                            <a:solidFill>
                                              <a:srgbClr val="00B050"/>
                                            </a:solidFill>
                                            <a:latin typeface="Cambria Math" panose="02040503050406030204" pitchFamily="18" charset="0"/>
                                          </a:rPr>
                                          <m:t>𝒙</m:t>
                                        </m:r>
                                      </m:e>
                                    </m:d>
                                  </m:e>
                                </m:func>
                              </m:e>
                            </m:d>
                          </m:e>
                          <m:sub>
                            <m:r>
                              <a:rPr lang="en-US" sz="2400" b="0" i="1" smtClean="0">
                                <a:latin typeface="Cambria Math" panose="02040503050406030204" pitchFamily="18" charset="0"/>
                                <a:ea typeface="Cambria Math" panose="02040503050406030204" pitchFamily="18" charset="0"/>
                              </a:rPr>
                              <m:t>2</m:t>
                            </m:r>
                          </m:sub>
                          <m:sup>
                            <m:r>
                              <a:rPr lang="en-US" sz="2400" b="0" i="1" smtClean="0">
                                <a:latin typeface="Cambria Math" panose="02040503050406030204" pitchFamily="18" charset="0"/>
                                <a:ea typeface="Cambria Math" panose="02040503050406030204" pitchFamily="18" charset="0"/>
                              </a:rPr>
                              <m:t>2</m:t>
                            </m:r>
                          </m:sup>
                        </m:sSubSup>
                      </m:e>
                    </m:d>
                  </m:oMath>
                </a14:m>
                <a:endParaRPr lang="en-US" sz="2400" dirty="0"/>
              </a:p>
            </p:txBody>
          </p:sp>
        </mc:Choice>
        <mc:Fallback>
          <p:sp>
            <p:nvSpPr>
              <p:cNvPr id="16" name="TextBox 15">
                <a:extLst>
                  <a:ext uri="{FF2B5EF4-FFF2-40B4-BE49-F238E27FC236}">
                    <a16:creationId xmlns:a16="http://schemas.microsoft.com/office/drawing/2014/main" id="{A1B7571A-2896-4EE7-B135-031ADD07538A}"/>
                  </a:ext>
                </a:extLst>
              </p:cNvPr>
              <p:cNvSpPr txBox="1">
                <a:spLocks noRot="1" noChangeAspect="1" noMove="1" noResize="1" noEditPoints="1" noAdjustHandles="1" noChangeArrowheads="1" noChangeShapeType="1" noTextEdit="1"/>
              </p:cNvSpPr>
              <p:nvPr/>
            </p:nvSpPr>
            <p:spPr>
              <a:xfrm>
                <a:off x="1030566" y="3210338"/>
                <a:ext cx="9417326" cy="648767"/>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7" name="TextBox 16">
                <a:extLst>
                  <a:ext uri="{FF2B5EF4-FFF2-40B4-BE49-F238E27FC236}">
                    <a16:creationId xmlns:a16="http://schemas.microsoft.com/office/drawing/2014/main" id="{6462DF7C-8BF8-9964-4865-6FE34F11ED62}"/>
                  </a:ext>
                </a:extLst>
              </p:cNvPr>
              <p:cNvSpPr txBox="1"/>
              <p:nvPr/>
            </p:nvSpPr>
            <p:spPr>
              <a:xfrm>
                <a:off x="1466022" y="4368248"/>
                <a:ext cx="8736495" cy="100957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sz="2800" b="1" i="1" smtClean="0">
                          <a:solidFill>
                            <a:srgbClr val="FF0000"/>
                          </a:solidFill>
                          <a:latin typeface="Cambria Math" panose="02040503050406030204" pitchFamily="18" charset="0"/>
                        </a:rPr>
                        <m:t>𝑳</m:t>
                      </m:r>
                      <m:d>
                        <m:dPr>
                          <m:ctrlPr>
                            <a:rPr lang="en-US" sz="2800" b="1" i="1" smtClean="0">
                              <a:solidFill>
                                <a:srgbClr val="FF0000"/>
                              </a:solidFill>
                              <a:latin typeface="Cambria Math" panose="02040503050406030204" pitchFamily="18" charset="0"/>
                            </a:rPr>
                          </m:ctrlPr>
                        </m:dPr>
                        <m:e>
                          <m:r>
                            <a:rPr lang="en-US" sz="2800" b="1" i="1">
                              <a:solidFill>
                                <a:srgbClr val="FF0000"/>
                              </a:solidFill>
                              <a:latin typeface="Cambria Math" panose="02040503050406030204" pitchFamily="18" charset="0"/>
                              <a:ea typeface="Cambria Math" panose="02040503050406030204" pitchFamily="18" charset="0"/>
                            </a:rPr>
                            <m:t>𝜽</m:t>
                          </m:r>
                          <m:r>
                            <a:rPr lang="en-US" sz="2800" b="1" i="1">
                              <a:solidFill>
                                <a:srgbClr val="FF0000"/>
                              </a:solidFill>
                              <a:latin typeface="Cambria Math" panose="02040503050406030204" pitchFamily="18" charset="0"/>
                              <a:ea typeface="Cambria Math" panose="02040503050406030204" pitchFamily="18" charset="0"/>
                            </a:rPr>
                            <m:t>, </m:t>
                          </m:r>
                          <m:sSub>
                            <m:sSubPr>
                              <m:ctrlPr>
                                <a:rPr lang="en-US" sz="2800" b="1" i="1">
                                  <a:solidFill>
                                    <a:srgbClr val="FF0000"/>
                                  </a:solidFill>
                                  <a:latin typeface="Cambria Math" panose="02040503050406030204" pitchFamily="18" charset="0"/>
                                  <a:ea typeface="Cambria Math" panose="02040503050406030204" pitchFamily="18" charset="0"/>
                                </a:rPr>
                              </m:ctrlPr>
                            </m:sSubPr>
                            <m:e>
                              <m:r>
                                <a:rPr lang="en-US" sz="2800" b="1" i="1">
                                  <a:solidFill>
                                    <a:srgbClr val="FF0000"/>
                                  </a:solidFill>
                                  <a:latin typeface="Cambria Math" panose="02040503050406030204" pitchFamily="18" charset="0"/>
                                  <a:ea typeface="Cambria Math" panose="02040503050406030204" pitchFamily="18" charset="0"/>
                                </a:rPr>
                                <m:t>𝑷</m:t>
                              </m:r>
                            </m:e>
                            <m:sub>
                              <m:r>
                                <a:rPr lang="en-US" sz="2800" b="1" i="1">
                                  <a:solidFill>
                                    <a:srgbClr val="FF0000"/>
                                  </a:solidFill>
                                  <a:latin typeface="Cambria Math" panose="02040503050406030204" pitchFamily="18" charset="0"/>
                                  <a:ea typeface="Cambria Math" panose="02040503050406030204" pitchFamily="18" charset="0"/>
                                </a:rPr>
                                <m:t>𝒅𝒂𝒕𝒂</m:t>
                              </m:r>
                            </m:sub>
                          </m:sSub>
                          <m:d>
                            <m:dPr>
                              <m:ctrlPr>
                                <a:rPr lang="en-US" sz="2800" b="1" i="1">
                                  <a:solidFill>
                                    <a:srgbClr val="FF0000"/>
                                  </a:solidFill>
                                  <a:latin typeface="Cambria Math" panose="02040503050406030204" pitchFamily="18" charset="0"/>
                                  <a:ea typeface="Cambria Math" panose="02040503050406030204" pitchFamily="18" charset="0"/>
                                </a:rPr>
                              </m:ctrlPr>
                            </m:dPr>
                            <m:e>
                              <m:r>
                                <a:rPr lang="en-US" sz="2800" b="1" i="1">
                                  <a:solidFill>
                                    <a:srgbClr val="FF0000"/>
                                  </a:solidFill>
                                  <a:latin typeface="Cambria Math" panose="02040503050406030204" pitchFamily="18" charset="0"/>
                                  <a:ea typeface="Cambria Math" panose="02040503050406030204" pitchFamily="18" charset="0"/>
                                </a:rPr>
                                <m:t>𝒙</m:t>
                              </m:r>
                            </m:e>
                          </m:d>
                        </m:e>
                      </m:d>
                      <m:r>
                        <a:rPr lang="en-US" sz="2800" b="1" i="1" smtClean="0">
                          <a:solidFill>
                            <a:srgbClr val="FF0000"/>
                          </a:solidFill>
                          <a:latin typeface="Cambria Math" panose="02040503050406030204" pitchFamily="18" charset="0"/>
                          <a:ea typeface="Cambria Math" panose="02040503050406030204" pitchFamily="18" charset="0"/>
                        </a:rPr>
                        <m:t>=</m:t>
                      </m:r>
                      <m:r>
                        <a:rPr lang="en-US" sz="2800" b="1" i="1" smtClean="0">
                          <a:solidFill>
                            <a:srgbClr val="FF0000"/>
                          </a:solidFill>
                          <a:latin typeface="Cambria Math" panose="02040503050406030204" pitchFamily="18" charset="0"/>
                          <a:ea typeface="Cambria Math" panose="02040503050406030204" pitchFamily="18" charset="0"/>
                        </a:rPr>
                        <m:t>𝟎</m:t>
                      </m:r>
                      <m:r>
                        <a:rPr lang="en-US" sz="2800" b="1" i="1" smtClean="0">
                          <a:solidFill>
                            <a:srgbClr val="FF0000"/>
                          </a:solidFill>
                          <a:latin typeface="Cambria Math" panose="02040503050406030204" pitchFamily="18" charset="0"/>
                          <a:ea typeface="Cambria Math" panose="02040503050406030204" pitchFamily="18" charset="0"/>
                        </a:rPr>
                        <m:t> ↔</m:t>
                      </m:r>
                      <m:r>
                        <a:rPr lang="en-US" sz="2800" b="1" i="1">
                          <a:solidFill>
                            <a:srgbClr val="FF0000"/>
                          </a:solidFill>
                          <a:latin typeface="Cambria Math" panose="02040503050406030204" pitchFamily="18" charset="0"/>
                          <a:cs typeface="Arial" panose="020B0604020202020204" pitchFamily="34" charset="0"/>
                        </a:rPr>
                        <m:t>𝒉</m:t>
                      </m:r>
                      <m:d>
                        <m:dPr>
                          <m:ctrlPr>
                            <a:rPr lang="en-US" sz="2800" b="1" i="1">
                              <a:solidFill>
                                <a:srgbClr val="FF0000"/>
                              </a:solidFill>
                              <a:latin typeface="Cambria Math" panose="02040503050406030204" pitchFamily="18" charset="0"/>
                              <a:cs typeface="Arial" panose="020B0604020202020204" pitchFamily="34" charset="0"/>
                            </a:rPr>
                          </m:ctrlPr>
                        </m:dPr>
                        <m:e>
                          <m:r>
                            <a:rPr lang="en-US" sz="2800" b="1" i="1">
                              <a:solidFill>
                                <a:srgbClr val="FF0000"/>
                              </a:solidFill>
                              <a:latin typeface="Cambria Math" panose="02040503050406030204" pitchFamily="18" charset="0"/>
                              <a:cs typeface="Arial" panose="020B0604020202020204" pitchFamily="34" charset="0"/>
                            </a:rPr>
                            <m:t>𝒙</m:t>
                          </m:r>
                          <m:r>
                            <a:rPr lang="en-US" sz="2800" b="1" i="1">
                              <a:solidFill>
                                <a:srgbClr val="FF0000"/>
                              </a:solidFill>
                              <a:latin typeface="Cambria Math" panose="02040503050406030204" pitchFamily="18" charset="0"/>
                              <a:cs typeface="Arial" panose="020B0604020202020204" pitchFamily="34" charset="0"/>
                            </a:rPr>
                            <m:t>,</m:t>
                          </m:r>
                          <m:r>
                            <a:rPr lang="en-US" sz="2800" b="1" i="1">
                              <a:solidFill>
                                <a:srgbClr val="FF0000"/>
                              </a:solidFill>
                              <a:latin typeface="Cambria Math" panose="02040503050406030204" pitchFamily="18" charset="0"/>
                              <a:ea typeface="Cambria Math" panose="02040503050406030204" pitchFamily="18" charset="0"/>
                              <a:cs typeface="Arial" panose="020B0604020202020204" pitchFamily="34" charset="0"/>
                            </a:rPr>
                            <m:t>𝜽</m:t>
                          </m:r>
                        </m:e>
                      </m:d>
                      <m:r>
                        <a:rPr lang="en-US" sz="2800" b="1" i="1" smtClean="0">
                          <a:solidFill>
                            <a:srgbClr val="FF0000"/>
                          </a:solidFill>
                          <a:latin typeface="Cambria Math" panose="02040503050406030204" pitchFamily="18" charset="0"/>
                          <a:ea typeface="Cambria Math" panose="02040503050406030204" pitchFamily="18" charset="0"/>
                          <a:cs typeface="Arial" panose="020B0604020202020204" pitchFamily="34" charset="0"/>
                        </a:rPr>
                        <m:t>=</m:t>
                      </m:r>
                      <m:sSub>
                        <m:sSubPr>
                          <m:ctrlPr>
                            <a:rPr lang="en-US" sz="2800" b="1" i="1">
                              <a:solidFill>
                                <a:srgbClr val="FF0000"/>
                              </a:solidFill>
                              <a:latin typeface="Cambria Math" panose="02040503050406030204" pitchFamily="18" charset="0"/>
                            </a:rPr>
                          </m:ctrlPr>
                        </m:sSubPr>
                        <m:e>
                          <m:r>
                            <a:rPr lang="en-US" sz="2800" b="1" i="1">
                              <a:solidFill>
                                <a:srgbClr val="FF0000"/>
                              </a:solidFill>
                              <a:latin typeface="Cambria Math" panose="02040503050406030204" pitchFamily="18" charset="0"/>
                              <a:ea typeface="Cambria Math" panose="02040503050406030204" pitchFamily="18" charset="0"/>
                            </a:rPr>
                            <m:t>𝜵</m:t>
                          </m:r>
                        </m:e>
                        <m:sub>
                          <m:r>
                            <a:rPr lang="en-US" sz="2800" b="1" i="1">
                              <a:solidFill>
                                <a:srgbClr val="FF0000"/>
                              </a:solidFill>
                              <a:latin typeface="Cambria Math" panose="02040503050406030204" pitchFamily="18" charset="0"/>
                            </a:rPr>
                            <m:t>𝒙</m:t>
                          </m:r>
                        </m:sub>
                      </m:sSub>
                      <m:func>
                        <m:funcPr>
                          <m:ctrlPr>
                            <a:rPr lang="en-US" sz="2800" b="1" i="1">
                              <a:solidFill>
                                <a:srgbClr val="FF0000"/>
                              </a:solidFill>
                              <a:latin typeface="Cambria Math" panose="02040503050406030204" pitchFamily="18" charset="0"/>
                            </a:rPr>
                          </m:ctrlPr>
                        </m:funcPr>
                        <m:fName>
                          <m:r>
                            <a:rPr lang="en-US" sz="2800" b="1">
                              <a:solidFill>
                                <a:srgbClr val="FF0000"/>
                              </a:solidFill>
                              <a:latin typeface="Cambria Math" panose="02040503050406030204" pitchFamily="18" charset="0"/>
                            </a:rPr>
                            <m:t>𝐥𝐨𝐠</m:t>
                          </m:r>
                        </m:fName>
                        <m:e>
                          <m:sSub>
                            <m:sSubPr>
                              <m:ctrlPr>
                                <a:rPr lang="en-US" sz="2800" b="1" i="1">
                                  <a:solidFill>
                                    <a:srgbClr val="FF0000"/>
                                  </a:solidFill>
                                  <a:latin typeface="Cambria Math" panose="02040503050406030204" pitchFamily="18" charset="0"/>
                                </a:rPr>
                              </m:ctrlPr>
                            </m:sSubPr>
                            <m:e>
                              <m:r>
                                <a:rPr lang="en-US" sz="2800" b="1" i="1">
                                  <a:solidFill>
                                    <a:srgbClr val="FF0000"/>
                                  </a:solidFill>
                                  <a:latin typeface="Cambria Math" panose="02040503050406030204" pitchFamily="18" charset="0"/>
                                </a:rPr>
                                <m:t>𝒒</m:t>
                              </m:r>
                            </m:e>
                            <m:sub>
                              <m:r>
                                <a:rPr lang="en-US" sz="2800" b="1" i="1">
                                  <a:solidFill>
                                    <a:srgbClr val="FF0000"/>
                                  </a:solidFill>
                                  <a:latin typeface="Cambria Math" panose="02040503050406030204" pitchFamily="18" charset="0"/>
                                  <a:ea typeface="Cambria Math" panose="02040503050406030204" pitchFamily="18" charset="0"/>
                                </a:rPr>
                                <m:t>𝜽</m:t>
                              </m:r>
                            </m:sub>
                          </m:sSub>
                          <m:d>
                            <m:dPr>
                              <m:ctrlPr>
                                <a:rPr lang="en-US" sz="2800" b="1" i="1">
                                  <a:solidFill>
                                    <a:srgbClr val="FF0000"/>
                                  </a:solidFill>
                                  <a:latin typeface="Cambria Math" panose="02040503050406030204" pitchFamily="18" charset="0"/>
                                </a:rPr>
                              </m:ctrlPr>
                            </m:dPr>
                            <m:e>
                              <m:r>
                                <a:rPr lang="en-US" sz="2800" b="1" i="1">
                                  <a:solidFill>
                                    <a:srgbClr val="FF0000"/>
                                  </a:solidFill>
                                  <a:latin typeface="Cambria Math" panose="02040503050406030204" pitchFamily="18" charset="0"/>
                                </a:rPr>
                                <m:t>𝒙</m:t>
                              </m:r>
                            </m:e>
                          </m:d>
                        </m:e>
                      </m:func>
                    </m:oMath>
                  </m:oMathPara>
                </a14:m>
                <a:endParaRPr lang="en-US" sz="2800" b="1" dirty="0">
                  <a:solidFill>
                    <a:srgbClr val="FF0000"/>
                  </a:solidFill>
                  <a:latin typeface="Arial" panose="020B0604020202020204" pitchFamily="34" charset="0"/>
                  <a:cs typeface="Arial" panose="020B0604020202020204" pitchFamily="34" charset="0"/>
                </a:endParaRPr>
              </a:p>
              <a:p>
                <a:endParaRPr lang="en-US" sz="2800" b="1" dirty="0">
                  <a:latin typeface="Arial" panose="020B0604020202020204" pitchFamily="34" charset="0"/>
                  <a:cs typeface="Arial" panose="020B0604020202020204" pitchFamily="34" charset="0"/>
                </a:endParaRPr>
              </a:p>
            </p:txBody>
          </p:sp>
        </mc:Choice>
        <mc:Fallback>
          <p:sp>
            <p:nvSpPr>
              <p:cNvPr id="17" name="TextBox 16">
                <a:extLst>
                  <a:ext uri="{FF2B5EF4-FFF2-40B4-BE49-F238E27FC236}">
                    <a16:creationId xmlns:a16="http://schemas.microsoft.com/office/drawing/2014/main" id="{6462DF7C-8BF8-9964-4865-6FE34F11ED62}"/>
                  </a:ext>
                </a:extLst>
              </p:cNvPr>
              <p:cNvSpPr txBox="1">
                <a:spLocks noRot="1" noChangeAspect="1" noMove="1" noResize="1" noEditPoints="1" noAdjustHandles="1" noChangeArrowheads="1" noChangeShapeType="1" noTextEdit="1"/>
              </p:cNvSpPr>
              <p:nvPr/>
            </p:nvSpPr>
            <p:spPr>
              <a:xfrm>
                <a:off x="1466022" y="4368248"/>
                <a:ext cx="8736495" cy="1009572"/>
              </a:xfrm>
              <a:prstGeom prst="rect">
                <a:avLst/>
              </a:prstGeom>
              <a:blipFill>
                <a:blip r:embed="rId7"/>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8578557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89AADC2-5CAE-F77D-7DCF-68348B35D25A}"/>
              </a:ext>
            </a:extLst>
          </p:cNvPr>
          <p:cNvSpPr txBox="1"/>
          <p:nvPr/>
        </p:nvSpPr>
        <p:spPr>
          <a:xfrm>
            <a:off x="2495965" y="193021"/>
            <a:ext cx="6095170" cy="584775"/>
          </a:xfrm>
          <a:prstGeom prst="rect">
            <a:avLst/>
          </a:prstGeom>
          <a:noFill/>
        </p:spPr>
        <p:txBody>
          <a:bodyPr wrap="square">
            <a:spAutoFit/>
          </a:bodyPr>
          <a:lstStyle/>
          <a:p>
            <a:r>
              <a:rPr lang="en-US" sz="3200" b="1" dirty="0">
                <a:solidFill>
                  <a:srgbClr val="FF0000"/>
                </a:solidFill>
                <a:latin typeface="Arial" panose="020B0604020202020204" pitchFamily="34" charset="0"/>
                <a:cs typeface="Arial" panose="020B0604020202020204" pitchFamily="34" charset="0"/>
              </a:rPr>
              <a:t>1.4.3.5. Sliced Score Matching</a:t>
            </a:r>
            <a:endParaRPr lang="en-US" sz="3200" dirty="0"/>
          </a:p>
        </p:txBody>
      </p:sp>
      <p:sp>
        <p:nvSpPr>
          <p:cNvPr id="4" name="TextBox 3">
            <a:extLst>
              <a:ext uri="{FF2B5EF4-FFF2-40B4-BE49-F238E27FC236}">
                <a16:creationId xmlns:a16="http://schemas.microsoft.com/office/drawing/2014/main" id="{4F198FAE-2DEF-CA0D-7CDA-E1904F320B8D}"/>
              </a:ext>
            </a:extLst>
          </p:cNvPr>
          <p:cNvSpPr txBox="1"/>
          <p:nvPr/>
        </p:nvSpPr>
        <p:spPr>
          <a:xfrm>
            <a:off x="1108213" y="725557"/>
            <a:ext cx="7026965" cy="523220"/>
          </a:xfrm>
          <a:prstGeom prst="rect">
            <a:avLst/>
          </a:prstGeom>
          <a:noFill/>
        </p:spPr>
        <p:txBody>
          <a:bodyPr wrap="square" rtlCol="0">
            <a:spAutoFit/>
          </a:bodyPr>
          <a:lstStyle/>
          <a:p>
            <a:pPr marL="285750" indent="-285750">
              <a:buFont typeface="Arial" panose="020B0604020202020204" pitchFamily="34" charset="0"/>
              <a:buChar char="•"/>
            </a:pPr>
            <a:r>
              <a:rPr lang="en-US" sz="2800" b="1" dirty="0">
                <a:solidFill>
                  <a:srgbClr val="00B050"/>
                </a:solidFill>
                <a:latin typeface="Arial" panose="020B0604020202020204" pitchFamily="34" charset="0"/>
                <a:cs typeface="Arial" panose="020B0604020202020204" pitchFamily="34" charset="0"/>
              </a:rPr>
              <a:t>Motivation</a:t>
            </a:r>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A9BF0BB4-E89C-4327-2BD7-8159EB00056A}"/>
                  </a:ext>
                </a:extLst>
              </p:cNvPr>
              <p:cNvSpPr txBox="1"/>
              <p:nvPr/>
            </p:nvSpPr>
            <p:spPr>
              <a:xfrm>
                <a:off x="1381538" y="1243807"/>
                <a:ext cx="10142883" cy="1576265"/>
              </a:xfrm>
              <a:prstGeom prst="rect">
                <a:avLst/>
              </a:prstGeom>
              <a:noFill/>
            </p:spPr>
            <p:txBody>
              <a:bodyPr wrap="square" rtlCol="0">
                <a:spAutoFit/>
              </a:bodyPr>
              <a:lstStyle/>
              <a:p>
                <a:r>
                  <a:rPr lang="en-US" sz="2400" dirty="0">
                    <a:latin typeface="Arial" panose="020B0604020202020204" pitchFamily="34" charset="0"/>
                    <a:cs typeface="Arial" panose="020B0604020202020204" pitchFamily="34" charset="0"/>
                  </a:rPr>
                  <a:t>To avoid difficulty in computing the trace of the Hessian of a log-density function </a:t>
                </a:r>
                <a14:m>
                  <m:oMath xmlns:m="http://schemas.openxmlformats.org/officeDocument/2006/math">
                    <m:sSubSup>
                      <m:sSubSupPr>
                        <m:ctrlPr>
                          <a:rPr lang="en-US" sz="2400" i="1" smtClean="0">
                            <a:latin typeface="Cambria Math" panose="02040503050406030204" pitchFamily="18" charset="0"/>
                            <a:cs typeface="Arial" panose="020B0604020202020204" pitchFamily="34" charset="0"/>
                          </a:rPr>
                        </m:ctrlPr>
                      </m:sSubSupPr>
                      <m:e>
                        <m:r>
                          <m:rPr>
                            <m:sty m:val="p"/>
                          </m:rPr>
                          <a:rPr lang="en-US" sz="2400" i="1" smtClean="0">
                            <a:latin typeface="Cambria Math" panose="02040503050406030204" pitchFamily="18" charset="0"/>
                            <a:ea typeface="Cambria Math" panose="02040503050406030204" pitchFamily="18" charset="0"/>
                            <a:cs typeface="Arial" panose="020B0604020202020204" pitchFamily="34" charset="0"/>
                          </a:rPr>
                          <m:t>∇</m:t>
                        </m:r>
                      </m:e>
                      <m:sub>
                        <m:r>
                          <a:rPr lang="en-US" sz="2400" b="0" i="1" smtClean="0">
                            <a:latin typeface="Cambria Math" panose="02040503050406030204" pitchFamily="18" charset="0"/>
                            <a:cs typeface="Arial" panose="020B0604020202020204" pitchFamily="34" charset="0"/>
                          </a:rPr>
                          <m:t>𝑥</m:t>
                        </m:r>
                      </m:sub>
                      <m:sup>
                        <m:r>
                          <a:rPr lang="en-US" sz="2400" b="0" i="1" smtClean="0">
                            <a:latin typeface="Cambria Math" panose="02040503050406030204" pitchFamily="18" charset="0"/>
                            <a:cs typeface="Arial" panose="020B0604020202020204" pitchFamily="34" charset="0"/>
                          </a:rPr>
                          <m:t>2</m:t>
                        </m:r>
                      </m:sup>
                    </m:sSubSup>
                    <m:func>
                      <m:funcPr>
                        <m:ctrlPr>
                          <a:rPr lang="en-US" sz="2400" i="1" smtClean="0">
                            <a:latin typeface="Cambria Math" panose="02040503050406030204" pitchFamily="18" charset="0"/>
                            <a:cs typeface="Arial" panose="020B0604020202020204" pitchFamily="34" charset="0"/>
                          </a:rPr>
                        </m:ctrlPr>
                      </m:funcPr>
                      <m:fName>
                        <m:r>
                          <m:rPr>
                            <m:sty m:val="p"/>
                          </m:rPr>
                          <a:rPr lang="en-US" sz="2400" i="0" smtClean="0">
                            <a:latin typeface="Cambria Math" panose="02040503050406030204" pitchFamily="18" charset="0"/>
                            <a:cs typeface="Arial" panose="020B0604020202020204" pitchFamily="34" charset="0"/>
                          </a:rPr>
                          <m:t>log</m:t>
                        </m:r>
                      </m:fName>
                      <m:e>
                        <m:sSub>
                          <m:sSubPr>
                            <m:ctrlPr>
                              <a:rPr lang="en-US" sz="2400" i="1" smtClean="0">
                                <a:latin typeface="Cambria Math" panose="02040503050406030204" pitchFamily="18" charset="0"/>
                                <a:cs typeface="Arial" panose="020B0604020202020204" pitchFamily="34" charset="0"/>
                              </a:rPr>
                            </m:ctrlPr>
                          </m:sSubPr>
                          <m:e>
                            <m:acc>
                              <m:accPr>
                                <m:chr m:val="̃"/>
                                <m:ctrlPr>
                                  <a:rPr lang="en-US" sz="2400" i="1" smtClean="0">
                                    <a:latin typeface="Cambria Math" panose="02040503050406030204" pitchFamily="18" charset="0"/>
                                    <a:cs typeface="Arial" panose="020B0604020202020204" pitchFamily="34" charset="0"/>
                                  </a:rPr>
                                </m:ctrlPr>
                              </m:accPr>
                              <m:e>
                                <m:r>
                                  <a:rPr lang="en-US" sz="2400" b="0" i="1" smtClean="0">
                                    <a:latin typeface="Cambria Math" panose="02040503050406030204" pitchFamily="18" charset="0"/>
                                    <a:cs typeface="Arial" panose="020B0604020202020204" pitchFamily="34" charset="0"/>
                                  </a:rPr>
                                  <m:t>𝑃</m:t>
                                </m:r>
                              </m:e>
                            </m:acc>
                          </m:e>
                          <m:sub>
                            <m:r>
                              <a:rPr lang="en-US" sz="2400" b="0" i="1" smtClean="0">
                                <a:latin typeface="Cambria Math" panose="02040503050406030204" pitchFamily="18" charset="0"/>
                                <a:cs typeface="Arial" panose="020B0604020202020204" pitchFamily="34" charset="0"/>
                              </a:rPr>
                              <m:t>𝑚</m:t>
                            </m:r>
                          </m:sub>
                        </m:sSub>
                      </m:e>
                    </m:func>
                  </m:oMath>
                </a14:m>
                <a:r>
                  <a:rPr lang="en-US" sz="2400" dirty="0">
                    <a:latin typeface="Arial" panose="020B0604020202020204" pitchFamily="34" charset="0"/>
                    <a:cs typeface="Arial" panose="020B0604020202020204" pitchFamily="34" charset="0"/>
                  </a:rPr>
                  <a:t>,  Consider projecting score functions </a:t>
                </a:r>
                <a14:m>
                  <m:oMath xmlns:m="http://schemas.openxmlformats.org/officeDocument/2006/math">
                    <m:sSub>
                      <m:sSubPr>
                        <m:ctrlPr>
                          <a:rPr lang="en-US" sz="2400" i="1" smtClean="0">
                            <a:latin typeface="Cambria Math" panose="02040503050406030204" pitchFamily="18" charset="0"/>
                            <a:cs typeface="Arial" panose="020B0604020202020204" pitchFamily="34" charset="0"/>
                          </a:rPr>
                        </m:ctrlPr>
                      </m:sSubPr>
                      <m:e>
                        <m:r>
                          <a:rPr lang="en-US" sz="2400" b="0" i="1" smtClean="0">
                            <a:latin typeface="Cambria Math" panose="02040503050406030204" pitchFamily="18" charset="0"/>
                            <a:cs typeface="Arial" panose="020B0604020202020204" pitchFamily="34" charset="0"/>
                          </a:rPr>
                          <m:t>𝑆</m:t>
                        </m:r>
                      </m:e>
                      <m:sub>
                        <m:r>
                          <a:rPr lang="en-US" sz="2400" b="0" i="1" smtClean="0">
                            <a:latin typeface="Cambria Math" panose="02040503050406030204" pitchFamily="18" charset="0"/>
                            <a:cs typeface="Arial" panose="020B0604020202020204" pitchFamily="34" charset="0"/>
                          </a:rPr>
                          <m:t>𝑑</m:t>
                        </m:r>
                      </m:sub>
                    </m:sSub>
                    <m:d>
                      <m:dPr>
                        <m:ctrlPr>
                          <a:rPr lang="en-US" sz="2400" b="0" i="1" smtClean="0">
                            <a:latin typeface="Cambria Math" panose="02040503050406030204" pitchFamily="18" charset="0"/>
                            <a:cs typeface="Arial" panose="020B0604020202020204" pitchFamily="34" charset="0"/>
                          </a:rPr>
                        </m:ctrlPr>
                      </m:dPr>
                      <m:e>
                        <m:r>
                          <a:rPr lang="en-US" sz="2400" b="0" i="1" smtClean="0">
                            <a:latin typeface="Cambria Math" panose="02040503050406030204" pitchFamily="18" charset="0"/>
                            <a:cs typeface="Arial" panose="020B0604020202020204" pitchFamily="34" charset="0"/>
                          </a:rPr>
                          <m:t>𝑥</m:t>
                        </m:r>
                      </m:e>
                    </m:d>
                  </m:oMath>
                </a14:m>
                <a:r>
                  <a:rPr lang="en-US" sz="2400" dirty="0">
                    <a:latin typeface="Arial" panose="020B0604020202020204" pitchFamily="34" charset="0"/>
                    <a:cs typeface="Arial" panose="020B0604020202020204" pitchFamily="34" charset="0"/>
                  </a:rPr>
                  <a:t> and </a:t>
                </a:r>
                <a14:m>
                  <m:oMath xmlns:m="http://schemas.openxmlformats.org/officeDocument/2006/math">
                    <m:sSub>
                      <m:sSubPr>
                        <m:ctrlPr>
                          <a:rPr lang="en-US" sz="2400" i="1" smtClean="0">
                            <a:latin typeface="Cambria Math" panose="02040503050406030204" pitchFamily="18" charset="0"/>
                            <a:cs typeface="Arial" panose="020B0604020202020204" pitchFamily="34" charset="0"/>
                          </a:rPr>
                        </m:ctrlPr>
                      </m:sSubPr>
                      <m:e>
                        <m:r>
                          <a:rPr lang="en-US" sz="2400" b="0" i="1" smtClean="0">
                            <a:latin typeface="Cambria Math" panose="02040503050406030204" pitchFamily="18" charset="0"/>
                            <a:cs typeface="Arial" panose="020B0604020202020204" pitchFamily="34" charset="0"/>
                          </a:rPr>
                          <m:t>𝑆</m:t>
                        </m:r>
                      </m:e>
                      <m:sub>
                        <m:r>
                          <a:rPr lang="en-US" sz="2400" b="0" i="1" smtClean="0">
                            <a:latin typeface="Cambria Math" panose="02040503050406030204" pitchFamily="18" charset="0"/>
                            <a:cs typeface="Arial" panose="020B0604020202020204" pitchFamily="34" charset="0"/>
                          </a:rPr>
                          <m:t>𝑚</m:t>
                        </m:r>
                      </m:sub>
                    </m:sSub>
                    <m:d>
                      <m:dPr>
                        <m:ctrlPr>
                          <a:rPr lang="en-US" sz="2400" b="0" i="1" smtClean="0">
                            <a:latin typeface="Cambria Math" panose="02040503050406030204" pitchFamily="18" charset="0"/>
                            <a:cs typeface="Arial" panose="020B0604020202020204" pitchFamily="34" charset="0"/>
                          </a:rPr>
                        </m:ctrlPr>
                      </m:dPr>
                      <m:e>
                        <m:r>
                          <a:rPr lang="en-US" sz="2400" b="0" i="1" smtClean="0">
                            <a:latin typeface="Cambria Math" panose="02040503050406030204" pitchFamily="18" charset="0"/>
                            <a:cs typeface="Arial" panose="020B0604020202020204" pitchFamily="34" charset="0"/>
                          </a:rPr>
                          <m:t>𝑥</m:t>
                        </m:r>
                        <m:r>
                          <a:rPr lang="en-US" sz="2400" b="0" i="1" smtClean="0">
                            <a:latin typeface="Cambria Math" panose="02040503050406030204" pitchFamily="18" charset="0"/>
                            <a:cs typeface="Arial" panose="020B0604020202020204" pitchFamily="34" charset="0"/>
                          </a:rPr>
                          <m:t>, </m:t>
                        </m:r>
                        <m:r>
                          <a:rPr lang="en-US" sz="2400" b="0" i="1" smtClean="0">
                            <a:latin typeface="Cambria Math" panose="02040503050406030204" pitchFamily="18" charset="0"/>
                            <a:ea typeface="Cambria Math" panose="02040503050406030204" pitchFamily="18" charset="0"/>
                            <a:cs typeface="Arial" panose="020B0604020202020204" pitchFamily="34" charset="0"/>
                          </a:rPr>
                          <m:t>𝜃</m:t>
                        </m:r>
                      </m:e>
                    </m:d>
                  </m:oMath>
                </a14:m>
                <a:endParaRPr lang="en-US" sz="2400" b="0" dirty="0">
                  <a:latin typeface="Arial" panose="020B0604020202020204" pitchFamily="34" charset="0"/>
                  <a:ea typeface="Cambria Math" panose="02040503050406030204" pitchFamily="18" charset="0"/>
                  <a:cs typeface="Arial" panose="020B0604020202020204" pitchFamily="34" charset="0"/>
                </a:endParaRPr>
              </a:p>
              <a:p>
                <a:r>
                  <a:rPr lang="en-US" sz="2400" dirty="0">
                    <a:latin typeface="Arial" panose="020B0604020202020204" pitchFamily="34" charset="0"/>
                    <a:cs typeface="Arial" panose="020B0604020202020204" pitchFamily="34" charset="0"/>
                  </a:rPr>
                  <a:t>On to some random direction </a:t>
                </a:r>
                <a14:m>
                  <m:oMath xmlns:m="http://schemas.openxmlformats.org/officeDocument/2006/math">
                    <m:r>
                      <a:rPr lang="en-US" sz="2400" b="0" i="1" smtClean="0">
                        <a:latin typeface="Cambria Math" panose="02040503050406030204" pitchFamily="18" charset="0"/>
                        <a:cs typeface="Arial" panose="020B0604020202020204" pitchFamily="34" charset="0"/>
                      </a:rPr>
                      <m:t>𝑣</m:t>
                    </m:r>
                  </m:oMath>
                </a14:m>
                <a:r>
                  <a:rPr lang="en-US" sz="2400" dirty="0">
                    <a:latin typeface="Arial" panose="020B0604020202020204" pitchFamily="34" charset="0"/>
                    <a:cs typeface="Arial" panose="020B0604020202020204" pitchFamily="34" charset="0"/>
                  </a:rPr>
                  <a:t> and compare their average difference along that random direction</a:t>
                </a:r>
              </a:p>
            </p:txBody>
          </p:sp>
        </mc:Choice>
        <mc:Fallback>
          <p:sp>
            <p:nvSpPr>
              <p:cNvPr id="5" name="TextBox 4">
                <a:extLst>
                  <a:ext uri="{FF2B5EF4-FFF2-40B4-BE49-F238E27FC236}">
                    <a16:creationId xmlns:a16="http://schemas.microsoft.com/office/drawing/2014/main" id="{A9BF0BB4-E89C-4327-2BD7-8159EB00056A}"/>
                  </a:ext>
                </a:extLst>
              </p:cNvPr>
              <p:cNvSpPr txBox="1">
                <a:spLocks noRot="1" noChangeAspect="1" noMove="1" noResize="1" noEditPoints="1" noAdjustHandles="1" noChangeArrowheads="1" noChangeShapeType="1" noTextEdit="1"/>
              </p:cNvSpPr>
              <p:nvPr/>
            </p:nvSpPr>
            <p:spPr>
              <a:xfrm>
                <a:off x="1381538" y="1243807"/>
                <a:ext cx="10142883" cy="1576265"/>
              </a:xfrm>
              <a:prstGeom prst="rect">
                <a:avLst/>
              </a:prstGeom>
              <a:blipFill>
                <a:blip r:embed="rId2"/>
                <a:stretch>
                  <a:fillRect l="-962" t="-2703" b="-8108"/>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4A35B574-E4D5-8166-2EB9-9398DA07861F}"/>
              </a:ext>
            </a:extLst>
          </p:cNvPr>
          <p:cNvSpPr txBox="1"/>
          <p:nvPr/>
        </p:nvSpPr>
        <p:spPr>
          <a:xfrm>
            <a:off x="1038639" y="2731719"/>
            <a:ext cx="8005970" cy="523220"/>
          </a:xfrm>
          <a:prstGeom prst="rect">
            <a:avLst/>
          </a:prstGeom>
          <a:noFill/>
        </p:spPr>
        <p:txBody>
          <a:bodyPr wrap="square" rtlCol="0">
            <a:spAutoFit/>
          </a:bodyPr>
          <a:lstStyle/>
          <a:p>
            <a:pPr marL="285750" indent="-285750">
              <a:buFont typeface="Arial" panose="020B0604020202020204" pitchFamily="34" charset="0"/>
              <a:buChar char="•"/>
            </a:pPr>
            <a:r>
              <a:rPr lang="en-US" sz="2800" b="1" dirty="0">
                <a:solidFill>
                  <a:srgbClr val="00B050"/>
                </a:solidFill>
              </a:rPr>
              <a:t>Objective Function for Sliced Score Matching</a:t>
            </a:r>
          </a:p>
        </p:txBody>
      </p: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792F6066-817A-FB5D-8A52-378D978298E8}"/>
                  </a:ext>
                </a:extLst>
              </p:cNvPr>
              <p:cNvSpPr txBox="1"/>
              <p:nvPr/>
            </p:nvSpPr>
            <p:spPr>
              <a:xfrm>
                <a:off x="1038639" y="3117147"/>
                <a:ext cx="9725439" cy="796115"/>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𝐿</m:t>
                      </m:r>
                      <m:d>
                        <m:dPr>
                          <m:ctrlPr>
                            <a:rPr lang="en-US" sz="2400" b="0" i="1" smtClean="0">
                              <a:latin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𝜃</m:t>
                          </m:r>
                          <m:r>
                            <a:rPr lang="en-US" sz="2400" b="0" i="1" smtClean="0">
                              <a:latin typeface="Cambria Math" panose="02040503050406030204" pitchFamily="18" charset="0"/>
                              <a:ea typeface="Cambria Math" panose="02040503050406030204" pitchFamily="18" charset="0"/>
                            </a:rPr>
                            <m:t>, </m:t>
                          </m:r>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𝑃</m:t>
                              </m:r>
                            </m:e>
                            <m:sub>
                              <m:r>
                                <a:rPr lang="en-US" sz="2400" b="0" i="1" smtClean="0">
                                  <a:latin typeface="Cambria Math" panose="02040503050406030204" pitchFamily="18" charset="0"/>
                                  <a:ea typeface="Cambria Math" panose="02040503050406030204" pitchFamily="18" charset="0"/>
                                </a:rPr>
                                <m:t>𝑣</m:t>
                              </m:r>
                            </m:sub>
                          </m:sSub>
                        </m:e>
                      </m:d>
                      <m:r>
                        <a:rPr lang="en-US" sz="2400" b="0" i="1" smtClean="0">
                          <a:latin typeface="Cambria Math" panose="02040503050406030204" pitchFamily="18" charset="0"/>
                          <a:ea typeface="Cambria Math" panose="02040503050406030204" pitchFamily="18" charset="0"/>
                        </a:rPr>
                        <m:t>=</m:t>
                      </m:r>
                      <m:f>
                        <m:fPr>
                          <m:ctrlPr>
                            <a:rPr lang="en-US" sz="2400" b="0" i="1" smtClean="0">
                              <a:latin typeface="Cambria Math" panose="02040503050406030204" pitchFamily="18" charset="0"/>
                              <a:ea typeface="Cambria Math" panose="02040503050406030204" pitchFamily="18" charset="0"/>
                            </a:rPr>
                          </m:ctrlPr>
                        </m:fPr>
                        <m:num>
                          <m:r>
                            <a:rPr lang="en-US" sz="2400" b="0" i="1" smtClean="0">
                              <a:latin typeface="Cambria Math" panose="02040503050406030204" pitchFamily="18" charset="0"/>
                              <a:ea typeface="Cambria Math" panose="02040503050406030204" pitchFamily="18" charset="0"/>
                            </a:rPr>
                            <m:t>1</m:t>
                          </m:r>
                        </m:num>
                        <m:den>
                          <m:r>
                            <a:rPr lang="en-US" sz="2400" b="0" i="1" smtClean="0">
                              <a:latin typeface="Cambria Math" panose="02040503050406030204" pitchFamily="18" charset="0"/>
                              <a:ea typeface="Cambria Math" panose="02040503050406030204" pitchFamily="18" charset="0"/>
                            </a:rPr>
                            <m:t>2</m:t>
                          </m:r>
                        </m:den>
                      </m:f>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𝐸</m:t>
                          </m:r>
                        </m:e>
                        <m:sub>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𝑃</m:t>
                              </m:r>
                            </m:e>
                            <m:sub>
                              <m:r>
                                <a:rPr lang="en-US" sz="2400" b="0" i="1" smtClean="0">
                                  <a:latin typeface="Cambria Math" panose="02040503050406030204" pitchFamily="18" charset="0"/>
                                  <a:ea typeface="Cambria Math" panose="02040503050406030204" pitchFamily="18" charset="0"/>
                                </a:rPr>
                                <m:t>𝑣</m:t>
                              </m:r>
                            </m:sub>
                          </m:sSub>
                        </m:sub>
                      </m:sSub>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𝐸</m:t>
                          </m:r>
                        </m:e>
                        <m:sub>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𝑃</m:t>
                              </m:r>
                            </m:e>
                            <m:sub>
                              <m:r>
                                <a:rPr lang="en-US" sz="2400" b="0" i="1" smtClean="0">
                                  <a:latin typeface="Cambria Math" panose="02040503050406030204" pitchFamily="18" charset="0"/>
                                  <a:ea typeface="Cambria Math" panose="02040503050406030204" pitchFamily="18" charset="0"/>
                                </a:rPr>
                                <m:t>𝑑</m:t>
                              </m:r>
                            </m:sub>
                          </m:sSub>
                        </m:sub>
                      </m:sSub>
                      <m:d>
                        <m:dPr>
                          <m:begChr m:val="["/>
                          <m:endChr m:val="]"/>
                          <m:ctrlPr>
                            <a:rPr lang="en-US" sz="2400" b="0" i="1" smtClean="0">
                              <a:latin typeface="Cambria Math" panose="02040503050406030204" pitchFamily="18" charset="0"/>
                              <a:ea typeface="Cambria Math" panose="02040503050406030204" pitchFamily="18" charset="0"/>
                            </a:rPr>
                          </m:ctrlPr>
                        </m:dPr>
                        <m:e>
                          <m:sSup>
                            <m:sSupPr>
                              <m:ctrlPr>
                                <a:rPr lang="en-US" sz="2400" b="0" i="1" smtClean="0">
                                  <a:latin typeface="Cambria Math" panose="02040503050406030204" pitchFamily="18" charset="0"/>
                                  <a:ea typeface="Cambria Math" panose="02040503050406030204" pitchFamily="18" charset="0"/>
                                </a:rPr>
                              </m:ctrlPr>
                            </m:sSupPr>
                            <m:e>
                              <m:d>
                                <m:dPr>
                                  <m:ctrlPr>
                                    <a:rPr lang="en-US" sz="2400" b="0" i="1" smtClean="0">
                                      <a:latin typeface="Cambria Math" panose="02040503050406030204" pitchFamily="18" charset="0"/>
                                      <a:ea typeface="Cambria Math" panose="02040503050406030204" pitchFamily="18" charset="0"/>
                                    </a:rPr>
                                  </m:ctrlPr>
                                </m:dPr>
                                <m:e>
                                  <m:sSup>
                                    <m:sSupPr>
                                      <m:ctrlPr>
                                        <a:rPr lang="en-US" sz="2400" b="0" i="1" smtClean="0">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𝑉</m:t>
                                      </m:r>
                                    </m:e>
                                    <m:sup>
                                      <m:r>
                                        <a:rPr lang="en-US" sz="2400" b="0" i="1" smtClean="0">
                                          <a:latin typeface="Cambria Math" panose="02040503050406030204" pitchFamily="18" charset="0"/>
                                          <a:ea typeface="Cambria Math" panose="02040503050406030204" pitchFamily="18" charset="0"/>
                                        </a:rPr>
                                        <m:t>𝑇</m:t>
                                      </m:r>
                                    </m:sup>
                                  </m:sSup>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𝑆</m:t>
                                      </m:r>
                                    </m:e>
                                    <m:sub>
                                      <m:r>
                                        <a:rPr lang="en-US" sz="2400" b="0" i="1" smtClean="0">
                                          <a:latin typeface="Cambria Math" panose="02040503050406030204" pitchFamily="18" charset="0"/>
                                          <a:ea typeface="Cambria Math" panose="02040503050406030204" pitchFamily="18" charset="0"/>
                                        </a:rPr>
                                        <m:t>𝑚</m:t>
                                      </m:r>
                                    </m:sub>
                                  </m:sSub>
                                  <m:d>
                                    <m:dPr>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𝑥</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𝜃</m:t>
                                      </m:r>
                                    </m:e>
                                  </m:d>
                                  <m:r>
                                    <a:rPr lang="en-US" sz="2400" b="0" i="1" smtClean="0">
                                      <a:latin typeface="Cambria Math" panose="02040503050406030204" pitchFamily="18" charset="0"/>
                                      <a:ea typeface="Cambria Math" panose="02040503050406030204" pitchFamily="18" charset="0"/>
                                    </a:rPr>
                                    <m:t>−</m:t>
                                  </m:r>
                                  <m:sSup>
                                    <m:sSupPr>
                                      <m:ctrlPr>
                                        <a:rPr lang="en-US" sz="2400" b="0" i="1" smtClean="0">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𝑉</m:t>
                                      </m:r>
                                    </m:e>
                                    <m:sup>
                                      <m:r>
                                        <a:rPr lang="en-US" sz="2400" b="0" i="1" smtClean="0">
                                          <a:latin typeface="Cambria Math" panose="02040503050406030204" pitchFamily="18" charset="0"/>
                                          <a:ea typeface="Cambria Math" panose="02040503050406030204" pitchFamily="18" charset="0"/>
                                        </a:rPr>
                                        <m:t>𝑇</m:t>
                                      </m:r>
                                    </m:sup>
                                  </m:sSup>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𝑆</m:t>
                                      </m:r>
                                    </m:e>
                                    <m:sub>
                                      <m:r>
                                        <a:rPr lang="en-US" sz="2400" b="0" i="1" smtClean="0">
                                          <a:latin typeface="Cambria Math" panose="02040503050406030204" pitchFamily="18" charset="0"/>
                                          <a:ea typeface="Cambria Math" panose="02040503050406030204" pitchFamily="18" charset="0"/>
                                        </a:rPr>
                                        <m:t>𝑑</m:t>
                                      </m:r>
                                    </m:sub>
                                  </m:sSub>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𝑥</m:t>
                                  </m:r>
                                  <m:r>
                                    <a:rPr lang="en-US" sz="2400" b="0" i="1" smtClean="0">
                                      <a:latin typeface="Cambria Math" panose="02040503050406030204" pitchFamily="18" charset="0"/>
                                      <a:ea typeface="Cambria Math" panose="02040503050406030204" pitchFamily="18" charset="0"/>
                                    </a:rPr>
                                    <m:t>)</m:t>
                                  </m:r>
                                </m:e>
                              </m:d>
                            </m:e>
                            <m:sup>
                              <m:r>
                                <a:rPr lang="en-US" sz="2400" b="0" i="1" smtClean="0">
                                  <a:latin typeface="Cambria Math" panose="02040503050406030204" pitchFamily="18" charset="0"/>
                                  <a:ea typeface="Cambria Math" panose="02040503050406030204" pitchFamily="18" charset="0"/>
                                </a:rPr>
                                <m:t>2</m:t>
                              </m:r>
                            </m:sup>
                          </m:sSup>
                        </m:e>
                      </m:d>
                    </m:oMath>
                  </m:oMathPara>
                </a14:m>
                <a:endParaRPr lang="en-US" sz="2400" dirty="0"/>
              </a:p>
            </p:txBody>
          </p:sp>
        </mc:Choice>
        <mc:Fallback>
          <p:sp>
            <p:nvSpPr>
              <p:cNvPr id="7" name="TextBox 6">
                <a:extLst>
                  <a:ext uri="{FF2B5EF4-FFF2-40B4-BE49-F238E27FC236}">
                    <a16:creationId xmlns:a16="http://schemas.microsoft.com/office/drawing/2014/main" id="{792F6066-817A-FB5D-8A52-378D978298E8}"/>
                  </a:ext>
                </a:extLst>
              </p:cNvPr>
              <p:cNvSpPr txBox="1">
                <a:spLocks noRot="1" noChangeAspect="1" noMove="1" noResize="1" noEditPoints="1" noAdjustHandles="1" noChangeArrowheads="1" noChangeShapeType="1" noTextEdit="1"/>
              </p:cNvSpPr>
              <p:nvPr/>
            </p:nvSpPr>
            <p:spPr>
              <a:xfrm>
                <a:off x="1038639" y="3117147"/>
                <a:ext cx="9725439" cy="796115"/>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7B82770B-1C57-D517-87BE-B42D2BC3E77A}"/>
                  </a:ext>
                </a:extLst>
              </p:cNvPr>
              <p:cNvSpPr txBox="1"/>
              <p:nvPr/>
            </p:nvSpPr>
            <p:spPr>
              <a:xfrm>
                <a:off x="1470990" y="3787493"/>
                <a:ext cx="10540449" cy="950388"/>
              </a:xfrm>
              <a:prstGeom prst="rect">
                <a:avLst/>
              </a:prstGeom>
              <a:noFill/>
            </p:spPr>
            <p:txBody>
              <a:bodyPr wrap="square" rtlCol="0">
                <a:spAutoFit/>
              </a:bodyPr>
              <a:lstStyle/>
              <a:p>
                <a:r>
                  <a:rPr lang="en-US" sz="2400" dirty="0">
                    <a:latin typeface="Arial" panose="020B0604020202020204" pitchFamily="34" charset="0"/>
                    <a:cs typeface="Arial" panose="020B0604020202020204" pitchFamily="34" charset="0"/>
                  </a:rPr>
                  <a:t>where </a:t>
                </a:r>
                <a14:m>
                  <m:oMath xmlns:m="http://schemas.openxmlformats.org/officeDocument/2006/math">
                    <m:r>
                      <a:rPr lang="en-US" sz="2400" b="0" i="1" smtClean="0">
                        <a:latin typeface="Cambria Math" panose="02040503050406030204" pitchFamily="18" charset="0"/>
                        <a:cs typeface="Arial" panose="020B0604020202020204" pitchFamily="34" charset="0"/>
                      </a:rPr>
                      <m:t>𝑉</m:t>
                    </m:r>
                    <m:r>
                      <a:rPr lang="en-US" sz="24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4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400" b="0" i="1" smtClean="0">
                            <a:latin typeface="Cambria Math" panose="02040503050406030204" pitchFamily="18" charset="0"/>
                            <a:ea typeface="Cambria Math" panose="02040503050406030204" pitchFamily="18" charset="0"/>
                            <a:cs typeface="Arial" panose="020B0604020202020204" pitchFamily="34" charset="0"/>
                          </a:rPr>
                          <m:t>𝑃</m:t>
                        </m:r>
                      </m:e>
                      <m:sub>
                        <m:r>
                          <a:rPr lang="en-US" sz="2400" b="0" i="1" smtClean="0">
                            <a:latin typeface="Cambria Math" panose="02040503050406030204" pitchFamily="18" charset="0"/>
                            <a:ea typeface="Cambria Math" panose="02040503050406030204" pitchFamily="18" charset="0"/>
                            <a:cs typeface="Arial" panose="020B0604020202020204" pitchFamily="34" charset="0"/>
                          </a:rPr>
                          <m:t>𝑣</m:t>
                        </m:r>
                      </m:sub>
                    </m:sSub>
                  </m:oMath>
                </a14:m>
                <a:r>
                  <a:rPr lang="en-US" sz="2400" dirty="0">
                    <a:latin typeface="Arial" panose="020B0604020202020204" pitchFamily="34" charset="0"/>
                    <a:cs typeface="Arial" panose="020B0604020202020204" pitchFamily="34" charset="0"/>
                  </a:rPr>
                  <a:t> and </a:t>
                </a:r>
                <a14:m>
                  <m:oMath xmlns:m="http://schemas.openxmlformats.org/officeDocument/2006/math">
                    <m:r>
                      <a:rPr lang="en-US" sz="2400" b="0" i="1" smtClean="0">
                        <a:latin typeface="Cambria Math" panose="02040503050406030204" pitchFamily="18" charset="0"/>
                        <a:cs typeface="Arial" panose="020B0604020202020204" pitchFamily="34" charset="0"/>
                      </a:rPr>
                      <m:t>𝑥</m:t>
                    </m:r>
                    <m:r>
                      <a:rPr lang="en-US" sz="24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4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400" b="0" i="1" smtClean="0">
                            <a:latin typeface="Cambria Math" panose="02040503050406030204" pitchFamily="18" charset="0"/>
                            <a:ea typeface="Cambria Math" panose="02040503050406030204" pitchFamily="18" charset="0"/>
                            <a:cs typeface="Arial" panose="020B0604020202020204" pitchFamily="34" charset="0"/>
                          </a:rPr>
                          <m:t>𝑃</m:t>
                        </m:r>
                      </m:e>
                      <m:sub>
                        <m:r>
                          <a:rPr lang="en-US" sz="2400" b="0" i="1" smtClean="0">
                            <a:latin typeface="Cambria Math" panose="02040503050406030204" pitchFamily="18" charset="0"/>
                            <a:ea typeface="Cambria Math" panose="02040503050406030204" pitchFamily="18" charset="0"/>
                            <a:cs typeface="Arial" panose="020B0604020202020204" pitchFamily="34" charset="0"/>
                          </a:rPr>
                          <m:t>𝑑</m:t>
                        </m:r>
                      </m:sub>
                    </m:sSub>
                  </m:oMath>
                </a14:m>
                <a:r>
                  <a:rPr lang="en-US" sz="2400" dirty="0">
                    <a:latin typeface="Arial" panose="020B0604020202020204" pitchFamily="34" charset="0"/>
                    <a:cs typeface="Arial" panose="020B0604020202020204" pitchFamily="34" charset="0"/>
                  </a:rPr>
                  <a:t> are independent, </a:t>
                </a:r>
                <a14:m>
                  <m:oMath xmlns:m="http://schemas.openxmlformats.org/officeDocument/2006/math">
                    <m:sSub>
                      <m:sSubPr>
                        <m:ctrlPr>
                          <a:rPr lang="en-US" sz="2400" i="1" smtClean="0">
                            <a:latin typeface="Cambria Math" panose="02040503050406030204" pitchFamily="18" charset="0"/>
                            <a:cs typeface="Arial" panose="020B0604020202020204" pitchFamily="34" charset="0"/>
                          </a:rPr>
                        </m:ctrlPr>
                      </m:sSubPr>
                      <m:e>
                        <m:r>
                          <a:rPr lang="en-US" sz="2400" b="0" i="1" smtClean="0">
                            <a:latin typeface="Cambria Math" panose="02040503050406030204" pitchFamily="18" charset="0"/>
                            <a:cs typeface="Arial" panose="020B0604020202020204" pitchFamily="34" charset="0"/>
                          </a:rPr>
                          <m:t>𝐸</m:t>
                        </m:r>
                      </m:e>
                      <m:sub>
                        <m:sSub>
                          <m:sSubPr>
                            <m:ctrlPr>
                              <a:rPr lang="en-US" sz="2400" i="1" smtClean="0">
                                <a:latin typeface="Cambria Math" panose="02040503050406030204" pitchFamily="18" charset="0"/>
                                <a:cs typeface="Arial" panose="020B0604020202020204" pitchFamily="34" charset="0"/>
                              </a:rPr>
                            </m:ctrlPr>
                          </m:sSubPr>
                          <m:e>
                            <m:r>
                              <a:rPr lang="en-US" sz="2400" b="0" i="1" smtClean="0">
                                <a:latin typeface="Cambria Math" panose="02040503050406030204" pitchFamily="18" charset="0"/>
                                <a:cs typeface="Arial" panose="020B0604020202020204" pitchFamily="34" charset="0"/>
                              </a:rPr>
                              <m:t>𝑃</m:t>
                            </m:r>
                          </m:e>
                          <m:sub>
                            <m:r>
                              <a:rPr lang="en-US" sz="2400" b="0" i="1" smtClean="0">
                                <a:latin typeface="Cambria Math" panose="02040503050406030204" pitchFamily="18" charset="0"/>
                                <a:cs typeface="Arial" panose="020B0604020202020204" pitchFamily="34" charset="0"/>
                              </a:rPr>
                              <m:t>𝑣</m:t>
                            </m:r>
                          </m:sub>
                        </m:sSub>
                      </m:sub>
                    </m:sSub>
                    <m:d>
                      <m:dPr>
                        <m:begChr m:val="["/>
                        <m:endChr m:val="]"/>
                        <m:ctrlPr>
                          <a:rPr lang="en-US" sz="2400" i="1" smtClean="0">
                            <a:latin typeface="Cambria Math" panose="02040503050406030204" pitchFamily="18" charset="0"/>
                            <a:cs typeface="Arial" panose="020B0604020202020204" pitchFamily="34" charset="0"/>
                          </a:rPr>
                        </m:ctrlPr>
                      </m:dPr>
                      <m:e>
                        <m:r>
                          <a:rPr lang="en-US" sz="2400" b="0" i="1" smtClean="0">
                            <a:latin typeface="Cambria Math" panose="02040503050406030204" pitchFamily="18" charset="0"/>
                            <a:cs typeface="Arial" panose="020B0604020202020204" pitchFamily="34" charset="0"/>
                          </a:rPr>
                          <m:t>𝑉</m:t>
                        </m:r>
                        <m:sSup>
                          <m:sSupPr>
                            <m:ctrlPr>
                              <a:rPr lang="en-US" sz="2400" b="0" i="1" smtClean="0">
                                <a:latin typeface="Cambria Math" panose="02040503050406030204" pitchFamily="18" charset="0"/>
                                <a:cs typeface="Arial" panose="020B0604020202020204" pitchFamily="34" charset="0"/>
                              </a:rPr>
                            </m:ctrlPr>
                          </m:sSupPr>
                          <m:e>
                            <m:r>
                              <a:rPr lang="en-US" sz="2400" b="0" i="1" smtClean="0">
                                <a:latin typeface="Cambria Math" panose="02040503050406030204" pitchFamily="18" charset="0"/>
                                <a:cs typeface="Arial" panose="020B0604020202020204" pitchFamily="34" charset="0"/>
                              </a:rPr>
                              <m:t>𝑉</m:t>
                            </m:r>
                          </m:e>
                          <m:sup>
                            <m:r>
                              <a:rPr lang="en-US" sz="2400" b="0" i="1" smtClean="0">
                                <a:latin typeface="Cambria Math" panose="02040503050406030204" pitchFamily="18" charset="0"/>
                                <a:cs typeface="Arial" panose="020B0604020202020204" pitchFamily="34" charset="0"/>
                              </a:rPr>
                              <m:t>𝑇</m:t>
                            </m:r>
                          </m:sup>
                        </m:sSup>
                      </m:e>
                    </m:d>
                  </m:oMath>
                </a14:m>
                <a:r>
                  <a:rPr lang="en-US" sz="2400" dirty="0">
                    <a:latin typeface="Arial" panose="020B0604020202020204" pitchFamily="34" charset="0"/>
                    <a:cs typeface="Arial" panose="020B0604020202020204" pitchFamily="34" charset="0"/>
                  </a:rPr>
                  <a:t> is positive definite and</a:t>
                </a:r>
              </a:p>
              <a:p>
                <a:r>
                  <a:rPr lang="en-US" sz="2400" dirty="0">
                    <a:latin typeface="Arial" panose="020B0604020202020204" pitchFamily="34" charset="0"/>
                    <a:cs typeface="Arial" panose="020B0604020202020204" pitchFamily="34" charset="0"/>
                  </a:rPr>
                  <a:t> </a:t>
                </a:r>
                <a14:m>
                  <m:oMath xmlns:m="http://schemas.openxmlformats.org/officeDocument/2006/math">
                    <m:sSub>
                      <m:sSubPr>
                        <m:ctrlPr>
                          <a:rPr lang="en-US" sz="2400" i="1" smtClean="0">
                            <a:latin typeface="Cambria Math" panose="02040503050406030204" pitchFamily="18" charset="0"/>
                            <a:cs typeface="Arial" panose="020B0604020202020204" pitchFamily="34" charset="0"/>
                          </a:rPr>
                        </m:ctrlPr>
                      </m:sSubPr>
                      <m:e>
                        <m:r>
                          <a:rPr lang="en-US" sz="2400" b="0" i="1" smtClean="0">
                            <a:latin typeface="Cambria Math" panose="02040503050406030204" pitchFamily="18" charset="0"/>
                            <a:cs typeface="Arial" panose="020B0604020202020204" pitchFamily="34" charset="0"/>
                          </a:rPr>
                          <m:t>𝐸</m:t>
                        </m:r>
                      </m:e>
                      <m:sub>
                        <m:sSub>
                          <m:sSubPr>
                            <m:ctrlPr>
                              <a:rPr lang="en-US" sz="2400" i="1" smtClean="0">
                                <a:latin typeface="Cambria Math" panose="02040503050406030204" pitchFamily="18" charset="0"/>
                                <a:cs typeface="Arial" panose="020B0604020202020204" pitchFamily="34" charset="0"/>
                              </a:rPr>
                            </m:ctrlPr>
                          </m:sSubPr>
                          <m:e>
                            <m:r>
                              <a:rPr lang="en-US" sz="2400" b="0" i="1" smtClean="0">
                                <a:latin typeface="Cambria Math" panose="02040503050406030204" pitchFamily="18" charset="0"/>
                                <a:cs typeface="Arial" panose="020B0604020202020204" pitchFamily="34" charset="0"/>
                              </a:rPr>
                              <m:t>𝑃</m:t>
                            </m:r>
                          </m:e>
                          <m:sub>
                            <m:r>
                              <a:rPr lang="en-US" sz="2400" b="0" i="1" smtClean="0">
                                <a:latin typeface="Cambria Math" panose="02040503050406030204" pitchFamily="18" charset="0"/>
                                <a:cs typeface="Arial" panose="020B0604020202020204" pitchFamily="34" charset="0"/>
                              </a:rPr>
                              <m:t>𝑣</m:t>
                            </m:r>
                          </m:sub>
                        </m:sSub>
                      </m:sub>
                    </m:sSub>
                    <m:d>
                      <m:dPr>
                        <m:begChr m:val="["/>
                        <m:endChr m:val="]"/>
                        <m:ctrlPr>
                          <a:rPr lang="en-US" sz="2400" i="1" smtClean="0">
                            <a:latin typeface="Cambria Math" panose="02040503050406030204" pitchFamily="18" charset="0"/>
                            <a:cs typeface="Arial" panose="020B0604020202020204" pitchFamily="34" charset="0"/>
                          </a:rPr>
                        </m:ctrlPr>
                      </m:dPr>
                      <m:e>
                        <m:sSubSup>
                          <m:sSubSupPr>
                            <m:ctrlPr>
                              <a:rPr lang="en-US" sz="2400" i="1" smtClean="0">
                                <a:latin typeface="Cambria Math" panose="02040503050406030204" pitchFamily="18" charset="0"/>
                                <a:cs typeface="Arial" panose="020B0604020202020204" pitchFamily="34" charset="0"/>
                              </a:rPr>
                            </m:ctrlPr>
                          </m:sSubSupPr>
                          <m:e>
                            <m:d>
                              <m:dPr>
                                <m:begChr m:val="‖"/>
                                <m:endChr m:val="‖"/>
                                <m:ctrlPr>
                                  <a:rPr lang="en-US" sz="2400" i="1" smtClean="0">
                                    <a:latin typeface="Cambria Math" panose="02040503050406030204" pitchFamily="18" charset="0"/>
                                    <a:cs typeface="Arial" panose="020B0604020202020204" pitchFamily="34" charset="0"/>
                                  </a:rPr>
                                </m:ctrlPr>
                              </m:dPr>
                              <m:e>
                                <m:r>
                                  <a:rPr lang="en-US" sz="2400" b="0" i="1" smtClean="0">
                                    <a:latin typeface="Cambria Math" panose="02040503050406030204" pitchFamily="18" charset="0"/>
                                    <a:cs typeface="Arial" panose="020B0604020202020204" pitchFamily="34" charset="0"/>
                                  </a:rPr>
                                  <m:t>𝑉</m:t>
                                </m:r>
                              </m:e>
                            </m:d>
                          </m:e>
                          <m:sub>
                            <m:r>
                              <a:rPr lang="en-US" sz="2400" b="0" i="1" smtClean="0">
                                <a:latin typeface="Cambria Math" panose="02040503050406030204" pitchFamily="18" charset="0"/>
                                <a:cs typeface="Arial" panose="020B0604020202020204" pitchFamily="34" charset="0"/>
                              </a:rPr>
                              <m:t>2</m:t>
                            </m:r>
                          </m:sub>
                          <m:sup>
                            <m:r>
                              <a:rPr lang="en-US" sz="2400" b="0" i="1" smtClean="0">
                                <a:latin typeface="Cambria Math" panose="02040503050406030204" pitchFamily="18" charset="0"/>
                                <a:cs typeface="Arial" panose="020B0604020202020204" pitchFamily="34" charset="0"/>
                              </a:rPr>
                              <m:t>2</m:t>
                            </m:r>
                          </m:sup>
                        </m:sSubSup>
                      </m:e>
                    </m:d>
                    <m:r>
                      <a:rPr lang="en-US" sz="2400" b="0" i="1" smtClean="0">
                        <a:latin typeface="Cambria Math" panose="02040503050406030204" pitchFamily="18" charset="0"/>
                        <a:cs typeface="Arial" panose="020B0604020202020204" pitchFamily="34" charset="0"/>
                      </a:rPr>
                      <m:t>&lt;</m:t>
                    </m:r>
                    <m:r>
                      <a:rPr lang="en-US" sz="24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400" dirty="0">
                    <a:latin typeface="Arial" panose="020B0604020202020204" pitchFamily="34" charset="0"/>
                    <a:cs typeface="Arial" panose="020B0604020202020204" pitchFamily="34" charset="0"/>
                  </a:rPr>
                  <a:t> is finite.</a:t>
                </a:r>
              </a:p>
            </p:txBody>
          </p:sp>
        </mc:Choice>
        <mc:Fallback>
          <p:sp>
            <p:nvSpPr>
              <p:cNvPr id="8" name="TextBox 7">
                <a:extLst>
                  <a:ext uri="{FF2B5EF4-FFF2-40B4-BE49-F238E27FC236}">
                    <a16:creationId xmlns:a16="http://schemas.microsoft.com/office/drawing/2014/main" id="{7B82770B-1C57-D517-87BE-B42D2BC3E77A}"/>
                  </a:ext>
                </a:extLst>
              </p:cNvPr>
              <p:cNvSpPr txBox="1">
                <a:spLocks noRot="1" noChangeAspect="1" noMove="1" noResize="1" noEditPoints="1" noAdjustHandles="1" noChangeArrowheads="1" noChangeShapeType="1" noTextEdit="1"/>
              </p:cNvSpPr>
              <p:nvPr/>
            </p:nvSpPr>
            <p:spPr>
              <a:xfrm>
                <a:off x="1470990" y="3787493"/>
                <a:ext cx="10540449" cy="950388"/>
              </a:xfrm>
              <a:prstGeom prst="rect">
                <a:avLst/>
              </a:prstGeom>
              <a:blipFill>
                <a:blip r:embed="rId4"/>
                <a:stretch>
                  <a:fillRect l="-868" t="-2564" b="-10256"/>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76B29C39-7DFA-708F-79E8-45FAEBB3FA18}"/>
              </a:ext>
            </a:extLst>
          </p:cNvPr>
          <p:cNvSpPr txBox="1"/>
          <p:nvPr/>
        </p:nvSpPr>
        <p:spPr>
          <a:xfrm>
            <a:off x="1108213" y="4706474"/>
            <a:ext cx="9924222" cy="523220"/>
          </a:xfrm>
          <a:prstGeom prst="rect">
            <a:avLst/>
          </a:prstGeom>
          <a:noFill/>
        </p:spPr>
        <p:txBody>
          <a:bodyPr wrap="square" rtlCol="0">
            <a:spAutoFit/>
          </a:bodyPr>
          <a:lstStyle/>
          <a:p>
            <a:pPr marL="285750" indent="-285750">
              <a:buFont typeface="Arial" panose="020B0604020202020204" pitchFamily="34" charset="0"/>
              <a:buChar char="•"/>
            </a:pPr>
            <a:r>
              <a:rPr lang="en-US" sz="2800" b="1" dirty="0">
                <a:solidFill>
                  <a:srgbClr val="00B050"/>
                </a:solidFill>
              </a:rPr>
              <a:t>Reduction</a:t>
            </a:r>
          </a:p>
        </p:txBody>
      </p: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B3CE880A-F6D1-BF5C-D60F-1957C2F663F2}"/>
                  </a:ext>
                </a:extLst>
              </p:cNvPr>
              <p:cNvSpPr txBox="1"/>
              <p:nvPr/>
            </p:nvSpPr>
            <p:spPr>
              <a:xfrm>
                <a:off x="1381538" y="5152528"/>
                <a:ext cx="10023613" cy="461665"/>
              </a:xfrm>
              <a:prstGeom prst="rect">
                <a:avLst/>
              </a:prstGeom>
              <a:noFill/>
            </p:spPr>
            <p:txBody>
              <a:bodyPr wrap="square" rtlCol="0">
                <a:spAutoFit/>
              </a:bodyPr>
              <a:lstStyle/>
              <a:p>
                <a:r>
                  <a:rPr lang="en-US" sz="2400" dirty="0">
                    <a:latin typeface="Arial" panose="020B0604020202020204" pitchFamily="34" charset="0"/>
                    <a:cs typeface="Arial" panose="020B0604020202020204" pitchFamily="34" charset="0"/>
                  </a:rPr>
                  <a:t>To eliminate the dependence of </a:t>
                </a:r>
                <a14:m>
                  <m:oMath xmlns:m="http://schemas.openxmlformats.org/officeDocument/2006/math">
                    <m:r>
                      <a:rPr lang="en-US" sz="2400" b="0" i="1" smtClean="0">
                        <a:latin typeface="Cambria Math" panose="02040503050406030204" pitchFamily="18" charset="0"/>
                        <a:cs typeface="Arial" panose="020B0604020202020204" pitchFamily="34" charset="0"/>
                      </a:rPr>
                      <m:t>𝐿</m:t>
                    </m:r>
                    <m:r>
                      <a:rPr lang="en-US" sz="2400" b="0" i="1" smtClean="0">
                        <a:latin typeface="Cambria Math" panose="02040503050406030204" pitchFamily="18" charset="0"/>
                        <a:cs typeface="Arial" panose="020B0604020202020204" pitchFamily="34" charset="0"/>
                      </a:rPr>
                      <m:t>(</m:t>
                    </m:r>
                    <m:r>
                      <a:rPr lang="en-US" sz="2400" b="0" i="1" smtClean="0">
                        <a:latin typeface="Cambria Math" panose="02040503050406030204" pitchFamily="18" charset="0"/>
                        <a:ea typeface="Cambria Math" panose="02040503050406030204" pitchFamily="18" charset="0"/>
                        <a:cs typeface="Arial" panose="020B0604020202020204" pitchFamily="34" charset="0"/>
                      </a:rPr>
                      <m:t>𝜃</m:t>
                    </m:r>
                    <m:r>
                      <a:rPr lang="en-US" sz="24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24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400" b="0" i="1" smtClean="0">
                            <a:latin typeface="Cambria Math" panose="02040503050406030204" pitchFamily="18" charset="0"/>
                            <a:ea typeface="Cambria Math" panose="02040503050406030204" pitchFamily="18" charset="0"/>
                            <a:cs typeface="Arial" panose="020B0604020202020204" pitchFamily="34" charset="0"/>
                          </a:rPr>
                          <m:t>𝑃</m:t>
                        </m:r>
                      </m:e>
                      <m:sub>
                        <m:r>
                          <a:rPr lang="en-US" sz="2400" b="0" i="1" smtClean="0">
                            <a:latin typeface="Cambria Math" panose="02040503050406030204" pitchFamily="18" charset="0"/>
                            <a:ea typeface="Cambria Math" panose="02040503050406030204" pitchFamily="18" charset="0"/>
                            <a:cs typeface="Arial" panose="020B0604020202020204" pitchFamily="34" charset="0"/>
                          </a:rPr>
                          <m:t>𝑣</m:t>
                        </m:r>
                      </m:sub>
                    </m:sSub>
                    <m:r>
                      <a:rPr lang="en-US" sz="24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400" dirty="0">
                    <a:latin typeface="Arial" panose="020B0604020202020204" pitchFamily="34" charset="0"/>
                    <a:cs typeface="Arial" panose="020B0604020202020204" pitchFamily="34" charset="0"/>
                  </a:rPr>
                  <a:t> on </a:t>
                </a:r>
                <a14:m>
                  <m:oMath xmlns:m="http://schemas.openxmlformats.org/officeDocument/2006/math">
                    <m:sSub>
                      <m:sSubPr>
                        <m:ctrlPr>
                          <a:rPr lang="en-US" sz="2400" i="1" smtClean="0">
                            <a:latin typeface="Cambria Math" panose="02040503050406030204" pitchFamily="18" charset="0"/>
                            <a:cs typeface="Arial" panose="020B0604020202020204" pitchFamily="34" charset="0"/>
                          </a:rPr>
                        </m:ctrlPr>
                      </m:sSubPr>
                      <m:e>
                        <m:r>
                          <a:rPr lang="en-US" sz="2400" b="0" i="1" smtClean="0">
                            <a:latin typeface="Cambria Math" panose="02040503050406030204" pitchFamily="18" charset="0"/>
                            <a:cs typeface="Arial" panose="020B0604020202020204" pitchFamily="34" charset="0"/>
                          </a:rPr>
                          <m:t>𝑆</m:t>
                        </m:r>
                      </m:e>
                      <m:sub>
                        <m:r>
                          <a:rPr lang="en-US" sz="2400" b="0" i="1" smtClean="0">
                            <a:latin typeface="Cambria Math" panose="02040503050406030204" pitchFamily="18" charset="0"/>
                            <a:cs typeface="Arial" panose="020B0604020202020204" pitchFamily="34" charset="0"/>
                          </a:rPr>
                          <m:t>𝑑</m:t>
                        </m:r>
                      </m:sub>
                    </m:sSub>
                    <m:r>
                      <a:rPr lang="en-US" sz="2400" b="0" i="1" smtClean="0">
                        <a:latin typeface="Cambria Math" panose="02040503050406030204" pitchFamily="18" charset="0"/>
                        <a:cs typeface="Arial" panose="020B0604020202020204" pitchFamily="34" charset="0"/>
                      </a:rPr>
                      <m:t>,</m:t>
                    </m:r>
                    <m:r>
                      <a:rPr lang="en-US" sz="2400" i="1">
                        <a:latin typeface="Cambria Math" panose="02040503050406030204" pitchFamily="18" charset="0"/>
                      </a:rPr>
                      <m:t>𝐿</m:t>
                    </m:r>
                    <m:d>
                      <m:dPr>
                        <m:ctrlPr>
                          <a:rPr lang="en-US" sz="2400" i="1">
                            <a:latin typeface="Cambria Math" panose="02040503050406030204" pitchFamily="18" charset="0"/>
                          </a:rPr>
                        </m:ctrlPr>
                      </m:dPr>
                      <m:e>
                        <m:r>
                          <a:rPr lang="en-US" sz="2400" i="1">
                            <a:latin typeface="Cambria Math" panose="02040503050406030204" pitchFamily="18" charset="0"/>
                            <a:ea typeface="Cambria Math" panose="02040503050406030204" pitchFamily="18" charset="0"/>
                          </a:rPr>
                          <m:t>𝜃</m:t>
                        </m:r>
                        <m:r>
                          <a:rPr lang="en-US" sz="2400" i="1">
                            <a:latin typeface="Cambria Math" panose="02040503050406030204" pitchFamily="18" charset="0"/>
                            <a:ea typeface="Cambria Math" panose="02040503050406030204" pitchFamily="18" charset="0"/>
                          </a:rPr>
                          <m:t>, </m:t>
                        </m:r>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𝑃</m:t>
                            </m:r>
                          </m:e>
                          <m:sub>
                            <m:r>
                              <a:rPr lang="en-US" sz="2400" i="1">
                                <a:latin typeface="Cambria Math" panose="02040503050406030204" pitchFamily="18" charset="0"/>
                                <a:ea typeface="Cambria Math" panose="02040503050406030204" pitchFamily="18" charset="0"/>
                              </a:rPr>
                              <m:t>𝑣</m:t>
                            </m:r>
                          </m:sub>
                        </m:sSub>
                      </m:e>
                    </m:d>
                  </m:oMath>
                </a14:m>
                <a:r>
                  <a:rPr lang="en-US" sz="2400" dirty="0">
                    <a:latin typeface="Arial" panose="020B0604020202020204" pitchFamily="34" charset="0"/>
                    <a:cs typeface="Arial" panose="020B0604020202020204" pitchFamily="34" charset="0"/>
                  </a:rPr>
                  <a:t> can be reduced to </a:t>
                </a:r>
              </a:p>
            </p:txBody>
          </p:sp>
        </mc:Choice>
        <mc:Fallback>
          <p:sp>
            <p:nvSpPr>
              <p:cNvPr id="10" name="TextBox 9">
                <a:extLst>
                  <a:ext uri="{FF2B5EF4-FFF2-40B4-BE49-F238E27FC236}">
                    <a16:creationId xmlns:a16="http://schemas.microsoft.com/office/drawing/2014/main" id="{B3CE880A-F6D1-BF5C-D60F-1957C2F663F2}"/>
                  </a:ext>
                </a:extLst>
              </p:cNvPr>
              <p:cNvSpPr txBox="1">
                <a:spLocks noRot="1" noChangeAspect="1" noMove="1" noResize="1" noEditPoints="1" noAdjustHandles="1" noChangeArrowheads="1" noChangeShapeType="1" noTextEdit="1"/>
              </p:cNvSpPr>
              <p:nvPr/>
            </p:nvSpPr>
            <p:spPr>
              <a:xfrm>
                <a:off x="1381538" y="5152528"/>
                <a:ext cx="10023613" cy="461665"/>
              </a:xfrm>
              <a:prstGeom prst="rect">
                <a:avLst/>
              </a:prstGeom>
              <a:blipFill>
                <a:blip r:embed="rId5"/>
                <a:stretch>
                  <a:fillRect l="-973" t="-9211" r="-912" b="-3026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8F29F249-825D-8571-A206-AF5E236047E0}"/>
                  </a:ext>
                </a:extLst>
              </p:cNvPr>
              <p:cNvSpPr txBox="1"/>
              <p:nvPr/>
            </p:nvSpPr>
            <p:spPr>
              <a:xfrm>
                <a:off x="1485900" y="5615401"/>
                <a:ext cx="7111448" cy="461665"/>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rPr>
                        <m:t>𝐿</m:t>
                      </m:r>
                      <m:d>
                        <m:dPr>
                          <m:ctrlPr>
                            <a:rPr lang="en-US" sz="2400" i="1">
                              <a:latin typeface="Cambria Math" panose="02040503050406030204" pitchFamily="18" charset="0"/>
                            </a:rPr>
                          </m:ctrlPr>
                        </m:dPr>
                        <m:e>
                          <m:r>
                            <a:rPr lang="en-US" sz="2400" i="1">
                              <a:latin typeface="Cambria Math" panose="02040503050406030204" pitchFamily="18" charset="0"/>
                              <a:ea typeface="Cambria Math" panose="02040503050406030204" pitchFamily="18" charset="0"/>
                            </a:rPr>
                            <m:t>𝜃</m:t>
                          </m:r>
                          <m:r>
                            <a:rPr lang="en-US" sz="2400" i="1">
                              <a:latin typeface="Cambria Math" panose="02040503050406030204" pitchFamily="18" charset="0"/>
                              <a:ea typeface="Cambria Math" panose="02040503050406030204" pitchFamily="18" charset="0"/>
                            </a:rPr>
                            <m:t>, </m:t>
                          </m:r>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𝑃</m:t>
                              </m:r>
                            </m:e>
                            <m:sub>
                              <m:r>
                                <a:rPr lang="en-US" sz="2400" i="1">
                                  <a:latin typeface="Cambria Math" panose="02040503050406030204" pitchFamily="18" charset="0"/>
                                  <a:ea typeface="Cambria Math" panose="02040503050406030204" pitchFamily="18" charset="0"/>
                                </a:rPr>
                                <m:t>𝑣</m:t>
                              </m:r>
                            </m:sub>
                          </m:sSub>
                        </m:e>
                      </m:d>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𝐽</m:t>
                      </m:r>
                      <m:d>
                        <m:dPr>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𝜃</m:t>
                          </m:r>
                          <m:r>
                            <a:rPr lang="en-US" sz="2400" b="0" i="1" smtClean="0">
                              <a:latin typeface="Cambria Math" panose="02040503050406030204" pitchFamily="18" charset="0"/>
                              <a:ea typeface="Cambria Math" panose="02040503050406030204" pitchFamily="18" charset="0"/>
                            </a:rPr>
                            <m:t>, </m:t>
                          </m:r>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𝑃</m:t>
                              </m:r>
                            </m:e>
                            <m:sub>
                              <m:r>
                                <a:rPr lang="en-US" sz="2400" b="0" i="1" smtClean="0">
                                  <a:latin typeface="Cambria Math" panose="02040503050406030204" pitchFamily="18" charset="0"/>
                                  <a:ea typeface="Cambria Math" panose="02040503050406030204" pitchFamily="18" charset="0"/>
                                </a:rPr>
                                <m:t>𝑣</m:t>
                              </m:r>
                            </m:sub>
                          </m:sSub>
                        </m:e>
                      </m:d>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𝐶</m:t>
                      </m:r>
                    </m:oMath>
                  </m:oMathPara>
                </a14:m>
                <a:endParaRPr lang="en-US" sz="2400" dirty="0"/>
              </a:p>
            </p:txBody>
          </p:sp>
        </mc:Choice>
        <mc:Fallback>
          <p:sp>
            <p:nvSpPr>
              <p:cNvPr id="11" name="TextBox 10">
                <a:extLst>
                  <a:ext uri="{FF2B5EF4-FFF2-40B4-BE49-F238E27FC236}">
                    <a16:creationId xmlns:a16="http://schemas.microsoft.com/office/drawing/2014/main" id="{8F29F249-825D-8571-A206-AF5E236047E0}"/>
                  </a:ext>
                </a:extLst>
              </p:cNvPr>
              <p:cNvSpPr txBox="1">
                <a:spLocks noRot="1" noChangeAspect="1" noMove="1" noResize="1" noEditPoints="1" noAdjustHandles="1" noChangeArrowheads="1" noChangeShapeType="1" noTextEdit="1"/>
              </p:cNvSpPr>
              <p:nvPr/>
            </p:nvSpPr>
            <p:spPr>
              <a:xfrm>
                <a:off x="1485900" y="5615401"/>
                <a:ext cx="7111448" cy="461665"/>
              </a:xfrm>
              <a:prstGeom prst="rect">
                <a:avLst/>
              </a:prstGeom>
              <a:blipFill>
                <a:blip r:embed="rId6"/>
                <a:stretch>
                  <a:fillRect b="-1315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F40C2D1D-DED8-39C1-AE19-0957193A1C2D}"/>
                  </a:ext>
                </a:extLst>
              </p:cNvPr>
              <p:cNvSpPr txBox="1"/>
              <p:nvPr/>
            </p:nvSpPr>
            <p:spPr>
              <a:xfrm>
                <a:off x="1234937" y="6038945"/>
                <a:ext cx="11288368" cy="727443"/>
              </a:xfrm>
              <a:prstGeom prst="rect">
                <a:avLst/>
              </a:prstGeom>
              <a:noFill/>
            </p:spPr>
            <p:txBody>
              <a:bodyPr wrap="square" rtlCol="0">
                <a:spAutoFit/>
              </a:bodyPr>
              <a:lstStyle/>
              <a:p>
                <a:r>
                  <a:rPr lang="en-US" sz="2400" dirty="0">
                    <a:latin typeface="Arial" panose="020B0604020202020204" pitchFamily="34" charset="0"/>
                    <a:ea typeface="Cambria Math" panose="02040503050406030204" pitchFamily="18" charset="0"/>
                    <a:cs typeface="Arial" panose="020B0604020202020204" pitchFamily="34" charset="0"/>
                  </a:rPr>
                  <a:t>w</a:t>
                </a:r>
                <a:r>
                  <a:rPr lang="en-US" sz="2400" b="0" dirty="0">
                    <a:latin typeface="Arial" panose="020B0604020202020204" pitchFamily="34" charset="0"/>
                    <a:ea typeface="Cambria Math" panose="02040503050406030204" pitchFamily="18" charset="0"/>
                    <a:cs typeface="Arial" panose="020B0604020202020204" pitchFamily="34" charset="0"/>
                  </a:rPr>
                  <a:t>here </a:t>
                </a:r>
                <a14:m>
                  <m:oMath xmlns:m="http://schemas.openxmlformats.org/officeDocument/2006/math">
                    <m:r>
                      <a:rPr lang="en-US" sz="2400" b="1" i="1" smtClean="0">
                        <a:solidFill>
                          <a:srgbClr val="FF0000"/>
                        </a:solidFill>
                        <a:latin typeface="Cambria Math" panose="02040503050406030204" pitchFamily="18" charset="0"/>
                        <a:ea typeface="Cambria Math" panose="02040503050406030204" pitchFamily="18" charset="0"/>
                      </a:rPr>
                      <m:t>𝑱</m:t>
                    </m:r>
                    <m:d>
                      <m:dPr>
                        <m:ctrlPr>
                          <a:rPr lang="en-US" sz="2400" b="1" i="1" smtClean="0">
                            <a:solidFill>
                              <a:srgbClr val="FF0000"/>
                            </a:solidFill>
                            <a:latin typeface="Cambria Math" panose="02040503050406030204" pitchFamily="18" charset="0"/>
                            <a:ea typeface="Cambria Math" panose="02040503050406030204" pitchFamily="18" charset="0"/>
                          </a:rPr>
                        </m:ctrlPr>
                      </m:dPr>
                      <m:e>
                        <m:r>
                          <a:rPr lang="en-US" sz="2400" b="1" i="1" smtClean="0">
                            <a:solidFill>
                              <a:srgbClr val="FF0000"/>
                            </a:solidFill>
                            <a:latin typeface="Cambria Math" panose="02040503050406030204" pitchFamily="18" charset="0"/>
                            <a:ea typeface="Cambria Math" panose="02040503050406030204" pitchFamily="18" charset="0"/>
                          </a:rPr>
                          <m:t>𝜽</m:t>
                        </m:r>
                        <m:r>
                          <a:rPr lang="en-US" sz="2400" b="1" i="1" smtClean="0">
                            <a:solidFill>
                              <a:srgbClr val="FF0000"/>
                            </a:solidFill>
                            <a:latin typeface="Cambria Math" panose="02040503050406030204" pitchFamily="18" charset="0"/>
                            <a:ea typeface="Cambria Math" panose="02040503050406030204" pitchFamily="18" charset="0"/>
                          </a:rPr>
                          <m:t>, </m:t>
                        </m:r>
                        <m:sSub>
                          <m:sSubPr>
                            <m:ctrlPr>
                              <a:rPr lang="en-US" sz="2400" b="1" i="1" smtClean="0">
                                <a:solidFill>
                                  <a:srgbClr val="FF0000"/>
                                </a:solidFill>
                                <a:latin typeface="Cambria Math" panose="02040503050406030204" pitchFamily="18" charset="0"/>
                                <a:ea typeface="Cambria Math" panose="02040503050406030204" pitchFamily="18" charset="0"/>
                              </a:rPr>
                            </m:ctrlPr>
                          </m:sSubPr>
                          <m:e>
                            <m:r>
                              <a:rPr lang="en-US" sz="2400" b="1" i="1" smtClean="0">
                                <a:solidFill>
                                  <a:srgbClr val="FF0000"/>
                                </a:solidFill>
                                <a:latin typeface="Cambria Math" panose="02040503050406030204" pitchFamily="18" charset="0"/>
                                <a:ea typeface="Cambria Math" panose="02040503050406030204" pitchFamily="18" charset="0"/>
                              </a:rPr>
                              <m:t>𝑷</m:t>
                            </m:r>
                          </m:e>
                          <m:sub>
                            <m:r>
                              <a:rPr lang="en-US" sz="2400" b="1" i="1" smtClean="0">
                                <a:solidFill>
                                  <a:srgbClr val="FF0000"/>
                                </a:solidFill>
                                <a:latin typeface="Cambria Math" panose="02040503050406030204" pitchFamily="18" charset="0"/>
                                <a:ea typeface="Cambria Math" panose="02040503050406030204" pitchFamily="18" charset="0"/>
                              </a:rPr>
                              <m:t>𝒗</m:t>
                            </m:r>
                          </m:sub>
                        </m:sSub>
                      </m:e>
                    </m:d>
                    <m:r>
                      <a:rPr lang="en-US" sz="2400" b="1" i="0" smtClean="0">
                        <a:solidFill>
                          <a:srgbClr val="FF0000"/>
                        </a:solidFill>
                        <a:latin typeface="Cambria Math" panose="02040503050406030204" pitchFamily="18" charset="0"/>
                        <a:ea typeface="Cambria Math" panose="02040503050406030204" pitchFamily="18" charset="0"/>
                      </a:rPr>
                      <m:t>= </m:t>
                    </m:r>
                    <m:sSub>
                      <m:sSubPr>
                        <m:ctrlPr>
                          <a:rPr lang="en-US" sz="2400" b="1" i="1" smtClean="0">
                            <a:solidFill>
                              <a:srgbClr val="FF0000"/>
                            </a:solidFill>
                            <a:latin typeface="Cambria Math" panose="02040503050406030204" pitchFamily="18" charset="0"/>
                            <a:ea typeface="Cambria Math" panose="02040503050406030204" pitchFamily="18" charset="0"/>
                          </a:rPr>
                        </m:ctrlPr>
                      </m:sSubPr>
                      <m:e>
                        <m:r>
                          <a:rPr lang="en-US" sz="2400" b="1" i="1" smtClean="0">
                            <a:solidFill>
                              <a:srgbClr val="FF0000"/>
                            </a:solidFill>
                            <a:latin typeface="Cambria Math" panose="02040503050406030204" pitchFamily="18" charset="0"/>
                            <a:ea typeface="Cambria Math" panose="02040503050406030204" pitchFamily="18" charset="0"/>
                          </a:rPr>
                          <m:t>𝑬</m:t>
                        </m:r>
                      </m:e>
                      <m:sub>
                        <m:sSub>
                          <m:sSubPr>
                            <m:ctrlPr>
                              <a:rPr lang="en-US" sz="2400" b="1" i="1" smtClean="0">
                                <a:solidFill>
                                  <a:srgbClr val="FF0000"/>
                                </a:solidFill>
                                <a:latin typeface="Cambria Math" panose="02040503050406030204" pitchFamily="18" charset="0"/>
                                <a:ea typeface="Cambria Math" panose="02040503050406030204" pitchFamily="18" charset="0"/>
                              </a:rPr>
                            </m:ctrlPr>
                          </m:sSubPr>
                          <m:e>
                            <m:r>
                              <a:rPr lang="en-US" sz="2400" b="1" i="1" smtClean="0">
                                <a:solidFill>
                                  <a:srgbClr val="FF0000"/>
                                </a:solidFill>
                                <a:latin typeface="Cambria Math" panose="02040503050406030204" pitchFamily="18" charset="0"/>
                                <a:ea typeface="Cambria Math" panose="02040503050406030204" pitchFamily="18" charset="0"/>
                              </a:rPr>
                              <m:t>𝑷</m:t>
                            </m:r>
                          </m:e>
                          <m:sub>
                            <m:r>
                              <a:rPr lang="en-US" sz="2400" b="1" i="1" smtClean="0">
                                <a:solidFill>
                                  <a:srgbClr val="FF0000"/>
                                </a:solidFill>
                                <a:latin typeface="Cambria Math" panose="02040503050406030204" pitchFamily="18" charset="0"/>
                                <a:ea typeface="Cambria Math" panose="02040503050406030204" pitchFamily="18" charset="0"/>
                              </a:rPr>
                              <m:t>𝒗</m:t>
                            </m:r>
                          </m:sub>
                        </m:sSub>
                      </m:sub>
                    </m:sSub>
                    <m:sSub>
                      <m:sSubPr>
                        <m:ctrlPr>
                          <a:rPr lang="en-US" sz="2400" b="1" i="1" smtClean="0">
                            <a:solidFill>
                              <a:srgbClr val="FF0000"/>
                            </a:solidFill>
                            <a:latin typeface="Cambria Math" panose="02040503050406030204" pitchFamily="18" charset="0"/>
                            <a:ea typeface="Cambria Math" panose="02040503050406030204" pitchFamily="18" charset="0"/>
                          </a:rPr>
                        </m:ctrlPr>
                      </m:sSubPr>
                      <m:e>
                        <m:r>
                          <a:rPr lang="en-US" sz="2400" b="1" i="1" smtClean="0">
                            <a:solidFill>
                              <a:srgbClr val="FF0000"/>
                            </a:solidFill>
                            <a:latin typeface="Cambria Math" panose="02040503050406030204" pitchFamily="18" charset="0"/>
                            <a:ea typeface="Cambria Math" panose="02040503050406030204" pitchFamily="18" charset="0"/>
                          </a:rPr>
                          <m:t>𝑬</m:t>
                        </m:r>
                      </m:e>
                      <m:sub>
                        <m:sSub>
                          <m:sSubPr>
                            <m:ctrlPr>
                              <a:rPr lang="en-US" sz="2400" b="1" i="1" smtClean="0">
                                <a:solidFill>
                                  <a:srgbClr val="FF0000"/>
                                </a:solidFill>
                                <a:latin typeface="Cambria Math" panose="02040503050406030204" pitchFamily="18" charset="0"/>
                                <a:ea typeface="Cambria Math" panose="02040503050406030204" pitchFamily="18" charset="0"/>
                              </a:rPr>
                            </m:ctrlPr>
                          </m:sSubPr>
                          <m:e>
                            <m:r>
                              <a:rPr lang="en-US" sz="2400" b="1" i="1" smtClean="0">
                                <a:solidFill>
                                  <a:srgbClr val="FF0000"/>
                                </a:solidFill>
                                <a:latin typeface="Cambria Math" panose="02040503050406030204" pitchFamily="18" charset="0"/>
                                <a:ea typeface="Cambria Math" panose="02040503050406030204" pitchFamily="18" charset="0"/>
                              </a:rPr>
                              <m:t>𝑷</m:t>
                            </m:r>
                          </m:e>
                          <m:sub>
                            <m:r>
                              <a:rPr lang="en-US" sz="2400" b="1" i="1" smtClean="0">
                                <a:solidFill>
                                  <a:srgbClr val="FF0000"/>
                                </a:solidFill>
                                <a:latin typeface="Cambria Math" panose="02040503050406030204" pitchFamily="18" charset="0"/>
                                <a:ea typeface="Cambria Math" panose="02040503050406030204" pitchFamily="18" charset="0"/>
                              </a:rPr>
                              <m:t>𝒅</m:t>
                            </m:r>
                          </m:sub>
                        </m:sSub>
                      </m:sub>
                    </m:sSub>
                    <m:r>
                      <a:rPr lang="en-US" sz="2400" b="1" i="1" smtClean="0">
                        <a:solidFill>
                          <a:srgbClr val="FF0000"/>
                        </a:solidFill>
                        <a:latin typeface="Cambria Math" panose="02040503050406030204" pitchFamily="18" charset="0"/>
                        <a:ea typeface="Cambria Math" panose="02040503050406030204" pitchFamily="18" charset="0"/>
                      </a:rPr>
                      <m:t>[</m:t>
                    </m:r>
                    <m:sSup>
                      <m:sSupPr>
                        <m:ctrlPr>
                          <a:rPr lang="en-US" sz="2400" b="1" i="1" smtClean="0">
                            <a:solidFill>
                              <a:srgbClr val="FF0000"/>
                            </a:solidFill>
                            <a:latin typeface="Cambria Math" panose="02040503050406030204" pitchFamily="18" charset="0"/>
                            <a:ea typeface="Cambria Math" panose="02040503050406030204" pitchFamily="18" charset="0"/>
                          </a:rPr>
                        </m:ctrlPr>
                      </m:sSupPr>
                      <m:e>
                        <m:r>
                          <a:rPr lang="en-US" sz="2400" b="1" i="1" smtClean="0">
                            <a:solidFill>
                              <a:srgbClr val="FF0000"/>
                            </a:solidFill>
                            <a:latin typeface="Cambria Math" panose="02040503050406030204" pitchFamily="18" charset="0"/>
                            <a:ea typeface="Cambria Math" panose="02040503050406030204" pitchFamily="18" charset="0"/>
                          </a:rPr>
                          <m:t>𝑽</m:t>
                        </m:r>
                      </m:e>
                      <m:sup>
                        <m:r>
                          <a:rPr lang="en-US" sz="2400" b="1" i="1" smtClean="0">
                            <a:solidFill>
                              <a:srgbClr val="FF0000"/>
                            </a:solidFill>
                            <a:latin typeface="Cambria Math" panose="02040503050406030204" pitchFamily="18" charset="0"/>
                            <a:ea typeface="Cambria Math" panose="02040503050406030204" pitchFamily="18" charset="0"/>
                          </a:rPr>
                          <m:t>𝑻</m:t>
                        </m:r>
                      </m:sup>
                    </m:sSup>
                    <m:sSub>
                      <m:sSubPr>
                        <m:ctrlPr>
                          <a:rPr lang="en-US" sz="2400" b="1" i="1" smtClean="0">
                            <a:solidFill>
                              <a:srgbClr val="FF0000"/>
                            </a:solidFill>
                            <a:latin typeface="Cambria Math" panose="02040503050406030204" pitchFamily="18" charset="0"/>
                            <a:ea typeface="Cambria Math" panose="02040503050406030204" pitchFamily="18" charset="0"/>
                          </a:rPr>
                        </m:ctrlPr>
                      </m:sSubPr>
                      <m:e>
                        <m:r>
                          <a:rPr lang="en-US" sz="2400" b="1" i="1" smtClean="0">
                            <a:solidFill>
                              <a:srgbClr val="FF0000"/>
                            </a:solidFill>
                            <a:latin typeface="Cambria Math" panose="02040503050406030204" pitchFamily="18" charset="0"/>
                            <a:ea typeface="Cambria Math" panose="02040503050406030204" pitchFamily="18" charset="0"/>
                          </a:rPr>
                          <m:t>𝜵</m:t>
                        </m:r>
                      </m:e>
                      <m:sub>
                        <m:r>
                          <a:rPr lang="en-US" sz="2400" b="1" i="1" smtClean="0">
                            <a:solidFill>
                              <a:srgbClr val="FF0000"/>
                            </a:solidFill>
                            <a:latin typeface="Cambria Math" panose="02040503050406030204" pitchFamily="18" charset="0"/>
                            <a:ea typeface="Cambria Math" panose="02040503050406030204" pitchFamily="18" charset="0"/>
                          </a:rPr>
                          <m:t>𝒙</m:t>
                        </m:r>
                      </m:sub>
                    </m:sSub>
                    <m:sSub>
                      <m:sSubPr>
                        <m:ctrlPr>
                          <a:rPr lang="en-US" sz="2400" b="1" i="1" smtClean="0">
                            <a:solidFill>
                              <a:srgbClr val="FF0000"/>
                            </a:solidFill>
                            <a:latin typeface="Cambria Math" panose="02040503050406030204" pitchFamily="18" charset="0"/>
                            <a:ea typeface="Cambria Math" panose="02040503050406030204" pitchFamily="18" charset="0"/>
                          </a:rPr>
                        </m:ctrlPr>
                      </m:sSubPr>
                      <m:e>
                        <m:r>
                          <a:rPr lang="en-US" sz="2400" b="1" i="1" smtClean="0">
                            <a:solidFill>
                              <a:srgbClr val="FF0000"/>
                            </a:solidFill>
                            <a:latin typeface="Cambria Math" panose="02040503050406030204" pitchFamily="18" charset="0"/>
                            <a:ea typeface="Cambria Math" panose="02040503050406030204" pitchFamily="18" charset="0"/>
                          </a:rPr>
                          <m:t>𝑺</m:t>
                        </m:r>
                      </m:e>
                      <m:sub>
                        <m:r>
                          <a:rPr lang="en-US" sz="2400" b="1" i="1" smtClean="0">
                            <a:solidFill>
                              <a:srgbClr val="FF0000"/>
                            </a:solidFill>
                            <a:latin typeface="Cambria Math" panose="02040503050406030204" pitchFamily="18" charset="0"/>
                            <a:ea typeface="Cambria Math" panose="02040503050406030204" pitchFamily="18" charset="0"/>
                          </a:rPr>
                          <m:t>𝒎</m:t>
                        </m:r>
                      </m:sub>
                    </m:sSub>
                    <m:d>
                      <m:dPr>
                        <m:ctrlPr>
                          <a:rPr lang="en-US" sz="2400" b="1" i="1" smtClean="0">
                            <a:solidFill>
                              <a:srgbClr val="FF0000"/>
                            </a:solidFill>
                            <a:latin typeface="Cambria Math" panose="02040503050406030204" pitchFamily="18" charset="0"/>
                            <a:ea typeface="Cambria Math" panose="02040503050406030204" pitchFamily="18" charset="0"/>
                          </a:rPr>
                        </m:ctrlPr>
                      </m:dPr>
                      <m:e>
                        <m:r>
                          <a:rPr lang="en-US" sz="2400" b="1" i="1" smtClean="0">
                            <a:solidFill>
                              <a:srgbClr val="FF0000"/>
                            </a:solidFill>
                            <a:latin typeface="Cambria Math" panose="02040503050406030204" pitchFamily="18" charset="0"/>
                            <a:ea typeface="Cambria Math" panose="02040503050406030204" pitchFamily="18" charset="0"/>
                          </a:rPr>
                          <m:t>𝒙</m:t>
                        </m:r>
                        <m:r>
                          <a:rPr lang="en-US" sz="2400" b="1" i="1" smtClean="0">
                            <a:solidFill>
                              <a:srgbClr val="FF0000"/>
                            </a:solidFill>
                            <a:latin typeface="Cambria Math" panose="02040503050406030204" pitchFamily="18" charset="0"/>
                            <a:ea typeface="Cambria Math" panose="02040503050406030204" pitchFamily="18" charset="0"/>
                          </a:rPr>
                          <m:t>,</m:t>
                        </m:r>
                        <m:r>
                          <a:rPr lang="en-US" sz="2400" b="1" i="1" smtClean="0">
                            <a:solidFill>
                              <a:srgbClr val="FF0000"/>
                            </a:solidFill>
                            <a:latin typeface="Cambria Math" panose="02040503050406030204" pitchFamily="18" charset="0"/>
                            <a:ea typeface="Cambria Math" panose="02040503050406030204" pitchFamily="18" charset="0"/>
                          </a:rPr>
                          <m:t>𝜽</m:t>
                        </m:r>
                      </m:e>
                    </m:d>
                    <m:r>
                      <a:rPr lang="en-US" sz="2400" b="1" i="1" smtClean="0">
                        <a:solidFill>
                          <a:srgbClr val="FF0000"/>
                        </a:solidFill>
                        <a:latin typeface="Cambria Math" panose="02040503050406030204" pitchFamily="18" charset="0"/>
                        <a:ea typeface="Cambria Math" panose="02040503050406030204" pitchFamily="18" charset="0"/>
                      </a:rPr>
                      <m:t>𝑽</m:t>
                    </m:r>
                    <m:r>
                      <a:rPr lang="en-US" sz="2400" b="1" i="1" smtClean="0">
                        <a:solidFill>
                          <a:srgbClr val="FF0000"/>
                        </a:solidFill>
                        <a:latin typeface="Cambria Math" panose="02040503050406030204" pitchFamily="18" charset="0"/>
                        <a:ea typeface="Cambria Math" panose="02040503050406030204" pitchFamily="18" charset="0"/>
                      </a:rPr>
                      <m:t>+</m:t>
                    </m:r>
                    <m:f>
                      <m:fPr>
                        <m:ctrlPr>
                          <a:rPr lang="en-US" sz="2400" b="1" i="1" smtClean="0">
                            <a:solidFill>
                              <a:srgbClr val="FF0000"/>
                            </a:solidFill>
                            <a:latin typeface="Cambria Math" panose="02040503050406030204" pitchFamily="18" charset="0"/>
                            <a:ea typeface="Cambria Math" panose="02040503050406030204" pitchFamily="18" charset="0"/>
                          </a:rPr>
                        </m:ctrlPr>
                      </m:fPr>
                      <m:num>
                        <m:r>
                          <a:rPr lang="en-US" sz="2400" b="1" i="1" smtClean="0">
                            <a:solidFill>
                              <a:srgbClr val="FF0000"/>
                            </a:solidFill>
                            <a:latin typeface="Cambria Math" panose="02040503050406030204" pitchFamily="18" charset="0"/>
                            <a:ea typeface="Cambria Math" panose="02040503050406030204" pitchFamily="18" charset="0"/>
                          </a:rPr>
                          <m:t>𝟏</m:t>
                        </m:r>
                      </m:num>
                      <m:den>
                        <m:r>
                          <a:rPr lang="en-US" sz="2400" b="1" i="1" smtClean="0">
                            <a:solidFill>
                              <a:srgbClr val="FF0000"/>
                            </a:solidFill>
                            <a:latin typeface="Cambria Math" panose="02040503050406030204" pitchFamily="18" charset="0"/>
                            <a:ea typeface="Cambria Math" panose="02040503050406030204" pitchFamily="18" charset="0"/>
                          </a:rPr>
                          <m:t>𝟐</m:t>
                        </m:r>
                      </m:den>
                    </m:f>
                    <m:sSup>
                      <m:sSupPr>
                        <m:ctrlPr>
                          <a:rPr lang="en-US" sz="2400" b="1" i="1" smtClean="0">
                            <a:solidFill>
                              <a:srgbClr val="FF0000"/>
                            </a:solidFill>
                            <a:latin typeface="Cambria Math" panose="02040503050406030204" pitchFamily="18" charset="0"/>
                            <a:ea typeface="Cambria Math" panose="02040503050406030204" pitchFamily="18" charset="0"/>
                          </a:rPr>
                        </m:ctrlPr>
                      </m:sSupPr>
                      <m:e>
                        <m:d>
                          <m:dPr>
                            <m:ctrlPr>
                              <a:rPr lang="en-US" sz="2400" b="1" i="1" smtClean="0">
                                <a:solidFill>
                                  <a:srgbClr val="FF0000"/>
                                </a:solidFill>
                                <a:latin typeface="Cambria Math" panose="02040503050406030204" pitchFamily="18" charset="0"/>
                                <a:ea typeface="Cambria Math" panose="02040503050406030204" pitchFamily="18" charset="0"/>
                              </a:rPr>
                            </m:ctrlPr>
                          </m:dPr>
                          <m:e>
                            <m:sSup>
                              <m:sSupPr>
                                <m:ctrlPr>
                                  <a:rPr lang="en-US" sz="2400" b="1" i="1" smtClean="0">
                                    <a:solidFill>
                                      <a:srgbClr val="FF0000"/>
                                    </a:solidFill>
                                    <a:latin typeface="Cambria Math" panose="02040503050406030204" pitchFamily="18" charset="0"/>
                                    <a:ea typeface="Cambria Math" panose="02040503050406030204" pitchFamily="18" charset="0"/>
                                  </a:rPr>
                                </m:ctrlPr>
                              </m:sSupPr>
                              <m:e>
                                <m:r>
                                  <a:rPr lang="en-US" sz="2400" b="1" i="1" smtClean="0">
                                    <a:solidFill>
                                      <a:srgbClr val="FF0000"/>
                                    </a:solidFill>
                                    <a:latin typeface="Cambria Math" panose="02040503050406030204" pitchFamily="18" charset="0"/>
                                    <a:ea typeface="Cambria Math" panose="02040503050406030204" pitchFamily="18" charset="0"/>
                                  </a:rPr>
                                  <m:t>𝑽</m:t>
                                </m:r>
                              </m:e>
                              <m:sup>
                                <m:r>
                                  <a:rPr lang="en-US" sz="2400" b="1" i="1" smtClean="0">
                                    <a:solidFill>
                                      <a:srgbClr val="FF0000"/>
                                    </a:solidFill>
                                    <a:latin typeface="Cambria Math" panose="02040503050406030204" pitchFamily="18" charset="0"/>
                                    <a:ea typeface="Cambria Math" panose="02040503050406030204" pitchFamily="18" charset="0"/>
                                  </a:rPr>
                                  <m:t>𝑻</m:t>
                                </m:r>
                              </m:sup>
                            </m:sSup>
                            <m:sSub>
                              <m:sSubPr>
                                <m:ctrlPr>
                                  <a:rPr lang="en-US" sz="2400" b="1" i="1" smtClean="0">
                                    <a:solidFill>
                                      <a:srgbClr val="FF0000"/>
                                    </a:solidFill>
                                    <a:latin typeface="Cambria Math" panose="02040503050406030204" pitchFamily="18" charset="0"/>
                                    <a:ea typeface="Cambria Math" panose="02040503050406030204" pitchFamily="18" charset="0"/>
                                  </a:rPr>
                                </m:ctrlPr>
                              </m:sSubPr>
                              <m:e>
                                <m:r>
                                  <a:rPr lang="en-US" sz="2400" b="1" i="1" smtClean="0">
                                    <a:solidFill>
                                      <a:srgbClr val="FF0000"/>
                                    </a:solidFill>
                                    <a:latin typeface="Cambria Math" panose="02040503050406030204" pitchFamily="18" charset="0"/>
                                    <a:ea typeface="Cambria Math" panose="02040503050406030204" pitchFamily="18" charset="0"/>
                                  </a:rPr>
                                  <m:t>𝑺</m:t>
                                </m:r>
                              </m:e>
                              <m:sub>
                                <m:r>
                                  <a:rPr lang="en-US" sz="2400" b="1" i="1" smtClean="0">
                                    <a:solidFill>
                                      <a:srgbClr val="FF0000"/>
                                    </a:solidFill>
                                    <a:latin typeface="Cambria Math" panose="02040503050406030204" pitchFamily="18" charset="0"/>
                                    <a:ea typeface="Cambria Math" panose="02040503050406030204" pitchFamily="18" charset="0"/>
                                  </a:rPr>
                                  <m:t>𝒎</m:t>
                                </m:r>
                              </m:sub>
                            </m:sSub>
                            <m:d>
                              <m:dPr>
                                <m:ctrlPr>
                                  <a:rPr lang="en-US" sz="2400" b="1" i="1" smtClean="0">
                                    <a:solidFill>
                                      <a:srgbClr val="FF0000"/>
                                    </a:solidFill>
                                    <a:latin typeface="Cambria Math" panose="02040503050406030204" pitchFamily="18" charset="0"/>
                                    <a:ea typeface="Cambria Math" panose="02040503050406030204" pitchFamily="18" charset="0"/>
                                  </a:rPr>
                                </m:ctrlPr>
                              </m:dPr>
                              <m:e>
                                <m:r>
                                  <a:rPr lang="en-US" sz="2400" b="1" i="1" smtClean="0">
                                    <a:solidFill>
                                      <a:srgbClr val="FF0000"/>
                                    </a:solidFill>
                                    <a:latin typeface="Cambria Math" panose="02040503050406030204" pitchFamily="18" charset="0"/>
                                    <a:ea typeface="Cambria Math" panose="02040503050406030204" pitchFamily="18" charset="0"/>
                                  </a:rPr>
                                  <m:t>𝒙</m:t>
                                </m:r>
                                <m:r>
                                  <a:rPr lang="en-US" sz="2400" b="1" i="1" smtClean="0">
                                    <a:solidFill>
                                      <a:srgbClr val="FF0000"/>
                                    </a:solidFill>
                                    <a:latin typeface="Cambria Math" panose="02040503050406030204" pitchFamily="18" charset="0"/>
                                    <a:ea typeface="Cambria Math" panose="02040503050406030204" pitchFamily="18" charset="0"/>
                                  </a:rPr>
                                  <m:t>,</m:t>
                                </m:r>
                                <m:r>
                                  <a:rPr lang="en-US" sz="2400" b="1" i="1" smtClean="0">
                                    <a:solidFill>
                                      <a:srgbClr val="FF0000"/>
                                    </a:solidFill>
                                    <a:latin typeface="Cambria Math" panose="02040503050406030204" pitchFamily="18" charset="0"/>
                                    <a:ea typeface="Cambria Math" panose="02040503050406030204" pitchFamily="18" charset="0"/>
                                  </a:rPr>
                                  <m:t>𝜽</m:t>
                                </m:r>
                              </m:e>
                            </m:d>
                          </m:e>
                        </m:d>
                      </m:e>
                      <m:sup>
                        <m:r>
                          <a:rPr lang="en-US" sz="2400" b="1" i="1" smtClean="0">
                            <a:solidFill>
                              <a:srgbClr val="FF0000"/>
                            </a:solidFill>
                            <a:latin typeface="Cambria Math" panose="02040503050406030204" pitchFamily="18" charset="0"/>
                            <a:ea typeface="Cambria Math" panose="02040503050406030204" pitchFamily="18" charset="0"/>
                          </a:rPr>
                          <m:t>𝟐</m:t>
                        </m:r>
                      </m:sup>
                    </m:sSup>
                    <m:r>
                      <a:rPr lang="en-US" sz="2400" b="1" i="1" smtClean="0">
                        <a:solidFill>
                          <a:srgbClr val="FF0000"/>
                        </a:solidFill>
                        <a:latin typeface="Cambria Math" panose="02040503050406030204" pitchFamily="18" charset="0"/>
                        <a:ea typeface="Cambria Math" panose="02040503050406030204" pitchFamily="18" charset="0"/>
                      </a:rPr>
                      <m:t>]</m:t>
                    </m:r>
                  </m:oMath>
                </a14:m>
                <a:r>
                  <a:rPr lang="en-US" sz="2400" b="1" dirty="0">
                    <a:latin typeface="Arial" panose="020B0604020202020204" pitchFamily="34" charset="0"/>
                    <a:cs typeface="Arial" panose="020B0604020202020204" pitchFamily="34" charset="0"/>
                  </a:rPr>
                  <a:t>, </a:t>
                </a:r>
                <a14:m>
                  <m:oMath xmlns:m="http://schemas.openxmlformats.org/officeDocument/2006/math">
                    <m:r>
                      <a:rPr lang="en-US" sz="2400" b="0" i="1" dirty="0" smtClean="0">
                        <a:latin typeface="Cambria Math" panose="02040503050406030204" pitchFamily="18" charset="0"/>
                        <a:cs typeface="Arial" panose="020B0604020202020204" pitchFamily="34" charset="0"/>
                      </a:rPr>
                      <m:t>𝐶</m:t>
                    </m:r>
                  </m:oMath>
                </a14:m>
                <a:r>
                  <a:rPr lang="en-US" sz="2400" dirty="0">
                    <a:latin typeface="Arial" panose="020B0604020202020204" pitchFamily="34" charset="0"/>
                    <a:cs typeface="Arial" panose="020B0604020202020204" pitchFamily="34" charset="0"/>
                  </a:rPr>
                  <a:t> is a constant. </a:t>
                </a:r>
              </a:p>
            </p:txBody>
          </p:sp>
        </mc:Choice>
        <mc:Fallback>
          <p:sp>
            <p:nvSpPr>
              <p:cNvPr id="12" name="TextBox 11">
                <a:extLst>
                  <a:ext uri="{FF2B5EF4-FFF2-40B4-BE49-F238E27FC236}">
                    <a16:creationId xmlns:a16="http://schemas.microsoft.com/office/drawing/2014/main" id="{F40C2D1D-DED8-39C1-AE19-0957193A1C2D}"/>
                  </a:ext>
                </a:extLst>
              </p:cNvPr>
              <p:cNvSpPr txBox="1">
                <a:spLocks noRot="1" noChangeAspect="1" noMove="1" noResize="1" noEditPoints="1" noAdjustHandles="1" noChangeArrowheads="1" noChangeShapeType="1" noTextEdit="1"/>
              </p:cNvSpPr>
              <p:nvPr/>
            </p:nvSpPr>
            <p:spPr>
              <a:xfrm>
                <a:off x="1234937" y="6038945"/>
                <a:ext cx="11288368" cy="727443"/>
              </a:xfrm>
              <a:prstGeom prst="rect">
                <a:avLst/>
              </a:prstGeom>
              <a:blipFill>
                <a:blip r:embed="rId7"/>
                <a:stretch>
                  <a:fillRect l="-864" b="-5882"/>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31995C60-D3BE-AB24-0676-30458059E3BB}"/>
              </a:ext>
            </a:extLst>
          </p:cNvPr>
          <p:cNvSpPr txBox="1"/>
          <p:nvPr/>
        </p:nvSpPr>
        <p:spPr>
          <a:xfrm>
            <a:off x="10192578" y="3254939"/>
            <a:ext cx="1331843" cy="461665"/>
          </a:xfrm>
          <a:prstGeom prst="rect">
            <a:avLst/>
          </a:prstGeom>
          <a:noFill/>
        </p:spPr>
        <p:txBody>
          <a:bodyPr wrap="square" rtlCol="0">
            <a:spAutoFit/>
          </a:bodyPr>
          <a:lstStyle/>
          <a:p>
            <a:r>
              <a:rPr lang="en-US" sz="2400" dirty="0">
                <a:solidFill>
                  <a:srgbClr val="00B050"/>
                </a:solidFill>
                <a:latin typeface="Arial" panose="020B0604020202020204" pitchFamily="34" charset="0"/>
                <a:cs typeface="Arial" panose="020B0604020202020204" pitchFamily="34" charset="0"/>
              </a:rPr>
              <a:t>(4.1)</a:t>
            </a:r>
          </a:p>
        </p:txBody>
      </p:sp>
      <p:sp>
        <p:nvSpPr>
          <p:cNvPr id="14" name="TextBox 13">
            <a:extLst>
              <a:ext uri="{FF2B5EF4-FFF2-40B4-BE49-F238E27FC236}">
                <a16:creationId xmlns:a16="http://schemas.microsoft.com/office/drawing/2014/main" id="{08315D44-3284-72FF-4BEE-4DC4477ADDB0}"/>
              </a:ext>
            </a:extLst>
          </p:cNvPr>
          <p:cNvSpPr txBox="1"/>
          <p:nvPr/>
        </p:nvSpPr>
        <p:spPr>
          <a:xfrm>
            <a:off x="10248900" y="5595737"/>
            <a:ext cx="1943100" cy="461665"/>
          </a:xfrm>
          <a:prstGeom prst="rect">
            <a:avLst/>
          </a:prstGeom>
          <a:noFill/>
        </p:spPr>
        <p:txBody>
          <a:bodyPr wrap="square" rtlCol="0">
            <a:spAutoFit/>
          </a:bodyPr>
          <a:lstStyle/>
          <a:p>
            <a:r>
              <a:rPr lang="en-US" sz="2400" dirty="0">
                <a:solidFill>
                  <a:srgbClr val="00B050"/>
                </a:solidFill>
                <a:latin typeface="Arial" panose="020B0604020202020204" pitchFamily="34" charset="0"/>
                <a:cs typeface="Arial" panose="020B0604020202020204" pitchFamily="34" charset="0"/>
              </a:rPr>
              <a:t>(4.2)</a:t>
            </a:r>
          </a:p>
        </p:txBody>
      </p:sp>
    </p:spTree>
    <p:extLst>
      <p:ext uri="{BB962C8B-B14F-4D97-AF65-F5344CB8AC3E}">
        <p14:creationId xmlns:p14="http://schemas.microsoft.com/office/powerpoint/2010/main" val="20597787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4C279D4-F93A-32AD-2EC9-267E92DECB0C}"/>
              </a:ext>
            </a:extLst>
          </p:cNvPr>
          <p:cNvSpPr txBox="1"/>
          <p:nvPr/>
        </p:nvSpPr>
        <p:spPr>
          <a:xfrm>
            <a:off x="1033670" y="427383"/>
            <a:ext cx="5062330" cy="523220"/>
          </a:xfrm>
          <a:prstGeom prst="rect">
            <a:avLst/>
          </a:prstGeom>
          <a:noFill/>
        </p:spPr>
        <p:txBody>
          <a:bodyPr wrap="square" rtlCol="0">
            <a:spAutoFit/>
          </a:bodyPr>
          <a:lstStyle/>
          <a:p>
            <a:r>
              <a:rPr lang="en-US" sz="2800" b="1" dirty="0">
                <a:solidFill>
                  <a:srgbClr val="00B050"/>
                </a:solidFill>
              </a:rPr>
              <a:t>Proof</a:t>
            </a:r>
          </a:p>
        </p:txBody>
      </p:sp>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97845EC4-AB59-A62C-4065-64A541D06926}"/>
                  </a:ext>
                </a:extLst>
              </p:cNvPr>
              <p:cNvSpPr txBox="1"/>
              <p:nvPr/>
            </p:nvSpPr>
            <p:spPr>
              <a:xfrm>
                <a:off x="1088335" y="1162878"/>
                <a:ext cx="5968448" cy="648767"/>
              </a:xfrm>
              <a:prstGeom prst="rect">
                <a:avLst/>
              </a:prstGeom>
              <a:noFill/>
            </p:spPr>
            <p:txBody>
              <a:bodyPr wrap="square" rtlCol="0">
                <a:spAutoFit/>
              </a:bodyPr>
              <a:lstStyle/>
              <a:p>
                <a:r>
                  <a:rPr lang="en-US" sz="2400" dirty="0">
                    <a:latin typeface="Arial" panose="020B0604020202020204" pitchFamily="34" charset="0"/>
                    <a:cs typeface="Arial" panose="020B0604020202020204" pitchFamily="34" charset="0"/>
                  </a:rPr>
                  <a:t>Let </a:t>
                </a:r>
                <a14:m>
                  <m:oMath xmlns:m="http://schemas.openxmlformats.org/officeDocument/2006/math">
                    <m:r>
                      <a:rPr lang="en-US" sz="2400" b="0" i="1" smtClean="0">
                        <a:latin typeface="Cambria Math" panose="02040503050406030204" pitchFamily="18" charset="0"/>
                        <a:cs typeface="Arial" panose="020B0604020202020204" pitchFamily="34" charset="0"/>
                      </a:rPr>
                      <m:t>𝐶</m:t>
                    </m:r>
                    <m:r>
                      <a:rPr lang="en-US" sz="2400" b="0" i="1" smtClean="0">
                        <a:latin typeface="Cambria Math" panose="02040503050406030204" pitchFamily="18" charset="0"/>
                        <a:cs typeface="Arial" panose="020B0604020202020204" pitchFamily="34" charset="0"/>
                      </a:rPr>
                      <m:t>=</m:t>
                    </m:r>
                    <m:f>
                      <m:fPr>
                        <m:ctrlPr>
                          <a:rPr lang="en-US" sz="2400" b="0" i="1" smtClean="0">
                            <a:latin typeface="Cambria Math" panose="02040503050406030204" pitchFamily="18" charset="0"/>
                            <a:cs typeface="Arial" panose="020B0604020202020204" pitchFamily="34" charset="0"/>
                          </a:rPr>
                        </m:ctrlPr>
                      </m:fPr>
                      <m:num>
                        <m:r>
                          <a:rPr lang="en-US" sz="2400" b="0" i="1" smtClean="0">
                            <a:latin typeface="Cambria Math" panose="02040503050406030204" pitchFamily="18" charset="0"/>
                            <a:cs typeface="Arial" panose="020B0604020202020204" pitchFamily="34" charset="0"/>
                          </a:rPr>
                          <m:t>1</m:t>
                        </m:r>
                      </m:num>
                      <m:den>
                        <m:r>
                          <a:rPr lang="en-US" sz="2400" b="0" i="1" smtClean="0">
                            <a:latin typeface="Cambria Math" panose="02040503050406030204" pitchFamily="18" charset="0"/>
                            <a:cs typeface="Arial" panose="020B0604020202020204" pitchFamily="34" charset="0"/>
                          </a:rPr>
                          <m:t>2</m:t>
                        </m:r>
                      </m:den>
                    </m:f>
                    <m:sSub>
                      <m:sSubPr>
                        <m:ctrlPr>
                          <a:rPr lang="en-US" sz="2400" b="0" i="1" smtClean="0">
                            <a:latin typeface="Cambria Math" panose="02040503050406030204" pitchFamily="18" charset="0"/>
                            <a:cs typeface="Arial" panose="020B0604020202020204" pitchFamily="34" charset="0"/>
                          </a:rPr>
                        </m:ctrlPr>
                      </m:sSubPr>
                      <m:e>
                        <m:r>
                          <a:rPr lang="en-US" sz="2400" b="0" i="1" smtClean="0">
                            <a:latin typeface="Cambria Math" panose="02040503050406030204" pitchFamily="18" charset="0"/>
                            <a:cs typeface="Arial" panose="020B0604020202020204" pitchFamily="34" charset="0"/>
                          </a:rPr>
                          <m:t>𝐸</m:t>
                        </m:r>
                      </m:e>
                      <m:sub>
                        <m:sSub>
                          <m:sSubPr>
                            <m:ctrlPr>
                              <a:rPr lang="en-US" sz="2400" b="0" i="1" smtClean="0">
                                <a:latin typeface="Cambria Math" panose="02040503050406030204" pitchFamily="18" charset="0"/>
                                <a:cs typeface="Arial" panose="020B0604020202020204" pitchFamily="34" charset="0"/>
                              </a:rPr>
                            </m:ctrlPr>
                          </m:sSubPr>
                          <m:e>
                            <m:r>
                              <a:rPr lang="en-US" sz="2400" b="0" i="1" smtClean="0">
                                <a:latin typeface="Cambria Math" panose="02040503050406030204" pitchFamily="18" charset="0"/>
                                <a:cs typeface="Arial" panose="020B0604020202020204" pitchFamily="34" charset="0"/>
                              </a:rPr>
                              <m:t>𝑃</m:t>
                            </m:r>
                          </m:e>
                          <m:sub>
                            <m:r>
                              <a:rPr lang="en-US" sz="2400" b="0" i="1" smtClean="0">
                                <a:latin typeface="Cambria Math" panose="02040503050406030204" pitchFamily="18" charset="0"/>
                                <a:cs typeface="Arial" panose="020B0604020202020204" pitchFamily="34" charset="0"/>
                              </a:rPr>
                              <m:t>𝑉</m:t>
                            </m:r>
                          </m:sub>
                        </m:sSub>
                      </m:sub>
                    </m:sSub>
                    <m:sSub>
                      <m:sSubPr>
                        <m:ctrlPr>
                          <a:rPr lang="en-US" sz="2400" b="0" i="1" smtClean="0">
                            <a:latin typeface="Cambria Math" panose="02040503050406030204" pitchFamily="18" charset="0"/>
                            <a:cs typeface="Arial" panose="020B0604020202020204" pitchFamily="34" charset="0"/>
                          </a:rPr>
                        </m:ctrlPr>
                      </m:sSubPr>
                      <m:e>
                        <m:r>
                          <a:rPr lang="en-US" sz="2400" b="0" i="1" smtClean="0">
                            <a:latin typeface="Cambria Math" panose="02040503050406030204" pitchFamily="18" charset="0"/>
                            <a:cs typeface="Arial" panose="020B0604020202020204" pitchFamily="34" charset="0"/>
                          </a:rPr>
                          <m:t>𝐸</m:t>
                        </m:r>
                      </m:e>
                      <m:sub>
                        <m:sSub>
                          <m:sSubPr>
                            <m:ctrlPr>
                              <a:rPr lang="en-US" sz="2400" b="0" i="1" smtClean="0">
                                <a:latin typeface="Cambria Math" panose="02040503050406030204" pitchFamily="18" charset="0"/>
                                <a:cs typeface="Arial" panose="020B0604020202020204" pitchFamily="34" charset="0"/>
                              </a:rPr>
                            </m:ctrlPr>
                          </m:sSubPr>
                          <m:e>
                            <m:r>
                              <a:rPr lang="en-US" sz="2400" b="0" i="1" smtClean="0">
                                <a:latin typeface="Cambria Math" panose="02040503050406030204" pitchFamily="18" charset="0"/>
                                <a:cs typeface="Arial" panose="020B0604020202020204" pitchFamily="34" charset="0"/>
                              </a:rPr>
                              <m:t>𝑃</m:t>
                            </m:r>
                          </m:e>
                          <m:sub>
                            <m:r>
                              <a:rPr lang="en-US" sz="2400" b="0" i="1" smtClean="0">
                                <a:latin typeface="Cambria Math" panose="02040503050406030204" pitchFamily="18" charset="0"/>
                                <a:cs typeface="Arial" panose="020B0604020202020204" pitchFamily="34" charset="0"/>
                              </a:rPr>
                              <m:t>𝑑</m:t>
                            </m:r>
                          </m:sub>
                        </m:sSub>
                      </m:sub>
                    </m:sSub>
                    <m:d>
                      <m:dPr>
                        <m:begChr m:val="["/>
                        <m:endChr m:val="]"/>
                        <m:ctrlPr>
                          <a:rPr lang="en-US" sz="2400" b="0" i="1" smtClean="0">
                            <a:latin typeface="Cambria Math" panose="02040503050406030204" pitchFamily="18" charset="0"/>
                            <a:cs typeface="Arial" panose="020B0604020202020204" pitchFamily="34" charset="0"/>
                          </a:rPr>
                        </m:ctrlPr>
                      </m:dPr>
                      <m:e>
                        <m:sSup>
                          <m:sSupPr>
                            <m:ctrlPr>
                              <a:rPr lang="en-US" sz="2400" b="0" i="1" smtClean="0">
                                <a:latin typeface="Cambria Math" panose="02040503050406030204" pitchFamily="18" charset="0"/>
                                <a:cs typeface="Arial" panose="020B0604020202020204" pitchFamily="34" charset="0"/>
                              </a:rPr>
                            </m:ctrlPr>
                          </m:sSupPr>
                          <m:e>
                            <m:d>
                              <m:dPr>
                                <m:ctrlPr>
                                  <a:rPr lang="en-US" sz="2400" b="0" i="1" smtClean="0">
                                    <a:latin typeface="Cambria Math" panose="02040503050406030204" pitchFamily="18" charset="0"/>
                                    <a:cs typeface="Arial" panose="020B0604020202020204" pitchFamily="34" charset="0"/>
                                  </a:rPr>
                                </m:ctrlPr>
                              </m:dPr>
                              <m:e>
                                <m:sSup>
                                  <m:sSupPr>
                                    <m:ctrlPr>
                                      <a:rPr lang="en-US" sz="2400" b="0" i="1" smtClean="0">
                                        <a:latin typeface="Cambria Math" panose="02040503050406030204" pitchFamily="18" charset="0"/>
                                        <a:cs typeface="Arial" panose="020B0604020202020204" pitchFamily="34" charset="0"/>
                                      </a:rPr>
                                    </m:ctrlPr>
                                  </m:sSupPr>
                                  <m:e>
                                    <m:r>
                                      <a:rPr lang="en-US" sz="2400" b="0" i="1" smtClean="0">
                                        <a:latin typeface="Cambria Math" panose="02040503050406030204" pitchFamily="18" charset="0"/>
                                        <a:cs typeface="Arial" panose="020B0604020202020204" pitchFamily="34" charset="0"/>
                                      </a:rPr>
                                      <m:t>𝑉</m:t>
                                    </m:r>
                                  </m:e>
                                  <m:sup>
                                    <m:r>
                                      <a:rPr lang="en-US" sz="2400" b="0" i="1" smtClean="0">
                                        <a:latin typeface="Cambria Math" panose="02040503050406030204" pitchFamily="18" charset="0"/>
                                        <a:cs typeface="Arial" panose="020B0604020202020204" pitchFamily="34" charset="0"/>
                                      </a:rPr>
                                      <m:t>𝑇</m:t>
                                    </m:r>
                                  </m:sup>
                                </m:sSup>
                                <m:sSub>
                                  <m:sSubPr>
                                    <m:ctrlPr>
                                      <a:rPr lang="en-US" sz="2400" b="0" i="1" smtClean="0">
                                        <a:latin typeface="Cambria Math" panose="02040503050406030204" pitchFamily="18" charset="0"/>
                                        <a:cs typeface="Arial" panose="020B0604020202020204" pitchFamily="34" charset="0"/>
                                      </a:rPr>
                                    </m:ctrlPr>
                                  </m:sSubPr>
                                  <m:e>
                                    <m:r>
                                      <a:rPr lang="en-US" sz="2400" b="0" i="1" smtClean="0">
                                        <a:latin typeface="Cambria Math" panose="02040503050406030204" pitchFamily="18" charset="0"/>
                                        <a:cs typeface="Arial" panose="020B0604020202020204" pitchFamily="34" charset="0"/>
                                      </a:rPr>
                                      <m:t>𝑆</m:t>
                                    </m:r>
                                  </m:e>
                                  <m:sub>
                                    <m:r>
                                      <a:rPr lang="en-US" sz="2400" b="0" i="1" smtClean="0">
                                        <a:latin typeface="Cambria Math" panose="02040503050406030204" pitchFamily="18" charset="0"/>
                                        <a:cs typeface="Arial" panose="020B0604020202020204" pitchFamily="34" charset="0"/>
                                      </a:rPr>
                                      <m:t>𝑑</m:t>
                                    </m:r>
                                  </m:sub>
                                </m:sSub>
                                <m:r>
                                  <a:rPr lang="en-US" sz="2400" b="0" i="1" smtClean="0">
                                    <a:latin typeface="Cambria Math" panose="02040503050406030204" pitchFamily="18" charset="0"/>
                                    <a:cs typeface="Arial" panose="020B0604020202020204" pitchFamily="34" charset="0"/>
                                  </a:rPr>
                                  <m:t>(</m:t>
                                </m:r>
                                <m:r>
                                  <a:rPr lang="en-US" sz="2400" b="0" i="1" smtClean="0">
                                    <a:latin typeface="Cambria Math" panose="02040503050406030204" pitchFamily="18" charset="0"/>
                                    <a:cs typeface="Arial" panose="020B0604020202020204" pitchFamily="34" charset="0"/>
                                  </a:rPr>
                                  <m:t>𝑥</m:t>
                                </m:r>
                                <m:r>
                                  <a:rPr lang="en-US" sz="2400" b="0" i="1" smtClean="0">
                                    <a:latin typeface="Cambria Math" panose="02040503050406030204" pitchFamily="18" charset="0"/>
                                    <a:cs typeface="Arial" panose="020B0604020202020204" pitchFamily="34" charset="0"/>
                                  </a:rPr>
                                  <m:t>)</m:t>
                                </m:r>
                              </m:e>
                            </m:d>
                          </m:e>
                          <m:sup>
                            <m:r>
                              <a:rPr lang="en-US" sz="2400" b="0" i="1" smtClean="0">
                                <a:latin typeface="Cambria Math" panose="02040503050406030204" pitchFamily="18" charset="0"/>
                                <a:cs typeface="Arial" panose="020B0604020202020204" pitchFamily="34" charset="0"/>
                              </a:rPr>
                              <m:t>2</m:t>
                            </m:r>
                          </m:sup>
                        </m:sSup>
                      </m:e>
                    </m:d>
                  </m:oMath>
                </a14:m>
                <a:endParaRPr lang="en-US" sz="2400" dirty="0">
                  <a:latin typeface="Arial" panose="020B0604020202020204" pitchFamily="34" charset="0"/>
                  <a:cs typeface="Arial" panose="020B0604020202020204" pitchFamily="34" charset="0"/>
                </a:endParaRPr>
              </a:p>
            </p:txBody>
          </p:sp>
        </mc:Choice>
        <mc:Fallback>
          <p:sp>
            <p:nvSpPr>
              <p:cNvPr id="3" name="TextBox 2">
                <a:extLst>
                  <a:ext uri="{FF2B5EF4-FFF2-40B4-BE49-F238E27FC236}">
                    <a16:creationId xmlns:a16="http://schemas.microsoft.com/office/drawing/2014/main" id="{97845EC4-AB59-A62C-4065-64A541D06926}"/>
                  </a:ext>
                </a:extLst>
              </p:cNvPr>
              <p:cNvSpPr txBox="1">
                <a:spLocks noRot="1" noChangeAspect="1" noMove="1" noResize="1" noEditPoints="1" noAdjustHandles="1" noChangeArrowheads="1" noChangeShapeType="1" noTextEdit="1"/>
              </p:cNvSpPr>
              <p:nvPr/>
            </p:nvSpPr>
            <p:spPr>
              <a:xfrm>
                <a:off x="1088335" y="1162878"/>
                <a:ext cx="5968448" cy="648767"/>
              </a:xfrm>
              <a:prstGeom prst="rect">
                <a:avLst/>
              </a:prstGeom>
              <a:blipFill>
                <a:blip r:embed="rId2"/>
                <a:stretch>
                  <a:fillRect l="-1634" b="-754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5DC9257B-5376-B695-84EC-C46129A17C67}"/>
                  </a:ext>
                </a:extLst>
              </p:cNvPr>
              <p:cNvSpPr txBox="1"/>
              <p:nvPr/>
            </p:nvSpPr>
            <p:spPr>
              <a:xfrm>
                <a:off x="1088335" y="1888435"/>
                <a:ext cx="10530509" cy="1635512"/>
              </a:xfrm>
              <a:prstGeom prst="rect">
                <a:avLst/>
              </a:prstGeom>
              <a:noFill/>
            </p:spPr>
            <p:txBody>
              <a:bodyPr wrap="square" rtlCol="0">
                <a:spAutoFit/>
              </a:bodyPr>
              <a:lstStyle/>
              <a:p>
                <a:r>
                  <a:rPr lang="en-US" sz="2400" dirty="0">
                    <a:latin typeface="Arial" panose="020B0604020202020204" pitchFamily="34" charset="0"/>
                    <a:cs typeface="Arial" panose="020B0604020202020204" pitchFamily="34" charset="0"/>
                  </a:rPr>
                  <a:t>Note  </a:t>
                </a:r>
              </a:p>
              <a:p>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cs typeface="Arial" panose="020B0604020202020204" pitchFamily="34" charset="0"/>
                        </a:rPr>
                        <m:t>−</m:t>
                      </m:r>
                      <m:sSub>
                        <m:sSubPr>
                          <m:ctrlPr>
                            <a:rPr lang="en-US" sz="2400" i="1">
                              <a:latin typeface="Cambria Math" panose="02040503050406030204" pitchFamily="18" charset="0"/>
                              <a:cs typeface="Arial" panose="020B0604020202020204" pitchFamily="34" charset="0"/>
                            </a:rPr>
                          </m:ctrlPr>
                        </m:sSubPr>
                        <m:e>
                          <m:r>
                            <a:rPr lang="en-US" sz="2400" i="1">
                              <a:latin typeface="Cambria Math" panose="02040503050406030204" pitchFamily="18" charset="0"/>
                              <a:cs typeface="Arial" panose="020B0604020202020204" pitchFamily="34" charset="0"/>
                            </a:rPr>
                            <m:t>𝐸</m:t>
                          </m:r>
                        </m:e>
                        <m:sub>
                          <m:sSub>
                            <m:sSubPr>
                              <m:ctrlPr>
                                <a:rPr lang="en-US" sz="2400" i="1">
                                  <a:latin typeface="Cambria Math" panose="02040503050406030204" pitchFamily="18" charset="0"/>
                                  <a:cs typeface="Arial" panose="020B0604020202020204" pitchFamily="34" charset="0"/>
                                </a:rPr>
                              </m:ctrlPr>
                            </m:sSubPr>
                            <m:e>
                              <m:r>
                                <a:rPr lang="en-US" sz="2400" i="1">
                                  <a:latin typeface="Cambria Math" panose="02040503050406030204" pitchFamily="18" charset="0"/>
                                  <a:cs typeface="Arial" panose="020B0604020202020204" pitchFamily="34" charset="0"/>
                                </a:rPr>
                                <m:t>𝑃</m:t>
                              </m:r>
                            </m:e>
                            <m:sub>
                              <m:r>
                                <a:rPr lang="en-US" sz="2400" i="1">
                                  <a:latin typeface="Cambria Math" panose="02040503050406030204" pitchFamily="18" charset="0"/>
                                  <a:cs typeface="Arial" panose="020B0604020202020204" pitchFamily="34" charset="0"/>
                                </a:rPr>
                                <m:t>𝑉</m:t>
                              </m:r>
                            </m:sub>
                          </m:sSub>
                        </m:sub>
                      </m:sSub>
                      <m:sSub>
                        <m:sSubPr>
                          <m:ctrlPr>
                            <a:rPr lang="en-US" sz="2400" i="1">
                              <a:latin typeface="Cambria Math" panose="02040503050406030204" pitchFamily="18" charset="0"/>
                              <a:cs typeface="Arial" panose="020B0604020202020204" pitchFamily="34" charset="0"/>
                            </a:rPr>
                          </m:ctrlPr>
                        </m:sSubPr>
                        <m:e>
                          <m:r>
                            <a:rPr lang="en-US" sz="2400" i="1">
                              <a:latin typeface="Cambria Math" panose="02040503050406030204" pitchFamily="18" charset="0"/>
                              <a:cs typeface="Arial" panose="020B0604020202020204" pitchFamily="34" charset="0"/>
                            </a:rPr>
                            <m:t>𝐸</m:t>
                          </m:r>
                        </m:e>
                        <m:sub>
                          <m:sSub>
                            <m:sSubPr>
                              <m:ctrlPr>
                                <a:rPr lang="en-US" sz="2400" i="1">
                                  <a:latin typeface="Cambria Math" panose="02040503050406030204" pitchFamily="18" charset="0"/>
                                  <a:cs typeface="Arial" panose="020B0604020202020204" pitchFamily="34" charset="0"/>
                                </a:rPr>
                              </m:ctrlPr>
                            </m:sSubPr>
                            <m:e>
                              <m:r>
                                <a:rPr lang="en-US" sz="2400" i="1">
                                  <a:latin typeface="Cambria Math" panose="02040503050406030204" pitchFamily="18" charset="0"/>
                                  <a:cs typeface="Arial" panose="020B0604020202020204" pitchFamily="34" charset="0"/>
                                </a:rPr>
                                <m:t>𝑃</m:t>
                              </m:r>
                            </m:e>
                            <m:sub>
                              <m:r>
                                <a:rPr lang="en-US" sz="2400" i="1">
                                  <a:latin typeface="Cambria Math" panose="02040503050406030204" pitchFamily="18" charset="0"/>
                                  <a:cs typeface="Arial" panose="020B0604020202020204" pitchFamily="34" charset="0"/>
                                </a:rPr>
                                <m:t>𝑑</m:t>
                              </m:r>
                            </m:sub>
                          </m:sSub>
                        </m:sub>
                      </m:sSub>
                      <m:d>
                        <m:dPr>
                          <m:begChr m:val="["/>
                          <m:endChr m:val="]"/>
                          <m:ctrlPr>
                            <a:rPr lang="en-US" sz="2400" b="0" i="1" smtClean="0">
                              <a:latin typeface="Cambria Math" panose="02040503050406030204" pitchFamily="18" charset="0"/>
                              <a:cs typeface="Arial" panose="020B0604020202020204" pitchFamily="34" charset="0"/>
                            </a:rPr>
                          </m:ctrlPr>
                        </m:dPr>
                        <m:e>
                          <m:sSup>
                            <m:sSupPr>
                              <m:ctrlPr>
                                <a:rPr lang="en-US" sz="2400" b="0" i="1" smtClean="0">
                                  <a:latin typeface="Cambria Math" panose="02040503050406030204" pitchFamily="18" charset="0"/>
                                  <a:cs typeface="Arial" panose="020B0604020202020204" pitchFamily="34" charset="0"/>
                                </a:rPr>
                              </m:ctrlPr>
                            </m:sSupPr>
                            <m:e>
                              <m:r>
                                <a:rPr lang="en-US" sz="2400" b="0" i="1" smtClean="0">
                                  <a:latin typeface="Cambria Math" panose="02040503050406030204" pitchFamily="18" charset="0"/>
                                  <a:cs typeface="Arial" panose="020B0604020202020204" pitchFamily="34" charset="0"/>
                                </a:rPr>
                                <m:t>𝑉</m:t>
                              </m:r>
                            </m:e>
                            <m:sup>
                              <m:r>
                                <a:rPr lang="en-US" sz="2400" b="0" i="1" smtClean="0">
                                  <a:latin typeface="Cambria Math" panose="02040503050406030204" pitchFamily="18" charset="0"/>
                                  <a:cs typeface="Arial" panose="020B0604020202020204" pitchFamily="34" charset="0"/>
                                </a:rPr>
                                <m:t>𝑇</m:t>
                              </m:r>
                            </m:sup>
                          </m:sSup>
                          <m:sSub>
                            <m:sSubPr>
                              <m:ctrlPr>
                                <a:rPr lang="en-US" sz="2400" b="0" i="1" smtClean="0">
                                  <a:latin typeface="Cambria Math" panose="02040503050406030204" pitchFamily="18" charset="0"/>
                                  <a:cs typeface="Arial" panose="020B0604020202020204" pitchFamily="34" charset="0"/>
                                </a:rPr>
                              </m:ctrlPr>
                            </m:sSubPr>
                            <m:e>
                              <m:r>
                                <a:rPr lang="en-US" sz="2400" b="0" i="1" smtClean="0">
                                  <a:latin typeface="Cambria Math" panose="02040503050406030204" pitchFamily="18" charset="0"/>
                                  <a:cs typeface="Arial" panose="020B0604020202020204" pitchFamily="34" charset="0"/>
                                </a:rPr>
                                <m:t>𝑆</m:t>
                              </m:r>
                            </m:e>
                            <m:sub>
                              <m:r>
                                <a:rPr lang="en-US" sz="2400" b="0" i="1" smtClean="0">
                                  <a:latin typeface="Cambria Math" panose="02040503050406030204" pitchFamily="18" charset="0"/>
                                  <a:cs typeface="Arial" panose="020B0604020202020204" pitchFamily="34" charset="0"/>
                                </a:rPr>
                                <m:t>𝑚</m:t>
                              </m:r>
                            </m:sub>
                          </m:sSub>
                          <m:d>
                            <m:dPr>
                              <m:ctrlPr>
                                <a:rPr lang="en-US" sz="2400" b="0" i="1" smtClean="0">
                                  <a:latin typeface="Cambria Math" panose="02040503050406030204" pitchFamily="18" charset="0"/>
                                  <a:cs typeface="Arial" panose="020B0604020202020204" pitchFamily="34" charset="0"/>
                                </a:rPr>
                              </m:ctrlPr>
                            </m:dPr>
                            <m:e>
                              <m:r>
                                <a:rPr lang="en-US" sz="2400" b="0" i="1" smtClean="0">
                                  <a:latin typeface="Cambria Math" panose="02040503050406030204" pitchFamily="18" charset="0"/>
                                  <a:ea typeface="Cambria Math" panose="02040503050406030204" pitchFamily="18" charset="0"/>
                                  <a:cs typeface="Arial" panose="020B0604020202020204" pitchFamily="34" charset="0"/>
                                </a:rPr>
                                <m:t>𝜃</m:t>
                              </m:r>
                              <m:r>
                                <a:rPr lang="en-US" sz="2400" b="0" i="1" smtClean="0">
                                  <a:latin typeface="Cambria Math" panose="02040503050406030204" pitchFamily="18" charset="0"/>
                                  <a:ea typeface="Cambria Math" panose="02040503050406030204" pitchFamily="18" charset="0"/>
                                  <a:cs typeface="Arial" panose="020B0604020202020204" pitchFamily="34" charset="0"/>
                                </a:rPr>
                                <m:t>,</m:t>
                              </m:r>
                              <m:r>
                                <a:rPr lang="en-US" sz="2400" b="0" i="1" smtClean="0">
                                  <a:latin typeface="Cambria Math" panose="02040503050406030204" pitchFamily="18" charset="0"/>
                                  <a:ea typeface="Cambria Math" panose="02040503050406030204" pitchFamily="18" charset="0"/>
                                  <a:cs typeface="Arial" panose="020B0604020202020204" pitchFamily="34" charset="0"/>
                                </a:rPr>
                                <m:t>𝑥</m:t>
                              </m:r>
                            </m:e>
                          </m:d>
                          <m:sSubSup>
                            <m:sSubSupPr>
                              <m:ctrlPr>
                                <a:rPr lang="en-US" sz="2400" b="0" i="1" smtClean="0">
                                  <a:latin typeface="Cambria Math" panose="02040503050406030204" pitchFamily="18" charset="0"/>
                                  <a:ea typeface="Cambria Math" panose="02040503050406030204" pitchFamily="18" charset="0"/>
                                  <a:cs typeface="Arial" panose="020B0604020202020204" pitchFamily="34" charset="0"/>
                                </a:rPr>
                              </m:ctrlPr>
                            </m:sSubSupPr>
                            <m:e>
                              <m:r>
                                <a:rPr lang="en-US" sz="2400" b="0" i="1" smtClean="0">
                                  <a:latin typeface="Cambria Math" panose="02040503050406030204" pitchFamily="18" charset="0"/>
                                  <a:ea typeface="Cambria Math" panose="02040503050406030204" pitchFamily="18" charset="0"/>
                                  <a:cs typeface="Arial" panose="020B0604020202020204" pitchFamily="34" charset="0"/>
                                </a:rPr>
                                <m:t>𝑆</m:t>
                              </m:r>
                            </m:e>
                            <m:sub>
                              <m:r>
                                <a:rPr lang="en-US" sz="2400" b="0" i="1" smtClean="0">
                                  <a:latin typeface="Cambria Math" panose="02040503050406030204" pitchFamily="18" charset="0"/>
                                  <a:ea typeface="Cambria Math" panose="02040503050406030204" pitchFamily="18" charset="0"/>
                                  <a:cs typeface="Arial" panose="020B0604020202020204" pitchFamily="34" charset="0"/>
                                </a:rPr>
                                <m:t>𝑑</m:t>
                              </m:r>
                            </m:sub>
                            <m:sup>
                              <m:r>
                                <a:rPr lang="en-US" sz="2400" b="0" i="1" smtClean="0">
                                  <a:latin typeface="Cambria Math" panose="02040503050406030204" pitchFamily="18" charset="0"/>
                                  <a:ea typeface="Cambria Math" panose="02040503050406030204" pitchFamily="18" charset="0"/>
                                  <a:cs typeface="Arial" panose="020B0604020202020204" pitchFamily="34" charset="0"/>
                                </a:rPr>
                                <m:t>𝑇</m:t>
                              </m:r>
                            </m:sup>
                          </m:sSubSup>
                          <m:d>
                            <m:dPr>
                              <m:ctrlPr>
                                <a:rPr lang="en-US" sz="24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400" b="0" i="1" smtClean="0">
                                  <a:latin typeface="Cambria Math" panose="02040503050406030204" pitchFamily="18" charset="0"/>
                                  <a:ea typeface="Cambria Math" panose="02040503050406030204" pitchFamily="18" charset="0"/>
                                  <a:cs typeface="Arial" panose="020B0604020202020204" pitchFamily="34" charset="0"/>
                                </a:rPr>
                                <m:t>𝑥</m:t>
                              </m:r>
                            </m:e>
                          </m:d>
                          <m:r>
                            <a:rPr lang="en-US" sz="2400" b="0" i="1" smtClean="0">
                              <a:latin typeface="Cambria Math" panose="02040503050406030204" pitchFamily="18" charset="0"/>
                              <a:ea typeface="Cambria Math" panose="02040503050406030204" pitchFamily="18" charset="0"/>
                              <a:cs typeface="Arial" panose="020B0604020202020204" pitchFamily="34" charset="0"/>
                            </a:rPr>
                            <m:t>𝑉</m:t>
                          </m:r>
                        </m:e>
                      </m:d>
                      <m:r>
                        <a:rPr lang="en-US" sz="24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4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400" b="0" i="1" smtClean="0">
                              <a:latin typeface="Cambria Math" panose="02040503050406030204" pitchFamily="18" charset="0"/>
                              <a:ea typeface="Cambria Math" panose="02040503050406030204" pitchFamily="18" charset="0"/>
                              <a:cs typeface="Arial" panose="020B0604020202020204" pitchFamily="34" charset="0"/>
                            </a:rPr>
                            <m:t>−</m:t>
                          </m:r>
                          <m:r>
                            <a:rPr lang="en-US" sz="2400" b="0" i="1" smtClean="0">
                              <a:latin typeface="Cambria Math" panose="02040503050406030204" pitchFamily="18" charset="0"/>
                              <a:ea typeface="Cambria Math" panose="02040503050406030204" pitchFamily="18" charset="0"/>
                              <a:cs typeface="Arial" panose="020B0604020202020204" pitchFamily="34" charset="0"/>
                            </a:rPr>
                            <m:t>𝐸</m:t>
                          </m:r>
                        </m:e>
                        <m:sub>
                          <m:sSub>
                            <m:sSubPr>
                              <m:ctrlPr>
                                <a:rPr lang="en-US" sz="24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400" b="0" i="1" smtClean="0">
                                  <a:latin typeface="Cambria Math" panose="02040503050406030204" pitchFamily="18" charset="0"/>
                                  <a:ea typeface="Cambria Math" panose="02040503050406030204" pitchFamily="18" charset="0"/>
                                  <a:cs typeface="Arial" panose="020B0604020202020204" pitchFamily="34" charset="0"/>
                                </a:rPr>
                                <m:t>𝑃</m:t>
                              </m:r>
                            </m:e>
                            <m:sub>
                              <m:r>
                                <a:rPr lang="en-US" sz="2400" b="0" i="1" smtClean="0">
                                  <a:latin typeface="Cambria Math" panose="02040503050406030204" pitchFamily="18" charset="0"/>
                                  <a:ea typeface="Cambria Math" panose="02040503050406030204" pitchFamily="18" charset="0"/>
                                  <a:cs typeface="Arial" panose="020B0604020202020204" pitchFamily="34" charset="0"/>
                                </a:rPr>
                                <m:t>𝑉</m:t>
                              </m:r>
                            </m:sub>
                          </m:sSub>
                        </m:sub>
                      </m:sSub>
                      <m:d>
                        <m:dPr>
                          <m:begChr m:val="["/>
                          <m:endChr m:val="]"/>
                          <m:ctrlPr>
                            <a:rPr lang="en-US" sz="2400" b="0" i="1" smtClean="0">
                              <a:latin typeface="Cambria Math" panose="02040503050406030204" pitchFamily="18" charset="0"/>
                              <a:ea typeface="Cambria Math" panose="02040503050406030204" pitchFamily="18" charset="0"/>
                              <a:cs typeface="Arial" panose="020B0604020202020204" pitchFamily="34" charset="0"/>
                            </a:rPr>
                          </m:ctrlPr>
                        </m:dPr>
                        <m:e>
                          <m:nary>
                            <m:naryPr>
                              <m:limLoc m:val="undOvr"/>
                              <m:subHide m:val="on"/>
                              <m:supHide m:val="on"/>
                              <m:ctrlPr>
                                <a:rPr lang="en-US" sz="2400" b="0" i="1" smtClean="0">
                                  <a:latin typeface="Cambria Math" panose="02040503050406030204" pitchFamily="18" charset="0"/>
                                  <a:ea typeface="Cambria Math" panose="02040503050406030204" pitchFamily="18" charset="0"/>
                                  <a:cs typeface="Arial" panose="020B0604020202020204" pitchFamily="34" charset="0"/>
                                </a:rPr>
                              </m:ctrlPr>
                            </m:naryPr>
                            <m:sub/>
                            <m:sup/>
                            <m:e>
                              <m:sSub>
                                <m:sSubPr>
                                  <m:ctrlPr>
                                    <a:rPr lang="en-US" sz="24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400" b="0" i="1" smtClean="0">
                                      <a:latin typeface="Cambria Math" panose="02040503050406030204" pitchFamily="18" charset="0"/>
                                      <a:ea typeface="Cambria Math" panose="02040503050406030204" pitchFamily="18" charset="0"/>
                                      <a:cs typeface="Arial" panose="020B0604020202020204" pitchFamily="34" charset="0"/>
                                    </a:rPr>
                                    <m:t>𝑃</m:t>
                                  </m:r>
                                </m:e>
                                <m:sub>
                                  <m:r>
                                    <a:rPr lang="en-US" sz="2400" b="0" i="1" smtClean="0">
                                      <a:latin typeface="Cambria Math" panose="02040503050406030204" pitchFamily="18" charset="0"/>
                                      <a:ea typeface="Cambria Math" panose="02040503050406030204" pitchFamily="18" charset="0"/>
                                      <a:cs typeface="Arial" panose="020B0604020202020204" pitchFamily="34" charset="0"/>
                                    </a:rPr>
                                    <m:t>𝑑</m:t>
                                  </m:r>
                                </m:sub>
                              </m:sSub>
                              <m:r>
                                <a:rPr lang="en-US" sz="2400" b="0" i="1" smtClean="0">
                                  <a:latin typeface="Cambria Math" panose="02040503050406030204" pitchFamily="18" charset="0"/>
                                  <a:ea typeface="Cambria Math" panose="02040503050406030204" pitchFamily="18" charset="0"/>
                                  <a:cs typeface="Arial" panose="020B0604020202020204" pitchFamily="34" charset="0"/>
                                </a:rPr>
                                <m:t>(</m:t>
                              </m:r>
                              <m:r>
                                <a:rPr lang="en-US" sz="2400" b="0" i="1" smtClean="0">
                                  <a:latin typeface="Cambria Math" panose="02040503050406030204" pitchFamily="18" charset="0"/>
                                  <a:ea typeface="Cambria Math" panose="02040503050406030204" pitchFamily="18" charset="0"/>
                                  <a:cs typeface="Arial" panose="020B0604020202020204" pitchFamily="34" charset="0"/>
                                </a:rPr>
                                <m:t>𝑥</m:t>
                              </m:r>
                              <m:r>
                                <a:rPr lang="en-US" sz="24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400" i="1">
                                      <a:latin typeface="Cambria Math" panose="02040503050406030204" pitchFamily="18" charset="0"/>
                                      <a:cs typeface="Arial" panose="020B0604020202020204" pitchFamily="34" charset="0"/>
                                    </a:rPr>
                                  </m:ctrlPr>
                                </m:sSupPr>
                                <m:e>
                                  <m:r>
                                    <a:rPr lang="en-US" sz="2400" i="1">
                                      <a:latin typeface="Cambria Math" panose="02040503050406030204" pitchFamily="18" charset="0"/>
                                      <a:cs typeface="Arial" panose="020B0604020202020204" pitchFamily="34" charset="0"/>
                                    </a:rPr>
                                    <m:t>𝑉</m:t>
                                  </m:r>
                                </m:e>
                                <m:sup>
                                  <m:r>
                                    <a:rPr lang="en-US" sz="2400" i="1">
                                      <a:latin typeface="Cambria Math" panose="02040503050406030204" pitchFamily="18" charset="0"/>
                                      <a:cs typeface="Arial" panose="020B0604020202020204" pitchFamily="34" charset="0"/>
                                    </a:rPr>
                                    <m:t>𝑇</m:t>
                                  </m:r>
                                </m:sup>
                              </m:sSup>
                              <m:sSub>
                                <m:sSubPr>
                                  <m:ctrlPr>
                                    <a:rPr lang="en-US" sz="2400" i="1">
                                      <a:latin typeface="Cambria Math" panose="02040503050406030204" pitchFamily="18" charset="0"/>
                                      <a:cs typeface="Arial" panose="020B0604020202020204" pitchFamily="34" charset="0"/>
                                    </a:rPr>
                                  </m:ctrlPr>
                                </m:sSubPr>
                                <m:e>
                                  <m:r>
                                    <a:rPr lang="en-US" sz="2400" i="1">
                                      <a:latin typeface="Cambria Math" panose="02040503050406030204" pitchFamily="18" charset="0"/>
                                      <a:cs typeface="Arial" panose="020B0604020202020204" pitchFamily="34" charset="0"/>
                                    </a:rPr>
                                    <m:t>𝑆</m:t>
                                  </m:r>
                                </m:e>
                                <m:sub>
                                  <m:r>
                                    <a:rPr lang="en-US" sz="2400" i="1">
                                      <a:latin typeface="Cambria Math" panose="02040503050406030204" pitchFamily="18" charset="0"/>
                                      <a:cs typeface="Arial" panose="020B0604020202020204" pitchFamily="34" charset="0"/>
                                    </a:rPr>
                                    <m:t>𝑚</m:t>
                                  </m:r>
                                </m:sub>
                              </m:sSub>
                              <m:d>
                                <m:dPr>
                                  <m:ctrlPr>
                                    <a:rPr lang="en-US" sz="2400" i="1">
                                      <a:latin typeface="Cambria Math" panose="02040503050406030204" pitchFamily="18" charset="0"/>
                                      <a:cs typeface="Arial" panose="020B0604020202020204" pitchFamily="34" charset="0"/>
                                    </a:rPr>
                                  </m:ctrlPr>
                                </m:dPr>
                                <m:e>
                                  <m:r>
                                    <a:rPr lang="en-US" sz="2400" i="1">
                                      <a:latin typeface="Cambria Math" panose="02040503050406030204" pitchFamily="18" charset="0"/>
                                      <a:ea typeface="Cambria Math" panose="02040503050406030204" pitchFamily="18" charset="0"/>
                                      <a:cs typeface="Arial" panose="020B0604020202020204" pitchFamily="34" charset="0"/>
                                    </a:rPr>
                                    <m:t>𝜃</m:t>
                                  </m:r>
                                  <m:r>
                                    <a:rPr lang="en-US" sz="2400" i="1">
                                      <a:latin typeface="Cambria Math" panose="02040503050406030204" pitchFamily="18" charset="0"/>
                                      <a:ea typeface="Cambria Math" panose="02040503050406030204" pitchFamily="18" charset="0"/>
                                      <a:cs typeface="Arial" panose="020B0604020202020204" pitchFamily="34" charset="0"/>
                                    </a:rPr>
                                    <m:t>,</m:t>
                                  </m:r>
                                  <m:r>
                                    <a:rPr lang="en-US" sz="2400" i="1">
                                      <a:latin typeface="Cambria Math" panose="02040503050406030204" pitchFamily="18" charset="0"/>
                                      <a:ea typeface="Cambria Math" panose="02040503050406030204" pitchFamily="18" charset="0"/>
                                      <a:cs typeface="Arial" panose="020B0604020202020204" pitchFamily="34" charset="0"/>
                                    </a:rPr>
                                    <m:t>𝑥</m:t>
                                  </m:r>
                                </m:e>
                              </m:d>
                              <m:sSup>
                                <m:sSupPr>
                                  <m:ctrlPr>
                                    <a:rPr lang="en-US" sz="2400" i="1" smtClean="0">
                                      <a:latin typeface="Cambria Math" panose="02040503050406030204" pitchFamily="18" charset="0"/>
                                      <a:ea typeface="Cambria Math" panose="02040503050406030204" pitchFamily="18" charset="0"/>
                                      <a:cs typeface="Arial" panose="020B0604020202020204" pitchFamily="34" charset="0"/>
                                    </a:rPr>
                                  </m:ctrlPr>
                                </m:sSupPr>
                                <m:e>
                                  <m:d>
                                    <m:dPr>
                                      <m:ctrlPr>
                                        <a:rPr lang="en-US" sz="240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4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400" i="1" smtClean="0">
                                              <a:latin typeface="Cambria Math" panose="02040503050406030204" pitchFamily="18" charset="0"/>
                                              <a:ea typeface="Cambria Math" panose="02040503050406030204" pitchFamily="18" charset="0"/>
                                              <a:cs typeface="Arial" panose="020B0604020202020204" pitchFamily="34" charset="0"/>
                                            </a:rPr>
                                            <m:t>𝜕</m:t>
                                          </m:r>
                                          <m:func>
                                            <m:funcPr>
                                              <m:ctrlPr>
                                                <a:rPr lang="en-US" sz="240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400" i="0" smtClean="0">
                                                  <a:latin typeface="Cambria Math" panose="02040503050406030204" pitchFamily="18" charset="0"/>
                                                  <a:ea typeface="Cambria Math" panose="02040503050406030204" pitchFamily="18" charset="0"/>
                                                  <a:cs typeface="Arial" panose="020B0604020202020204" pitchFamily="34" charset="0"/>
                                                </a:rPr>
                                                <m:t>log</m:t>
                                              </m:r>
                                            </m:fName>
                                            <m:e>
                                              <m:sSub>
                                                <m:sSubPr>
                                                  <m:ctrlPr>
                                                    <a:rPr lang="en-US" sz="24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400" b="0" i="1" smtClean="0">
                                                      <a:latin typeface="Cambria Math" panose="02040503050406030204" pitchFamily="18" charset="0"/>
                                                      <a:ea typeface="Cambria Math" panose="02040503050406030204" pitchFamily="18" charset="0"/>
                                                      <a:cs typeface="Arial" panose="020B0604020202020204" pitchFamily="34" charset="0"/>
                                                    </a:rPr>
                                                    <m:t>𝑃</m:t>
                                                  </m:r>
                                                </m:e>
                                                <m:sub>
                                                  <m:r>
                                                    <a:rPr lang="en-US" sz="2400" b="0" i="1" smtClean="0">
                                                      <a:latin typeface="Cambria Math" panose="02040503050406030204" pitchFamily="18" charset="0"/>
                                                      <a:ea typeface="Cambria Math" panose="02040503050406030204" pitchFamily="18" charset="0"/>
                                                      <a:cs typeface="Arial" panose="020B0604020202020204" pitchFamily="34" charset="0"/>
                                                    </a:rPr>
                                                    <m:t>𝑑</m:t>
                                                  </m:r>
                                                </m:sub>
                                              </m:sSub>
                                              <m:r>
                                                <a:rPr lang="en-US" sz="2400" b="0" i="1" smtClean="0">
                                                  <a:latin typeface="Cambria Math" panose="02040503050406030204" pitchFamily="18" charset="0"/>
                                                  <a:ea typeface="Cambria Math" panose="02040503050406030204" pitchFamily="18" charset="0"/>
                                                  <a:cs typeface="Arial" panose="020B0604020202020204" pitchFamily="34" charset="0"/>
                                                </a:rPr>
                                                <m:t>(</m:t>
                                              </m:r>
                                              <m:r>
                                                <a:rPr lang="en-US" sz="2400" b="0" i="1" smtClean="0">
                                                  <a:latin typeface="Cambria Math" panose="02040503050406030204" pitchFamily="18" charset="0"/>
                                                  <a:ea typeface="Cambria Math" panose="02040503050406030204" pitchFamily="18" charset="0"/>
                                                  <a:cs typeface="Arial" panose="020B0604020202020204" pitchFamily="34" charset="0"/>
                                                </a:rPr>
                                                <m:t>𝑥</m:t>
                                              </m:r>
                                              <m:r>
                                                <a:rPr lang="en-US" sz="2400" b="0" i="1" smtClean="0">
                                                  <a:latin typeface="Cambria Math" panose="02040503050406030204" pitchFamily="18" charset="0"/>
                                                  <a:ea typeface="Cambria Math" panose="02040503050406030204" pitchFamily="18" charset="0"/>
                                                  <a:cs typeface="Arial" panose="020B0604020202020204" pitchFamily="34" charset="0"/>
                                                </a:rPr>
                                                <m:t>)</m:t>
                                              </m:r>
                                            </m:e>
                                          </m:func>
                                        </m:num>
                                        <m:den>
                                          <m:r>
                                            <a:rPr lang="en-US" sz="2400" i="1" smtClean="0">
                                              <a:latin typeface="Cambria Math" panose="02040503050406030204" pitchFamily="18" charset="0"/>
                                              <a:ea typeface="Cambria Math" panose="02040503050406030204" pitchFamily="18" charset="0"/>
                                              <a:cs typeface="Arial" panose="020B0604020202020204" pitchFamily="34" charset="0"/>
                                            </a:rPr>
                                            <m:t>𝜕</m:t>
                                          </m:r>
                                          <m:r>
                                            <a:rPr lang="en-US" sz="2400" b="0" i="1" smtClean="0">
                                              <a:latin typeface="Cambria Math" panose="02040503050406030204" pitchFamily="18" charset="0"/>
                                              <a:ea typeface="Cambria Math" panose="02040503050406030204" pitchFamily="18" charset="0"/>
                                              <a:cs typeface="Arial" panose="020B0604020202020204" pitchFamily="34" charset="0"/>
                                            </a:rPr>
                                            <m:t>𝑥</m:t>
                                          </m:r>
                                        </m:den>
                                      </m:f>
                                    </m:e>
                                  </m:d>
                                </m:e>
                                <m:sup>
                                  <m:r>
                                    <a:rPr lang="en-US" sz="2400" b="0" i="1" smtClean="0">
                                      <a:latin typeface="Cambria Math" panose="02040503050406030204" pitchFamily="18" charset="0"/>
                                      <a:ea typeface="Cambria Math" panose="02040503050406030204" pitchFamily="18" charset="0"/>
                                      <a:cs typeface="Arial" panose="020B0604020202020204" pitchFamily="34" charset="0"/>
                                    </a:rPr>
                                    <m:t>𝑇</m:t>
                                  </m:r>
                                </m:sup>
                              </m:sSup>
                              <m:r>
                                <a:rPr lang="en-US" sz="2400" b="0" i="1" smtClean="0">
                                  <a:latin typeface="Cambria Math" panose="02040503050406030204" pitchFamily="18" charset="0"/>
                                  <a:ea typeface="Cambria Math" panose="02040503050406030204" pitchFamily="18" charset="0"/>
                                  <a:cs typeface="Arial" panose="020B0604020202020204" pitchFamily="34" charset="0"/>
                                </a:rPr>
                                <m:t>𝑉𝑑𝑥</m:t>
                              </m:r>
                            </m:e>
                          </m:nary>
                        </m:e>
                      </m:d>
                    </m:oMath>
                  </m:oMathPara>
                </a14:m>
                <a:endParaRPr lang="en-US" sz="2400" dirty="0">
                  <a:latin typeface="Arial" panose="020B0604020202020204" pitchFamily="34" charset="0"/>
                  <a:cs typeface="Arial" panose="020B0604020202020204" pitchFamily="34" charset="0"/>
                </a:endParaRPr>
              </a:p>
            </p:txBody>
          </p:sp>
        </mc:Choice>
        <mc:Fallback>
          <p:sp>
            <p:nvSpPr>
              <p:cNvPr id="4" name="TextBox 3">
                <a:extLst>
                  <a:ext uri="{FF2B5EF4-FFF2-40B4-BE49-F238E27FC236}">
                    <a16:creationId xmlns:a16="http://schemas.microsoft.com/office/drawing/2014/main" id="{5DC9257B-5376-B695-84EC-C46129A17C67}"/>
                  </a:ext>
                </a:extLst>
              </p:cNvPr>
              <p:cNvSpPr txBox="1">
                <a:spLocks noRot="1" noChangeAspect="1" noMove="1" noResize="1" noEditPoints="1" noAdjustHandles="1" noChangeArrowheads="1" noChangeShapeType="1" noTextEdit="1"/>
              </p:cNvSpPr>
              <p:nvPr/>
            </p:nvSpPr>
            <p:spPr>
              <a:xfrm>
                <a:off x="1088335" y="1888435"/>
                <a:ext cx="10530509" cy="1635512"/>
              </a:xfrm>
              <a:prstGeom prst="rect">
                <a:avLst/>
              </a:prstGeom>
              <a:blipFill>
                <a:blip r:embed="rId3"/>
                <a:stretch>
                  <a:fillRect l="-926" t="-261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371AE4C9-8A4A-1D67-B28F-8B9EDEE31E1C}"/>
                  </a:ext>
                </a:extLst>
              </p:cNvPr>
              <p:cNvSpPr txBox="1"/>
              <p:nvPr/>
            </p:nvSpPr>
            <p:spPr>
              <a:xfrm>
                <a:off x="1311964" y="3429000"/>
                <a:ext cx="10745469" cy="642355"/>
              </a:xfrm>
              <a:prstGeom prst="rect">
                <a:avLst/>
              </a:prstGeom>
              <a:noFill/>
            </p:spPr>
            <p:txBody>
              <a:bodyPr wrap="square" rtlCol="0">
                <a:spAutoFit/>
              </a:bodyPr>
              <a:lstStyle/>
              <a:p>
                <a14:m>
                  <m:oMath xmlns:m="http://schemas.openxmlformats.org/officeDocument/2006/math">
                    <m:r>
                      <a:rPr lang="en-US" sz="2400" b="0" i="1" smtClean="0">
                        <a:latin typeface="Cambria Math" panose="02040503050406030204" pitchFamily="18" charset="0"/>
                      </a:rPr>
                      <m:t>=</m:t>
                    </m:r>
                  </m:oMath>
                </a14:m>
                <a:r>
                  <a:rPr lang="en-US" sz="2400" dirty="0">
                    <a:ea typeface="Cambria Math" panose="02040503050406030204" pitchFamily="18" charset="0"/>
                    <a:cs typeface="Arial" panose="020B0604020202020204" pitchFamily="34" charset="0"/>
                  </a:rPr>
                  <a:t> </a:t>
                </a:r>
                <a14:m>
                  <m:oMath xmlns:m="http://schemas.openxmlformats.org/officeDocument/2006/math">
                    <m:sSub>
                      <m:sSubPr>
                        <m:ctrlPr>
                          <a:rPr lang="en-US" sz="2400" i="1">
                            <a:latin typeface="Cambria Math" panose="02040503050406030204" pitchFamily="18" charset="0"/>
                            <a:ea typeface="Cambria Math" panose="02040503050406030204" pitchFamily="18" charset="0"/>
                            <a:cs typeface="Arial" panose="020B0604020202020204" pitchFamily="34" charset="0"/>
                          </a:rPr>
                        </m:ctrlPr>
                      </m:sSubPr>
                      <m:e>
                        <m:r>
                          <a:rPr lang="en-US" sz="2400" i="1">
                            <a:latin typeface="Cambria Math" panose="02040503050406030204" pitchFamily="18" charset="0"/>
                            <a:ea typeface="Cambria Math" panose="02040503050406030204" pitchFamily="18" charset="0"/>
                            <a:cs typeface="Arial" panose="020B0604020202020204" pitchFamily="34" charset="0"/>
                          </a:rPr>
                          <m:t>𝐸</m:t>
                        </m:r>
                      </m:e>
                      <m:sub>
                        <m:sSub>
                          <m:sSubPr>
                            <m:ctrlPr>
                              <a:rPr lang="en-US" sz="2400" i="1">
                                <a:latin typeface="Cambria Math" panose="02040503050406030204" pitchFamily="18" charset="0"/>
                                <a:ea typeface="Cambria Math" panose="02040503050406030204" pitchFamily="18" charset="0"/>
                                <a:cs typeface="Arial" panose="020B0604020202020204" pitchFamily="34" charset="0"/>
                              </a:rPr>
                            </m:ctrlPr>
                          </m:sSubPr>
                          <m:e>
                            <m:r>
                              <a:rPr lang="en-US" sz="2400" i="1">
                                <a:latin typeface="Cambria Math" panose="02040503050406030204" pitchFamily="18" charset="0"/>
                                <a:ea typeface="Cambria Math" panose="02040503050406030204" pitchFamily="18" charset="0"/>
                                <a:cs typeface="Arial" panose="020B0604020202020204" pitchFamily="34" charset="0"/>
                              </a:rPr>
                              <m:t>𝑃</m:t>
                            </m:r>
                          </m:e>
                          <m:sub>
                            <m:r>
                              <a:rPr lang="en-US" sz="2400" i="1">
                                <a:latin typeface="Cambria Math" panose="02040503050406030204" pitchFamily="18" charset="0"/>
                                <a:ea typeface="Cambria Math" panose="02040503050406030204" pitchFamily="18" charset="0"/>
                                <a:cs typeface="Arial" panose="020B0604020202020204" pitchFamily="34" charset="0"/>
                              </a:rPr>
                              <m:t>𝑉</m:t>
                            </m:r>
                          </m:sub>
                        </m:sSub>
                      </m:sub>
                    </m:sSub>
                    <m:d>
                      <m:dPr>
                        <m:begChr m:val="["/>
                        <m:endChr m:val="]"/>
                        <m:ctrlPr>
                          <a:rPr lang="en-US" sz="2400" i="1" smtClean="0">
                            <a:latin typeface="Cambria Math" panose="02040503050406030204" pitchFamily="18" charset="0"/>
                            <a:ea typeface="Cambria Math" panose="02040503050406030204" pitchFamily="18" charset="0"/>
                            <a:cs typeface="Arial" panose="020B0604020202020204" pitchFamily="34" charset="0"/>
                          </a:rPr>
                        </m:ctrlPr>
                      </m:dPr>
                      <m:e>
                        <m:r>
                          <a:rPr lang="en-US" sz="2400" b="0" i="1" smtClean="0">
                            <a:latin typeface="Cambria Math" panose="02040503050406030204" pitchFamily="18" charset="0"/>
                            <a:ea typeface="Cambria Math" panose="02040503050406030204" pitchFamily="18" charset="0"/>
                            <a:cs typeface="Arial" panose="020B0604020202020204" pitchFamily="34" charset="0"/>
                          </a:rPr>
                          <m:t>−</m:t>
                        </m:r>
                        <m:sSubSup>
                          <m:sSubSupPr>
                            <m:ctrlPr>
                              <a:rPr lang="en-US" sz="2400" i="1" smtClean="0">
                                <a:latin typeface="Cambria Math" panose="02040503050406030204" pitchFamily="18" charset="0"/>
                                <a:ea typeface="Cambria Math" panose="02040503050406030204" pitchFamily="18" charset="0"/>
                                <a:cs typeface="Arial" panose="020B0604020202020204" pitchFamily="34" charset="0"/>
                              </a:rPr>
                            </m:ctrlPr>
                          </m:sSubSupPr>
                          <m:e>
                            <m:d>
                              <m:dPr>
                                <m:begChr m:val=""/>
                                <m:endChr m:val="⌋"/>
                                <m:ctrlPr>
                                  <a:rPr lang="en-US" sz="2400" i="1" smtClean="0">
                                    <a:latin typeface="Cambria Math" panose="02040503050406030204" pitchFamily="18" charset="0"/>
                                    <a:ea typeface="Cambria Math" panose="02040503050406030204" pitchFamily="18" charset="0"/>
                                    <a:cs typeface="Arial" panose="020B0604020202020204" pitchFamily="34" charset="0"/>
                                  </a:rPr>
                                </m:ctrlPr>
                              </m:dPr>
                              <m:e>
                                <m:sSup>
                                  <m:sSupPr>
                                    <m:ctrlPr>
                                      <a:rPr lang="en-US" sz="2400" i="1">
                                        <a:latin typeface="Cambria Math" panose="02040503050406030204" pitchFamily="18" charset="0"/>
                                        <a:cs typeface="Arial" panose="020B0604020202020204" pitchFamily="34" charset="0"/>
                                      </a:rPr>
                                    </m:ctrlPr>
                                  </m:sSupPr>
                                  <m:e>
                                    <m:r>
                                      <a:rPr lang="en-US" sz="2400" i="1">
                                        <a:latin typeface="Cambria Math" panose="02040503050406030204" pitchFamily="18" charset="0"/>
                                        <a:cs typeface="Arial" panose="020B0604020202020204" pitchFamily="34" charset="0"/>
                                      </a:rPr>
                                      <m:t>𝑉</m:t>
                                    </m:r>
                                  </m:e>
                                  <m:sup>
                                    <m:r>
                                      <a:rPr lang="en-US" sz="2400" i="1">
                                        <a:latin typeface="Cambria Math" panose="02040503050406030204" pitchFamily="18" charset="0"/>
                                        <a:cs typeface="Arial" panose="020B0604020202020204" pitchFamily="34" charset="0"/>
                                      </a:rPr>
                                      <m:t>𝑇</m:t>
                                    </m:r>
                                  </m:sup>
                                </m:sSup>
                                <m:sSub>
                                  <m:sSubPr>
                                    <m:ctrlPr>
                                      <a:rPr lang="en-US" sz="2400" i="1">
                                        <a:latin typeface="Cambria Math" panose="02040503050406030204" pitchFamily="18" charset="0"/>
                                        <a:cs typeface="Arial" panose="020B0604020202020204" pitchFamily="34" charset="0"/>
                                      </a:rPr>
                                    </m:ctrlPr>
                                  </m:sSubPr>
                                  <m:e>
                                    <m:r>
                                      <a:rPr lang="en-US" sz="2400" i="1">
                                        <a:latin typeface="Cambria Math" panose="02040503050406030204" pitchFamily="18" charset="0"/>
                                        <a:cs typeface="Arial" panose="020B0604020202020204" pitchFamily="34" charset="0"/>
                                      </a:rPr>
                                      <m:t>𝑆</m:t>
                                    </m:r>
                                  </m:e>
                                  <m:sub>
                                    <m:r>
                                      <a:rPr lang="en-US" sz="2400" i="1">
                                        <a:latin typeface="Cambria Math" panose="02040503050406030204" pitchFamily="18" charset="0"/>
                                        <a:cs typeface="Arial" panose="020B0604020202020204" pitchFamily="34" charset="0"/>
                                      </a:rPr>
                                      <m:t>𝑚</m:t>
                                    </m:r>
                                  </m:sub>
                                </m:sSub>
                                <m:d>
                                  <m:dPr>
                                    <m:ctrlPr>
                                      <a:rPr lang="en-US" sz="2400" i="1">
                                        <a:latin typeface="Cambria Math" panose="02040503050406030204" pitchFamily="18" charset="0"/>
                                        <a:cs typeface="Arial" panose="020B0604020202020204" pitchFamily="34" charset="0"/>
                                      </a:rPr>
                                    </m:ctrlPr>
                                  </m:dPr>
                                  <m:e>
                                    <m:r>
                                      <a:rPr lang="en-US" sz="2400" i="1">
                                        <a:latin typeface="Cambria Math" panose="02040503050406030204" pitchFamily="18" charset="0"/>
                                        <a:ea typeface="Cambria Math" panose="02040503050406030204" pitchFamily="18" charset="0"/>
                                        <a:cs typeface="Arial" panose="020B0604020202020204" pitchFamily="34" charset="0"/>
                                      </a:rPr>
                                      <m:t>𝜃</m:t>
                                    </m:r>
                                    <m:r>
                                      <a:rPr lang="en-US" sz="2400" i="1">
                                        <a:latin typeface="Cambria Math" panose="02040503050406030204" pitchFamily="18" charset="0"/>
                                        <a:ea typeface="Cambria Math" panose="02040503050406030204" pitchFamily="18" charset="0"/>
                                        <a:cs typeface="Arial" panose="020B0604020202020204" pitchFamily="34" charset="0"/>
                                      </a:rPr>
                                      <m:t>,</m:t>
                                    </m:r>
                                    <m:r>
                                      <a:rPr lang="en-US" sz="2400" i="1">
                                        <a:latin typeface="Cambria Math" panose="02040503050406030204" pitchFamily="18" charset="0"/>
                                        <a:ea typeface="Cambria Math" panose="02040503050406030204" pitchFamily="18" charset="0"/>
                                        <a:cs typeface="Arial" panose="020B0604020202020204" pitchFamily="34" charset="0"/>
                                      </a:rPr>
                                      <m:t>𝑥</m:t>
                                    </m:r>
                                  </m:e>
                                </m:d>
                                <m:sSubSup>
                                  <m:sSubSupPr>
                                    <m:ctrlPr>
                                      <a:rPr lang="en-US" sz="2400" i="1" smtClean="0">
                                        <a:latin typeface="Cambria Math" panose="02040503050406030204" pitchFamily="18" charset="0"/>
                                        <a:ea typeface="Cambria Math" panose="02040503050406030204" pitchFamily="18" charset="0"/>
                                        <a:cs typeface="Arial" panose="020B0604020202020204" pitchFamily="34" charset="0"/>
                                      </a:rPr>
                                    </m:ctrlPr>
                                  </m:sSubSupPr>
                                  <m:e>
                                    <m:r>
                                      <a:rPr lang="en-US" sz="2400" b="0" i="1" smtClean="0">
                                        <a:latin typeface="Cambria Math" panose="02040503050406030204" pitchFamily="18" charset="0"/>
                                        <a:ea typeface="Cambria Math" panose="02040503050406030204" pitchFamily="18" charset="0"/>
                                        <a:cs typeface="Arial" panose="020B0604020202020204" pitchFamily="34" charset="0"/>
                                      </a:rPr>
                                      <m:t>𝑃</m:t>
                                    </m:r>
                                  </m:e>
                                  <m:sub>
                                    <m:r>
                                      <a:rPr lang="en-US" sz="2400" b="0" i="1" smtClean="0">
                                        <a:latin typeface="Cambria Math" panose="02040503050406030204" pitchFamily="18" charset="0"/>
                                        <a:ea typeface="Cambria Math" panose="02040503050406030204" pitchFamily="18" charset="0"/>
                                        <a:cs typeface="Arial" panose="020B0604020202020204" pitchFamily="34" charset="0"/>
                                      </a:rPr>
                                      <m:t>𝑑</m:t>
                                    </m:r>
                                  </m:sub>
                                  <m:sup>
                                    <m:r>
                                      <a:rPr lang="en-US" sz="2400" b="0" i="1" smtClean="0">
                                        <a:latin typeface="Cambria Math" panose="02040503050406030204" pitchFamily="18" charset="0"/>
                                        <a:ea typeface="Cambria Math" panose="02040503050406030204" pitchFamily="18" charset="0"/>
                                        <a:cs typeface="Arial" panose="020B0604020202020204" pitchFamily="34" charset="0"/>
                                      </a:rPr>
                                      <m:t>𝑇</m:t>
                                    </m:r>
                                  </m:sup>
                                </m:sSubSup>
                                <m:d>
                                  <m:dPr>
                                    <m:ctrlPr>
                                      <a:rPr lang="en-US" sz="24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400" b="0" i="1" smtClean="0">
                                        <a:latin typeface="Cambria Math" panose="02040503050406030204" pitchFamily="18" charset="0"/>
                                        <a:ea typeface="Cambria Math" panose="02040503050406030204" pitchFamily="18" charset="0"/>
                                        <a:cs typeface="Arial" panose="020B0604020202020204" pitchFamily="34" charset="0"/>
                                      </a:rPr>
                                      <m:t>𝑥</m:t>
                                    </m:r>
                                  </m:e>
                                </m:d>
                                <m:r>
                                  <a:rPr lang="en-US" sz="2400" b="0" i="1" smtClean="0">
                                    <a:latin typeface="Cambria Math" panose="02040503050406030204" pitchFamily="18" charset="0"/>
                                    <a:ea typeface="Cambria Math" panose="02040503050406030204" pitchFamily="18" charset="0"/>
                                    <a:cs typeface="Arial" panose="020B0604020202020204" pitchFamily="34" charset="0"/>
                                  </a:rPr>
                                  <m:t>𝑉</m:t>
                                </m:r>
                              </m:e>
                            </m:d>
                          </m:e>
                          <m:sub>
                            <m:r>
                              <a:rPr lang="en-US" sz="2400" b="0" i="1" smtClean="0">
                                <a:latin typeface="Cambria Math" panose="02040503050406030204" pitchFamily="18" charset="0"/>
                                <a:ea typeface="Cambria Math" panose="02040503050406030204" pitchFamily="18" charset="0"/>
                                <a:cs typeface="Arial" panose="020B0604020202020204" pitchFamily="34" charset="0"/>
                              </a:rPr>
                              <m:t>−∞</m:t>
                            </m:r>
                          </m:sub>
                          <m:sup>
                            <m:r>
                              <a:rPr lang="en-US" sz="2400" i="1" smtClean="0">
                                <a:latin typeface="Cambria Math" panose="02040503050406030204" pitchFamily="18" charset="0"/>
                                <a:ea typeface="Cambria Math" panose="02040503050406030204" pitchFamily="18" charset="0"/>
                                <a:cs typeface="Arial" panose="020B0604020202020204" pitchFamily="34" charset="0"/>
                              </a:rPr>
                              <m:t>∞</m:t>
                            </m:r>
                          </m:sup>
                        </m:sSubSup>
                        <m:r>
                          <a:rPr lang="en-US" sz="2400" b="0" i="1" smtClean="0">
                            <a:latin typeface="Cambria Math" panose="02040503050406030204" pitchFamily="18" charset="0"/>
                            <a:ea typeface="Cambria Math" panose="02040503050406030204" pitchFamily="18" charset="0"/>
                            <a:cs typeface="Arial" panose="020B0604020202020204" pitchFamily="34" charset="0"/>
                          </a:rPr>
                          <m:t>+</m:t>
                        </m:r>
                        <m:nary>
                          <m:naryPr>
                            <m:limLoc m:val="undOvr"/>
                            <m:subHide m:val="on"/>
                            <m:supHide m:val="on"/>
                            <m:ctrlPr>
                              <a:rPr lang="en-US" sz="2400" b="0" i="1" smtClean="0">
                                <a:latin typeface="Cambria Math" panose="02040503050406030204" pitchFamily="18" charset="0"/>
                                <a:ea typeface="Cambria Math" panose="02040503050406030204" pitchFamily="18" charset="0"/>
                                <a:cs typeface="Arial" panose="020B0604020202020204" pitchFamily="34" charset="0"/>
                              </a:rPr>
                            </m:ctrlPr>
                          </m:naryPr>
                          <m:sub/>
                          <m:sup/>
                          <m:e>
                            <m:sSup>
                              <m:sSupPr>
                                <m:ctrlPr>
                                  <a:rPr lang="en-US" sz="24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400" b="0" i="1" smtClean="0">
                                    <a:latin typeface="Cambria Math" panose="02040503050406030204" pitchFamily="18" charset="0"/>
                                    <a:ea typeface="Cambria Math" panose="02040503050406030204" pitchFamily="18" charset="0"/>
                                    <a:cs typeface="Arial" panose="020B0604020202020204" pitchFamily="34" charset="0"/>
                                  </a:rPr>
                                  <m:t>𝑉</m:t>
                                </m:r>
                              </m:e>
                              <m:sup>
                                <m:r>
                                  <a:rPr lang="en-US" sz="2400" b="0" i="1" smtClean="0">
                                    <a:latin typeface="Cambria Math" panose="02040503050406030204" pitchFamily="18" charset="0"/>
                                    <a:ea typeface="Cambria Math" panose="02040503050406030204" pitchFamily="18" charset="0"/>
                                    <a:cs typeface="Arial" panose="020B0604020202020204" pitchFamily="34" charset="0"/>
                                  </a:rPr>
                                  <m:t>𝑇</m:t>
                                </m:r>
                              </m:sup>
                            </m:sSup>
                            <m:sSub>
                              <m:sSubPr>
                                <m:ctrlPr>
                                  <a:rPr lang="en-US" sz="2400" b="0" i="1" smtClean="0">
                                    <a:latin typeface="Cambria Math" panose="02040503050406030204" pitchFamily="18" charset="0"/>
                                    <a:ea typeface="Cambria Math" panose="02040503050406030204" pitchFamily="18" charset="0"/>
                                    <a:cs typeface="Arial" panose="020B0604020202020204" pitchFamily="34" charset="0"/>
                                  </a:rPr>
                                </m:ctrlPr>
                              </m:sSubPr>
                              <m:e>
                                <m:r>
                                  <m:rPr>
                                    <m:sty m:val="p"/>
                                  </m:rPr>
                                  <a:rPr lang="en-US" sz="24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400" b="0" i="1" smtClean="0">
                                    <a:latin typeface="Cambria Math" panose="02040503050406030204" pitchFamily="18" charset="0"/>
                                    <a:ea typeface="Cambria Math" panose="02040503050406030204" pitchFamily="18" charset="0"/>
                                    <a:cs typeface="Arial" panose="020B0604020202020204" pitchFamily="34" charset="0"/>
                                  </a:rPr>
                                  <m:t>𝑥</m:t>
                                </m:r>
                              </m:sub>
                            </m:sSub>
                            <m:sSub>
                              <m:sSubPr>
                                <m:ctrlPr>
                                  <a:rPr lang="en-US" sz="24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400" b="0" i="1" smtClean="0">
                                    <a:latin typeface="Cambria Math" panose="02040503050406030204" pitchFamily="18" charset="0"/>
                                    <a:ea typeface="Cambria Math" panose="02040503050406030204" pitchFamily="18" charset="0"/>
                                    <a:cs typeface="Arial" panose="020B0604020202020204" pitchFamily="34" charset="0"/>
                                  </a:rPr>
                                  <m:t>𝑆</m:t>
                                </m:r>
                              </m:e>
                              <m:sub>
                                <m:r>
                                  <a:rPr lang="en-US" sz="2400" b="0" i="1" smtClean="0">
                                    <a:latin typeface="Cambria Math" panose="02040503050406030204" pitchFamily="18" charset="0"/>
                                    <a:ea typeface="Cambria Math" panose="02040503050406030204" pitchFamily="18" charset="0"/>
                                    <a:cs typeface="Arial" panose="020B0604020202020204" pitchFamily="34" charset="0"/>
                                  </a:rPr>
                                  <m:t>𝑚</m:t>
                                </m:r>
                              </m:sub>
                            </m:sSub>
                            <m:r>
                              <a:rPr lang="en-US" sz="2400" b="0" i="1" smtClean="0">
                                <a:latin typeface="Cambria Math" panose="02040503050406030204" pitchFamily="18" charset="0"/>
                                <a:ea typeface="Cambria Math" panose="02040503050406030204" pitchFamily="18" charset="0"/>
                                <a:cs typeface="Arial" panose="020B0604020202020204" pitchFamily="34" charset="0"/>
                              </a:rPr>
                              <m:t>(</m:t>
                            </m:r>
                            <m:r>
                              <a:rPr lang="en-US" sz="2400" b="0" i="1" smtClean="0">
                                <a:latin typeface="Cambria Math" panose="02040503050406030204" pitchFamily="18" charset="0"/>
                                <a:ea typeface="Cambria Math" panose="02040503050406030204" pitchFamily="18" charset="0"/>
                                <a:cs typeface="Arial" panose="020B0604020202020204" pitchFamily="34" charset="0"/>
                              </a:rPr>
                              <m:t>𝑥</m:t>
                            </m:r>
                            <m:r>
                              <a:rPr lang="en-US" sz="2400" b="0" i="1" smtClean="0">
                                <a:latin typeface="Cambria Math" panose="02040503050406030204" pitchFamily="18" charset="0"/>
                                <a:ea typeface="Cambria Math" panose="02040503050406030204" pitchFamily="18" charset="0"/>
                                <a:cs typeface="Arial" panose="020B0604020202020204" pitchFamily="34" charset="0"/>
                              </a:rPr>
                              <m:t>)</m:t>
                            </m:r>
                            <m:sSubSup>
                              <m:sSubSupPr>
                                <m:ctrlPr>
                                  <a:rPr lang="en-US" sz="2400" i="1">
                                    <a:latin typeface="Cambria Math" panose="02040503050406030204" pitchFamily="18" charset="0"/>
                                    <a:ea typeface="Cambria Math" panose="02040503050406030204" pitchFamily="18" charset="0"/>
                                    <a:cs typeface="Arial" panose="020B0604020202020204" pitchFamily="34" charset="0"/>
                                  </a:rPr>
                                </m:ctrlPr>
                              </m:sSubSupPr>
                              <m:e>
                                <m:r>
                                  <a:rPr lang="en-US" sz="2400" i="1">
                                    <a:latin typeface="Cambria Math" panose="02040503050406030204" pitchFamily="18" charset="0"/>
                                    <a:ea typeface="Cambria Math" panose="02040503050406030204" pitchFamily="18" charset="0"/>
                                    <a:cs typeface="Arial" panose="020B0604020202020204" pitchFamily="34" charset="0"/>
                                  </a:rPr>
                                  <m:t>𝑃</m:t>
                                </m:r>
                              </m:e>
                              <m:sub>
                                <m:r>
                                  <a:rPr lang="en-US" sz="2400" i="1">
                                    <a:latin typeface="Cambria Math" panose="02040503050406030204" pitchFamily="18" charset="0"/>
                                    <a:ea typeface="Cambria Math" panose="02040503050406030204" pitchFamily="18" charset="0"/>
                                    <a:cs typeface="Arial" panose="020B0604020202020204" pitchFamily="34" charset="0"/>
                                  </a:rPr>
                                  <m:t>𝑑</m:t>
                                </m:r>
                              </m:sub>
                              <m:sup>
                                <m:r>
                                  <a:rPr lang="en-US" sz="2400" i="1">
                                    <a:latin typeface="Cambria Math" panose="02040503050406030204" pitchFamily="18" charset="0"/>
                                    <a:ea typeface="Cambria Math" panose="02040503050406030204" pitchFamily="18" charset="0"/>
                                    <a:cs typeface="Arial" panose="020B0604020202020204" pitchFamily="34" charset="0"/>
                                  </a:rPr>
                                  <m:t>𝑇</m:t>
                                </m:r>
                              </m:sup>
                            </m:sSubSup>
                            <m:d>
                              <m:dPr>
                                <m:ctrlPr>
                                  <a:rPr lang="en-US" sz="2400" i="1">
                                    <a:latin typeface="Cambria Math" panose="02040503050406030204" pitchFamily="18" charset="0"/>
                                    <a:ea typeface="Cambria Math" panose="02040503050406030204" pitchFamily="18" charset="0"/>
                                    <a:cs typeface="Arial" panose="020B0604020202020204" pitchFamily="34" charset="0"/>
                                  </a:rPr>
                                </m:ctrlPr>
                              </m:dPr>
                              <m:e>
                                <m:r>
                                  <a:rPr lang="en-US" sz="2400" i="1">
                                    <a:latin typeface="Cambria Math" panose="02040503050406030204" pitchFamily="18" charset="0"/>
                                    <a:ea typeface="Cambria Math" panose="02040503050406030204" pitchFamily="18" charset="0"/>
                                    <a:cs typeface="Arial" panose="020B0604020202020204" pitchFamily="34" charset="0"/>
                                  </a:rPr>
                                  <m:t>𝑥</m:t>
                                </m:r>
                              </m:e>
                            </m:d>
                            <m:r>
                              <a:rPr lang="en-US" sz="2400" b="0" i="1" smtClean="0">
                                <a:latin typeface="Cambria Math" panose="02040503050406030204" pitchFamily="18" charset="0"/>
                                <a:ea typeface="Cambria Math" panose="02040503050406030204" pitchFamily="18" charset="0"/>
                                <a:cs typeface="Arial" panose="020B0604020202020204" pitchFamily="34" charset="0"/>
                              </a:rPr>
                              <m:t>𝑉𝑑𝑥</m:t>
                            </m:r>
                          </m:e>
                        </m:nary>
                      </m:e>
                    </m:d>
                  </m:oMath>
                </a14:m>
                <a:r>
                  <a:rPr lang="en-US" sz="2400" dirty="0"/>
                  <a:t>  (part by integration)</a:t>
                </a:r>
              </a:p>
            </p:txBody>
          </p:sp>
        </mc:Choice>
        <mc:Fallback>
          <p:sp>
            <p:nvSpPr>
              <p:cNvPr id="5" name="TextBox 4">
                <a:extLst>
                  <a:ext uri="{FF2B5EF4-FFF2-40B4-BE49-F238E27FC236}">
                    <a16:creationId xmlns:a16="http://schemas.microsoft.com/office/drawing/2014/main" id="{371AE4C9-8A4A-1D67-B28F-8B9EDEE31E1C}"/>
                  </a:ext>
                </a:extLst>
              </p:cNvPr>
              <p:cNvSpPr txBox="1">
                <a:spLocks noRot="1" noChangeAspect="1" noMove="1" noResize="1" noEditPoints="1" noAdjustHandles="1" noChangeArrowheads="1" noChangeShapeType="1" noTextEdit="1"/>
              </p:cNvSpPr>
              <p:nvPr/>
            </p:nvSpPr>
            <p:spPr>
              <a:xfrm>
                <a:off x="1311964" y="3429000"/>
                <a:ext cx="10745469" cy="642355"/>
              </a:xfrm>
              <a:prstGeom prst="rect">
                <a:avLst/>
              </a:prstGeom>
              <a:blipFill>
                <a:blip r:embed="rId4"/>
                <a:stretch>
                  <a:fillRect b="-761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7657F7E4-5682-9B81-43AE-536C666120ED}"/>
                  </a:ext>
                </a:extLst>
              </p:cNvPr>
              <p:cNvSpPr txBox="1"/>
              <p:nvPr/>
            </p:nvSpPr>
            <p:spPr>
              <a:xfrm>
                <a:off x="-1451113" y="4189343"/>
                <a:ext cx="8816009" cy="522644"/>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m:t>
                      </m:r>
                      <m:sSub>
                        <m:sSubPr>
                          <m:ctrlPr>
                            <a:rPr lang="en-US" sz="2400" i="1">
                              <a:latin typeface="Cambria Math" panose="02040503050406030204" pitchFamily="18" charset="0"/>
                              <a:cs typeface="Arial" panose="020B0604020202020204" pitchFamily="34" charset="0"/>
                            </a:rPr>
                          </m:ctrlPr>
                        </m:sSubPr>
                        <m:e>
                          <m:r>
                            <a:rPr lang="en-US" sz="2400" i="1">
                              <a:latin typeface="Cambria Math" panose="02040503050406030204" pitchFamily="18" charset="0"/>
                              <a:cs typeface="Arial" panose="020B0604020202020204" pitchFamily="34" charset="0"/>
                            </a:rPr>
                            <m:t>𝐸</m:t>
                          </m:r>
                        </m:e>
                        <m:sub>
                          <m:sSub>
                            <m:sSubPr>
                              <m:ctrlPr>
                                <a:rPr lang="en-US" sz="2400" i="1">
                                  <a:latin typeface="Cambria Math" panose="02040503050406030204" pitchFamily="18" charset="0"/>
                                  <a:cs typeface="Arial" panose="020B0604020202020204" pitchFamily="34" charset="0"/>
                                </a:rPr>
                              </m:ctrlPr>
                            </m:sSubPr>
                            <m:e>
                              <m:r>
                                <a:rPr lang="en-US" sz="2400" i="1">
                                  <a:latin typeface="Cambria Math" panose="02040503050406030204" pitchFamily="18" charset="0"/>
                                  <a:cs typeface="Arial" panose="020B0604020202020204" pitchFamily="34" charset="0"/>
                                </a:rPr>
                                <m:t>𝑃</m:t>
                              </m:r>
                            </m:e>
                            <m:sub>
                              <m:r>
                                <a:rPr lang="en-US" sz="2400" i="1">
                                  <a:latin typeface="Cambria Math" panose="02040503050406030204" pitchFamily="18" charset="0"/>
                                  <a:cs typeface="Arial" panose="020B0604020202020204" pitchFamily="34" charset="0"/>
                                </a:rPr>
                                <m:t>𝑉</m:t>
                              </m:r>
                            </m:sub>
                          </m:sSub>
                        </m:sub>
                      </m:sSub>
                      <m:sSub>
                        <m:sSubPr>
                          <m:ctrlPr>
                            <a:rPr lang="en-US" sz="2400" i="1">
                              <a:latin typeface="Cambria Math" panose="02040503050406030204" pitchFamily="18" charset="0"/>
                              <a:cs typeface="Arial" panose="020B0604020202020204" pitchFamily="34" charset="0"/>
                            </a:rPr>
                          </m:ctrlPr>
                        </m:sSubPr>
                        <m:e>
                          <m:r>
                            <a:rPr lang="en-US" sz="2400" i="1">
                              <a:latin typeface="Cambria Math" panose="02040503050406030204" pitchFamily="18" charset="0"/>
                              <a:cs typeface="Arial" panose="020B0604020202020204" pitchFamily="34" charset="0"/>
                            </a:rPr>
                            <m:t>𝐸</m:t>
                          </m:r>
                        </m:e>
                        <m:sub>
                          <m:sSub>
                            <m:sSubPr>
                              <m:ctrlPr>
                                <a:rPr lang="en-US" sz="2400" i="1">
                                  <a:latin typeface="Cambria Math" panose="02040503050406030204" pitchFamily="18" charset="0"/>
                                  <a:cs typeface="Arial" panose="020B0604020202020204" pitchFamily="34" charset="0"/>
                                </a:rPr>
                              </m:ctrlPr>
                            </m:sSubPr>
                            <m:e>
                              <m:r>
                                <a:rPr lang="en-US" sz="2400" i="1">
                                  <a:latin typeface="Cambria Math" panose="02040503050406030204" pitchFamily="18" charset="0"/>
                                  <a:cs typeface="Arial" panose="020B0604020202020204" pitchFamily="34" charset="0"/>
                                </a:rPr>
                                <m:t>𝑃</m:t>
                              </m:r>
                            </m:e>
                            <m:sub>
                              <m:r>
                                <a:rPr lang="en-US" sz="2400" i="1">
                                  <a:latin typeface="Cambria Math" panose="02040503050406030204" pitchFamily="18" charset="0"/>
                                  <a:cs typeface="Arial" panose="020B0604020202020204" pitchFamily="34" charset="0"/>
                                </a:rPr>
                                <m:t>𝑑</m:t>
                              </m:r>
                            </m:sub>
                          </m:sSub>
                        </m:sub>
                      </m:sSub>
                      <m:d>
                        <m:dPr>
                          <m:begChr m:val="⌈"/>
                          <m:endChr m:val="⌉"/>
                          <m:ctrlPr>
                            <a:rPr lang="en-US" sz="2400" i="1" smtClean="0">
                              <a:latin typeface="Cambria Math" panose="02040503050406030204" pitchFamily="18" charset="0"/>
                              <a:cs typeface="Arial" panose="020B0604020202020204" pitchFamily="34" charset="0"/>
                            </a:rPr>
                          </m:ctrlPr>
                        </m:dPr>
                        <m:e>
                          <m:sSup>
                            <m:sSupPr>
                              <m:ctrlPr>
                                <a:rPr lang="en-US" sz="2400" i="1">
                                  <a:latin typeface="Cambria Math" panose="02040503050406030204" pitchFamily="18" charset="0"/>
                                  <a:ea typeface="Cambria Math" panose="02040503050406030204" pitchFamily="18" charset="0"/>
                                  <a:cs typeface="Arial" panose="020B0604020202020204" pitchFamily="34" charset="0"/>
                                </a:rPr>
                              </m:ctrlPr>
                            </m:sSupPr>
                            <m:e>
                              <m:r>
                                <a:rPr lang="en-US" sz="2400" i="1">
                                  <a:latin typeface="Cambria Math" panose="02040503050406030204" pitchFamily="18" charset="0"/>
                                  <a:ea typeface="Cambria Math" panose="02040503050406030204" pitchFamily="18" charset="0"/>
                                  <a:cs typeface="Arial" panose="020B0604020202020204" pitchFamily="34" charset="0"/>
                                </a:rPr>
                                <m:t>𝑉</m:t>
                              </m:r>
                            </m:e>
                            <m:sup>
                              <m:r>
                                <a:rPr lang="en-US" sz="2400" i="1">
                                  <a:latin typeface="Cambria Math" panose="02040503050406030204" pitchFamily="18" charset="0"/>
                                  <a:ea typeface="Cambria Math" panose="02040503050406030204" pitchFamily="18" charset="0"/>
                                  <a:cs typeface="Arial" panose="020B0604020202020204" pitchFamily="34" charset="0"/>
                                </a:rPr>
                                <m:t>𝑇</m:t>
                              </m:r>
                            </m:sup>
                          </m:sSup>
                          <m:sSub>
                            <m:sSubPr>
                              <m:ctrlPr>
                                <a:rPr lang="en-US" sz="2400" i="1">
                                  <a:latin typeface="Cambria Math" panose="02040503050406030204" pitchFamily="18" charset="0"/>
                                  <a:ea typeface="Cambria Math" panose="02040503050406030204" pitchFamily="18" charset="0"/>
                                  <a:cs typeface="Arial" panose="020B0604020202020204" pitchFamily="34" charset="0"/>
                                </a:rPr>
                              </m:ctrlPr>
                            </m:sSubPr>
                            <m:e>
                              <m:r>
                                <m:rPr>
                                  <m:sty m:val="p"/>
                                </m:rPr>
                                <a:rPr lang="en-US" sz="2400" i="1">
                                  <a:latin typeface="Cambria Math" panose="02040503050406030204" pitchFamily="18" charset="0"/>
                                  <a:ea typeface="Cambria Math" panose="02040503050406030204" pitchFamily="18" charset="0"/>
                                  <a:cs typeface="Arial" panose="020B0604020202020204" pitchFamily="34" charset="0"/>
                                </a:rPr>
                                <m:t>∇</m:t>
                              </m:r>
                            </m:e>
                            <m:sub>
                              <m:r>
                                <a:rPr lang="en-US" sz="2400" i="1">
                                  <a:latin typeface="Cambria Math" panose="02040503050406030204" pitchFamily="18" charset="0"/>
                                  <a:ea typeface="Cambria Math" panose="02040503050406030204" pitchFamily="18" charset="0"/>
                                  <a:cs typeface="Arial" panose="020B0604020202020204" pitchFamily="34" charset="0"/>
                                </a:rPr>
                                <m:t>𝑥</m:t>
                              </m:r>
                            </m:sub>
                          </m:sSub>
                          <m:sSub>
                            <m:sSubPr>
                              <m:ctrlPr>
                                <a:rPr lang="en-US" sz="2400" i="1">
                                  <a:latin typeface="Cambria Math" panose="02040503050406030204" pitchFamily="18" charset="0"/>
                                  <a:ea typeface="Cambria Math" panose="02040503050406030204" pitchFamily="18" charset="0"/>
                                  <a:cs typeface="Arial" panose="020B0604020202020204" pitchFamily="34" charset="0"/>
                                </a:rPr>
                              </m:ctrlPr>
                            </m:sSubPr>
                            <m:e>
                              <m:r>
                                <a:rPr lang="en-US" sz="2400" i="1">
                                  <a:latin typeface="Cambria Math" panose="02040503050406030204" pitchFamily="18" charset="0"/>
                                  <a:ea typeface="Cambria Math" panose="02040503050406030204" pitchFamily="18" charset="0"/>
                                  <a:cs typeface="Arial" panose="020B0604020202020204" pitchFamily="34" charset="0"/>
                                </a:rPr>
                                <m:t>𝑆</m:t>
                              </m:r>
                            </m:e>
                            <m:sub>
                              <m:r>
                                <a:rPr lang="en-US" sz="2400" i="1">
                                  <a:latin typeface="Cambria Math" panose="02040503050406030204" pitchFamily="18" charset="0"/>
                                  <a:ea typeface="Cambria Math" panose="02040503050406030204" pitchFamily="18" charset="0"/>
                                  <a:cs typeface="Arial" panose="020B0604020202020204" pitchFamily="34" charset="0"/>
                                </a:rPr>
                                <m:t>𝑚</m:t>
                              </m:r>
                            </m:sub>
                          </m:sSub>
                          <m:d>
                            <m:dPr>
                              <m:ctrlPr>
                                <a:rPr lang="en-US" sz="2400" i="1">
                                  <a:latin typeface="Cambria Math" panose="02040503050406030204" pitchFamily="18" charset="0"/>
                                  <a:ea typeface="Cambria Math" panose="02040503050406030204" pitchFamily="18" charset="0"/>
                                  <a:cs typeface="Arial" panose="020B0604020202020204" pitchFamily="34" charset="0"/>
                                </a:rPr>
                              </m:ctrlPr>
                            </m:dPr>
                            <m:e>
                              <m:r>
                                <a:rPr lang="en-US" sz="2400" i="1">
                                  <a:latin typeface="Cambria Math" panose="02040503050406030204" pitchFamily="18" charset="0"/>
                                  <a:ea typeface="Cambria Math" panose="02040503050406030204" pitchFamily="18" charset="0"/>
                                  <a:cs typeface="Arial" panose="020B0604020202020204" pitchFamily="34" charset="0"/>
                                </a:rPr>
                                <m:t>𝑥</m:t>
                              </m:r>
                            </m:e>
                          </m:d>
                          <m:r>
                            <a:rPr lang="en-US" sz="2400" b="0" i="1" smtClean="0">
                              <a:latin typeface="Cambria Math" panose="02040503050406030204" pitchFamily="18" charset="0"/>
                              <a:ea typeface="Cambria Math" panose="02040503050406030204" pitchFamily="18" charset="0"/>
                              <a:cs typeface="Arial" panose="020B0604020202020204" pitchFamily="34" charset="0"/>
                            </a:rPr>
                            <m:t>𝑉</m:t>
                          </m:r>
                        </m:e>
                      </m:d>
                    </m:oMath>
                  </m:oMathPara>
                </a14:m>
                <a:endParaRPr lang="en-US" sz="2400" dirty="0"/>
              </a:p>
            </p:txBody>
          </p:sp>
        </mc:Choice>
        <mc:Fallback>
          <p:sp>
            <p:nvSpPr>
              <p:cNvPr id="6" name="TextBox 5">
                <a:extLst>
                  <a:ext uri="{FF2B5EF4-FFF2-40B4-BE49-F238E27FC236}">
                    <a16:creationId xmlns:a16="http://schemas.microsoft.com/office/drawing/2014/main" id="{7657F7E4-5682-9B81-43AE-536C666120ED}"/>
                  </a:ext>
                </a:extLst>
              </p:cNvPr>
              <p:cNvSpPr txBox="1">
                <a:spLocks noRot="1" noChangeAspect="1" noMove="1" noResize="1" noEditPoints="1" noAdjustHandles="1" noChangeArrowheads="1" noChangeShapeType="1" noTextEdit="1"/>
              </p:cNvSpPr>
              <p:nvPr/>
            </p:nvSpPr>
            <p:spPr>
              <a:xfrm>
                <a:off x="-1451113" y="4189343"/>
                <a:ext cx="8816009" cy="522644"/>
              </a:xfrm>
              <a:prstGeom prst="rect">
                <a:avLst/>
              </a:prstGeom>
              <a:blipFill>
                <a:blip r:embed="rId5"/>
                <a:stretch>
                  <a:fillRect/>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2283B321-E6F1-29E0-565A-D984CFFEB335}"/>
              </a:ext>
            </a:extLst>
          </p:cNvPr>
          <p:cNvSpPr txBox="1"/>
          <p:nvPr/>
        </p:nvSpPr>
        <p:spPr>
          <a:xfrm>
            <a:off x="9228483" y="4071355"/>
            <a:ext cx="2072308" cy="461665"/>
          </a:xfrm>
          <a:prstGeom prst="rect">
            <a:avLst/>
          </a:prstGeom>
          <a:noFill/>
        </p:spPr>
        <p:txBody>
          <a:bodyPr wrap="square" rtlCol="0">
            <a:spAutoFit/>
          </a:bodyPr>
          <a:lstStyle/>
          <a:p>
            <a:r>
              <a:rPr lang="en-US" sz="2400" dirty="0">
                <a:solidFill>
                  <a:srgbClr val="00B050"/>
                </a:solidFill>
                <a:latin typeface="Arial" panose="020B0604020202020204" pitchFamily="34" charset="0"/>
                <a:cs typeface="Arial" panose="020B0604020202020204" pitchFamily="34" charset="0"/>
              </a:rPr>
              <a:t>(4.4)</a:t>
            </a:r>
          </a:p>
        </p:txBody>
      </p:sp>
      <p:sp>
        <p:nvSpPr>
          <p:cNvPr id="9" name="TextBox 8">
            <a:extLst>
              <a:ext uri="{FF2B5EF4-FFF2-40B4-BE49-F238E27FC236}">
                <a16:creationId xmlns:a16="http://schemas.microsoft.com/office/drawing/2014/main" id="{F33BFCD0-A78C-FD06-6C76-226746D2C821}"/>
              </a:ext>
            </a:extLst>
          </p:cNvPr>
          <p:cNvSpPr txBox="1"/>
          <p:nvPr/>
        </p:nvSpPr>
        <p:spPr>
          <a:xfrm>
            <a:off x="9240907" y="1153066"/>
            <a:ext cx="1451113" cy="461665"/>
          </a:xfrm>
          <a:prstGeom prst="rect">
            <a:avLst/>
          </a:prstGeom>
          <a:noFill/>
        </p:spPr>
        <p:txBody>
          <a:bodyPr wrap="square" rtlCol="0">
            <a:spAutoFit/>
          </a:bodyPr>
          <a:lstStyle/>
          <a:p>
            <a:r>
              <a:rPr lang="en-US" sz="2400" dirty="0">
                <a:solidFill>
                  <a:srgbClr val="00B050"/>
                </a:solidFill>
                <a:latin typeface="Arial" panose="020B0604020202020204" pitchFamily="34" charset="0"/>
                <a:cs typeface="Arial" panose="020B0604020202020204" pitchFamily="34" charset="0"/>
              </a:rPr>
              <a:t>(4.3)</a:t>
            </a:r>
          </a:p>
        </p:txBody>
      </p:sp>
      <p:sp>
        <p:nvSpPr>
          <p:cNvPr id="10" name="TextBox 9">
            <a:extLst>
              <a:ext uri="{FF2B5EF4-FFF2-40B4-BE49-F238E27FC236}">
                <a16:creationId xmlns:a16="http://schemas.microsoft.com/office/drawing/2014/main" id="{0801F463-536E-0121-CF70-83862FEC1477}"/>
              </a:ext>
            </a:extLst>
          </p:cNvPr>
          <p:cNvSpPr txBox="1"/>
          <p:nvPr/>
        </p:nvSpPr>
        <p:spPr>
          <a:xfrm>
            <a:off x="879613" y="5160195"/>
            <a:ext cx="10813774" cy="461665"/>
          </a:xfrm>
          <a:prstGeom prst="rect">
            <a:avLst/>
          </a:prstGeom>
          <a:noFill/>
        </p:spPr>
        <p:txBody>
          <a:bodyPr wrap="square" rtlCol="0">
            <a:spAutoFit/>
          </a:bodyPr>
          <a:lstStyle/>
          <a:p>
            <a:r>
              <a:rPr lang="en-US" sz="2400" dirty="0">
                <a:latin typeface="Arial" panose="020B0604020202020204" pitchFamily="34" charset="0"/>
                <a:cs typeface="Arial" panose="020B0604020202020204" pitchFamily="34" charset="0"/>
              </a:rPr>
              <a:t>Substituting equations (4.3) and (4.4) into </a:t>
            </a:r>
            <a:r>
              <a:rPr lang="en-US" sz="2400" dirty="0" err="1">
                <a:latin typeface="Arial" panose="020B0604020202020204" pitchFamily="34" charset="0"/>
                <a:cs typeface="Arial" panose="020B0604020202020204" pitchFamily="34" charset="0"/>
              </a:rPr>
              <a:t>equatiom</a:t>
            </a:r>
            <a:r>
              <a:rPr lang="en-US" sz="2400" dirty="0">
                <a:latin typeface="Arial" panose="020B0604020202020204" pitchFamily="34" charset="0"/>
                <a:cs typeface="Arial" panose="020B0604020202020204" pitchFamily="34" charset="0"/>
              </a:rPr>
              <a:t> (4.1) yields equation (4.2).</a:t>
            </a:r>
          </a:p>
        </p:txBody>
      </p:sp>
    </p:spTree>
    <p:extLst>
      <p:ext uri="{BB962C8B-B14F-4D97-AF65-F5344CB8AC3E}">
        <p14:creationId xmlns:p14="http://schemas.microsoft.com/office/powerpoint/2010/main" val="20977088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5F626413-0602-1868-657C-4CB9AD408531}"/>
                  </a:ext>
                </a:extLst>
              </p:cNvPr>
              <p:cNvSpPr txBox="1"/>
              <p:nvPr/>
            </p:nvSpPr>
            <p:spPr>
              <a:xfrm>
                <a:off x="2376694" y="401743"/>
                <a:ext cx="609517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1" i="1" smtClean="0">
                          <a:solidFill>
                            <a:srgbClr val="FF0000"/>
                          </a:solidFill>
                          <a:latin typeface="Cambria Math" panose="02040503050406030204" pitchFamily="18" charset="0"/>
                          <a:ea typeface="Cambria Math" panose="02040503050406030204" pitchFamily="18" charset="0"/>
                        </a:rPr>
                        <m:t>,</m:t>
                      </m:r>
                    </m:oMath>
                  </m:oMathPara>
                </a14:m>
                <a:endParaRPr lang="en-US" dirty="0"/>
              </a:p>
            </p:txBody>
          </p:sp>
        </mc:Choice>
        <mc:Fallback>
          <p:sp>
            <p:nvSpPr>
              <p:cNvPr id="3" name="TextBox 2">
                <a:extLst>
                  <a:ext uri="{FF2B5EF4-FFF2-40B4-BE49-F238E27FC236}">
                    <a16:creationId xmlns:a16="http://schemas.microsoft.com/office/drawing/2014/main" id="{5F626413-0602-1868-657C-4CB9AD408531}"/>
                  </a:ext>
                </a:extLst>
              </p:cNvPr>
              <p:cNvSpPr txBox="1">
                <a:spLocks noRot="1" noChangeAspect="1" noMove="1" noResize="1" noEditPoints="1" noAdjustHandles="1" noChangeArrowheads="1" noChangeShapeType="1" noTextEdit="1"/>
              </p:cNvSpPr>
              <p:nvPr/>
            </p:nvSpPr>
            <p:spPr>
              <a:xfrm>
                <a:off x="2376694" y="401743"/>
                <a:ext cx="6095170" cy="369332"/>
              </a:xfrm>
              <a:prstGeom prst="rect">
                <a:avLst/>
              </a:prstGeom>
              <a:blipFill>
                <a:blip r:embed="rId2"/>
                <a:stretch>
                  <a:fillRect/>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5EF6637B-DCD9-3CF9-2DBE-E5AE17D1D804}"/>
              </a:ext>
            </a:extLst>
          </p:cNvPr>
          <p:cNvSpPr txBox="1"/>
          <p:nvPr/>
        </p:nvSpPr>
        <p:spPr>
          <a:xfrm>
            <a:off x="1874767" y="186300"/>
            <a:ext cx="9023489" cy="584775"/>
          </a:xfrm>
          <a:prstGeom prst="rect">
            <a:avLst/>
          </a:prstGeom>
          <a:noFill/>
        </p:spPr>
        <p:txBody>
          <a:bodyPr wrap="square" rtlCol="0">
            <a:spAutoFit/>
          </a:bodyPr>
          <a:lstStyle/>
          <a:p>
            <a:r>
              <a:rPr lang="en-US" sz="3200" b="1" dirty="0">
                <a:solidFill>
                  <a:srgbClr val="FF0000"/>
                </a:solidFill>
                <a:latin typeface="Arial" panose="020B0604020202020204" pitchFamily="34" charset="0"/>
                <a:cs typeface="Arial" panose="020B0604020202020204" pitchFamily="34" charset="0"/>
              </a:rPr>
              <a:t>1.4.3.6. Sampling Formula of Sliced Score</a:t>
            </a:r>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EFF3C0D4-725C-8B07-FFC8-B8EAB797053F}"/>
                  </a:ext>
                </a:extLst>
              </p:cNvPr>
              <p:cNvSpPr txBox="1"/>
              <p:nvPr/>
            </p:nvSpPr>
            <p:spPr>
              <a:xfrm>
                <a:off x="1053548" y="988943"/>
                <a:ext cx="9422295" cy="608821"/>
              </a:xfrm>
              <a:prstGeom prst="rect">
                <a:avLst/>
              </a:prstGeom>
              <a:noFill/>
            </p:spPr>
            <p:txBody>
              <a:bodyPr wrap="square" rtlCol="0">
                <a:spAutoFit/>
              </a:bodyPr>
              <a:lstStyle/>
              <a:p>
                <a:r>
                  <a:rPr lang="en-US" sz="2400" dirty="0">
                    <a:latin typeface="Arial" panose="020B0604020202020204" pitchFamily="34" charset="0"/>
                    <a:cs typeface="Arial" panose="020B0604020202020204" pitchFamily="34" charset="0"/>
                  </a:rPr>
                  <a:t>Let </a:t>
                </a:r>
                <a14:m>
                  <m:oMath xmlns:m="http://schemas.openxmlformats.org/officeDocument/2006/math">
                    <m:sSubSup>
                      <m:sSubSupPr>
                        <m:ctrlPr>
                          <a:rPr lang="en-US" sz="2400" i="1" smtClean="0">
                            <a:latin typeface="Cambria Math" panose="02040503050406030204" pitchFamily="18" charset="0"/>
                            <a:cs typeface="Arial" panose="020B0604020202020204" pitchFamily="34" charset="0"/>
                          </a:rPr>
                        </m:ctrlPr>
                      </m:sSubSupPr>
                      <m:e>
                        <m:r>
                          <a:rPr lang="en-US" sz="2400" b="0" i="1" smtClean="0">
                            <a:latin typeface="Cambria Math" panose="02040503050406030204" pitchFamily="18" charset="0"/>
                            <a:cs typeface="Arial" panose="020B0604020202020204" pitchFamily="34" charset="0"/>
                          </a:rPr>
                          <m:t>𝑋</m:t>
                        </m:r>
                      </m:e>
                      <m:sub>
                        <m:r>
                          <a:rPr lang="en-US" sz="2400" b="0" i="1" smtClean="0">
                            <a:latin typeface="Cambria Math" panose="02040503050406030204" pitchFamily="18" charset="0"/>
                            <a:cs typeface="Arial" panose="020B0604020202020204" pitchFamily="34" charset="0"/>
                          </a:rPr>
                          <m:t>1</m:t>
                        </m:r>
                      </m:sub>
                      <m:sup>
                        <m:r>
                          <a:rPr lang="en-US" sz="2400" b="0" i="1" smtClean="0">
                            <a:latin typeface="Cambria Math" panose="02040503050406030204" pitchFamily="18" charset="0"/>
                            <a:cs typeface="Arial" panose="020B0604020202020204" pitchFamily="34" charset="0"/>
                          </a:rPr>
                          <m:t>𝑁</m:t>
                        </m:r>
                      </m:sup>
                    </m:sSubSup>
                    <m:r>
                      <a:rPr lang="en-US" sz="2400" b="0" i="1" smtClean="0">
                        <a:latin typeface="Cambria Math" panose="02040503050406030204" pitchFamily="18" charset="0"/>
                        <a:cs typeface="Arial" panose="020B0604020202020204" pitchFamily="34" charset="0"/>
                      </a:rPr>
                      <m:t>=</m:t>
                    </m:r>
                    <m:d>
                      <m:dPr>
                        <m:begChr m:val="{"/>
                        <m:endChr m:val="}"/>
                        <m:ctrlPr>
                          <a:rPr lang="en-US" sz="2400" b="0" i="1" smtClean="0">
                            <a:latin typeface="Cambria Math" panose="02040503050406030204" pitchFamily="18" charset="0"/>
                            <a:cs typeface="Arial" panose="020B0604020202020204" pitchFamily="34" charset="0"/>
                          </a:rPr>
                        </m:ctrlPr>
                      </m:dPr>
                      <m:e>
                        <m:sSub>
                          <m:sSubPr>
                            <m:ctrlPr>
                              <a:rPr lang="en-US" sz="2400" b="0" i="1" smtClean="0">
                                <a:latin typeface="Cambria Math" panose="02040503050406030204" pitchFamily="18" charset="0"/>
                                <a:cs typeface="Arial" panose="020B0604020202020204" pitchFamily="34" charset="0"/>
                              </a:rPr>
                            </m:ctrlPr>
                          </m:sSubPr>
                          <m:e>
                            <m:r>
                              <a:rPr lang="en-US" sz="2400" b="0" i="1" smtClean="0">
                                <a:latin typeface="Cambria Math" panose="02040503050406030204" pitchFamily="18" charset="0"/>
                                <a:cs typeface="Arial" panose="020B0604020202020204" pitchFamily="34" charset="0"/>
                              </a:rPr>
                              <m:t>𝑥</m:t>
                            </m:r>
                          </m:e>
                          <m:sub>
                            <m:r>
                              <a:rPr lang="en-US" sz="2400" b="0" i="1" smtClean="0">
                                <a:latin typeface="Cambria Math" panose="02040503050406030204" pitchFamily="18" charset="0"/>
                                <a:cs typeface="Arial" panose="020B0604020202020204" pitchFamily="34" charset="0"/>
                              </a:rPr>
                              <m:t>1</m:t>
                            </m:r>
                          </m:sub>
                        </m:sSub>
                        <m:r>
                          <a:rPr lang="en-US" sz="2400" b="0" i="1" smtClean="0">
                            <a:latin typeface="Cambria Math" panose="02040503050406030204" pitchFamily="18" charset="0"/>
                            <a:cs typeface="Arial" panose="020B0604020202020204" pitchFamily="34" charset="0"/>
                          </a:rPr>
                          <m:t>,…, </m:t>
                        </m:r>
                        <m:sSub>
                          <m:sSubPr>
                            <m:ctrlPr>
                              <a:rPr lang="en-US" sz="2400" b="0" i="1" smtClean="0">
                                <a:latin typeface="Cambria Math" panose="02040503050406030204" pitchFamily="18" charset="0"/>
                                <a:cs typeface="Arial" panose="020B0604020202020204" pitchFamily="34" charset="0"/>
                              </a:rPr>
                            </m:ctrlPr>
                          </m:sSubPr>
                          <m:e>
                            <m:r>
                              <a:rPr lang="en-US" sz="2400" b="0" i="1" smtClean="0">
                                <a:latin typeface="Cambria Math" panose="02040503050406030204" pitchFamily="18" charset="0"/>
                                <a:cs typeface="Arial" panose="020B0604020202020204" pitchFamily="34" charset="0"/>
                              </a:rPr>
                              <m:t>𝑥</m:t>
                            </m:r>
                          </m:e>
                          <m:sub>
                            <m:r>
                              <a:rPr lang="en-US" sz="2400" b="0" i="1" smtClean="0">
                                <a:latin typeface="Cambria Math" panose="02040503050406030204" pitchFamily="18" charset="0"/>
                                <a:cs typeface="Arial" panose="020B0604020202020204" pitchFamily="34" charset="0"/>
                              </a:rPr>
                              <m:t>𝑁</m:t>
                            </m:r>
                          </m:sub>
                        </m:sSub>
                      </m:e>
                    </m:d>
                    <m:r>
                      <a:rPr lang="en-US" sz="2400" b="0" i="1" smtClean="0">
                        <a:latin typeface="Cambria Math" panose="02040503050406030204" pitchFamily="18" charset="0"/>
                        <a:cs typeface="Arial" panose="020B0604020202020204" pitchFamily="34" charset="0"/>
                      </a:rPr>
                      <m:t> </m:t>
                    </m:r>
                  </m:oMath>
                </a14:m>
                <a:r>
                  <a:rPr lang="en-US" sz="2400" dirty="0">
                    <a:latin typeface="Arial" panose="020B0604020202020204" pitchFamily="34" charset="0"/>
                    <a:cs typeface="Arial" panose="020B0604020202020204" pitchFamily="34" charset="0"/>
                  </a:rPr>
                  <a:t>and </a:t>
                </a:r>
                <a14:m>
                  <m:oMath xmlns:m="http://schemas.openxmlformats.org/officeDocument/2006/math">
                    <m:sSubSup>
                      <m:sSubSupPr>
                        <m:ctrlPr>
                          <a:rPr lang="en-US" sz="2400" i="1" smtClean="0">
                            <a:latin typeface="Cambria Math" panose="02040503050406030204" pitchFamily="18" charset="0"/>
                            <a:cs typeface="Arial" panose="020B0604020202020204" pitchFamily="34" charset="0"/>
                          </a:rPr>
                        </m:ctrlPr>
                      </m:sSubSupPr>
                      <m:e>
                        <m:r>
                          <a:rPr lang="en-US" sz="2400" b="0" i="1" smtClean="0">
                            <a:latin typeface="Cambria Math" panose="02040503050406030204" pitchFamily="18" charset="0"/>
                            <a:cs typeface="Arial" panose="020B0604020202020204" pitchFamily="34" charset="0"/>
                          </a:rPr>
                          <m:t>𝑉</m:t>
                        </m:r>
                      </m:e>
                      <m:sub>
                        <m:r>
                          <a:rPr lang="en-US" sz="2400" b="0" i="1" smtClean="0">
                            <a:latin typeface="Cambria Math" panose="02040503050406030204" pitchFamily="18" charset="0"/>
                            <a:cs typeface="Arial" panose="020B0604020202020204" pitchFamily="34" charset="0"/>
                          </a:rPr>
                          <m:t>11</m:t>
                        </m:r>
                      </m:sub>
                      <m:sup>
                        <m:r>
                          <a:rPr lang="en-US" sz="2400" b="0" i="1" smtClean="0">
                            <a:latin typeface="Cambria Math" panose="02040503050406030204" pitchFamily="18" charset="0"/>
                            <a:cs typeface="Arial" panose="020B0604020202020204" pitchFamily="34" charset="0"/>
                          </a:rPr>
                          <m:t>𝑁𝑀</m:t>
                        </m:r>
                      </m:sup>
                    </m:sSubSup>
                    <m:r>
                      <a:rPr lang="en-US" sz="2400" b="0" i="1" smtClean="0">
                        <a:latin typeface="Cambria Math" panose="02040503050406030204" pitchFamily="18" charset="0"/>
                        <a:cs typeface="Arial" panose="020B0604020202020204" pitchFamily="34" charset="0"/>
                      </a:rPr>
                      <m:t>=</m:t>
                    </m:r>
                    <m:sSub>
                      <m:sSubPr>
                        <m:ctrlPr>
                          <a:rPr lang="en-US" sz="2400" b="0" i="1" smtClean="0">
                            <a:latin typeface="Cambria Math" panose="02040503050406030204" pitchFamily="18" charset="0"/>
                            <a:cs typeface="Arial" panose="020B0604020202020204" pitchFamily="34" charset="0"/>
                          </a:rPr>
                        </m:ctrlPr>
                      </m:sSubPr>
                      <m:e>
                        <m:d>
                          <m:dPr>
                            <m:begChr m:val="{"/>
                            <m:endChr m:val="}"/>
                            <m:ctrlPr>
                              <a:rPr lang="en-US" sz="2400" b="0" i="1" smtClean="0">
                                <a:latin typeface="Cambria Math" panose="02040503050406030204" pitchFamily="18" charset="0"/>
                                <a:cs typeface="Arial" panose="020B0604020202020204" pitchFamily="34" charset="0"/>
                              </a:rPr>
                            </m:ctrlPr>
                          </m:dPr>
                          <m:e>
                            <m:sSub>
                              <m:sSubPr>
                                <m:ctrlPr>
                                  <a:rPr lang="en-US" sz="2400" b="0" i="1" smtClean="0">
                                    <a:latin typeface="Cambria Math" panose="02040503050406030204" pitchFamily="18" charset="0"/>
                                    <a:cs typeface="Arial" panose="020B0604020202020204" pitchFamily="34" charset="0"/>
                                  </a:rPr>
                                </m:ctrlPr>
                              </m:sSubPr>
                              <m:e>
                                <m:r>
                                  <a:rPr lang="en-US" sz="2400" b="0" i="1" smtClean="0">
                                    <a:latin typeface="Cambria Math" panose="02040503050406030204" pitchFamily="18" charset="0"/>
                                    <a:cs typeface="Arial" panose="020B0604020202020204" pitchFamily="34" charset="0"/>
                                  </a:rPr>
                                  <m:t>𝑉</m:t>
                                </m:r>
                              </m:e>
                              <m:sub>
                                <m:r>
                                  <a:rPr lang="en-US" sz="2400" b="0" i="1" smtClean="0">
                                    <a:latin typeface="Cambria Math" panose="02040503050406030204" pitchFamily="18" charset="0"/>
                                    <a:cs typeface="Arial" panose="020B0604020202020204" pitchFamily="34" charset="0"/>
                                  </a:rPr>
                                  <m:t>𝑖𝑗</m:t>
                                </m:r>
                              </m:sub>
                            </m:sSub>
                          </m:e>
                        </m:d>
                      </m:e>
                      <m:sub>
                        <m:r>
                          <a:rPr lang="en-US" sz="2400" b="0" i="1" smtClean="0">
                            <a:latin typeface="Cambria Math" panose="02040503050406030204" pitchFamily="18" charset="0"/>
                            <a:cs typeface="Arial" panose="020B0604020202020204" pitchFamily="34" charset="0"/>
                          </a:rPr>
                          <m:t>1</m:t>
                        </m:r>
                        <m:r>
                          <a:rPr lang="en-US" sz="2400" b="0" i="1" smtClean="0">
                            <a:latin typeface="Cambria Math" panose="02040503050406030204" pitchFamily="18" charset="0"/>
                            <a:ea typeface="Cambria Math" panose="02040503050406030204" pitchFamily="18" charset="0"/>
                            <a:cs typeface="Arial" panose="020B0604020202020204" pitchFamily="34" charset="0"/>
                          </a:rPr>
                          <m:t>≤</m:t>
                        </m:r>
                        <m:r>
                          <a:rPr lang="en-US" sz="2400" b="0" i="1" smtClean="0">
                            <a:latin typeface="Cambria Math" panose="02040503050406030204" pitchFamily="18" charset="0"/>
                            <a:ea typeface="Cambria Math" panose="02040503050406030204" pitchFamily="18" charset="0"/>
                            <a:cs typeface="Arial" panose="020B0604020202020204" pitchFamily="34" charset="0"/>
                          </a:rPr>
                          <m:t>𝑖</m:t>
                        </m:r>
                        <m:r>
                          <a:rPr lang="en-US" sz="2400" b="0" i="1" smtClean="0">
                            <a:latin typeface="Cambria Math" panose="02040503050406030204" pitchFamily="18" charset="0"/>
                            <a:ea typeface="Cambria Math" panose="02040503050406030204" pitchFamily="18" charset="0"/>
                            <a:cs typeface="Arial" panose="020B0604020202020204" pitchFamily="34" charset="0"/>
                          </a:rPr>
                          <m:t>≤</m:t>
                        </m:r>
                        <m:r>
                          <a:rPr lang="en-US" sz="2400" b="0" i="1" smtClean="0">
                            <a:latin typeface="Cambria Math" panose="02040503050406030204" pitchFamily="18" charset="0"/>
                            <a:ea typeface="Cambria Math" panose="02040503050406030204" pitchFamily="18" charset="0"/>
                            <a:cs typeface="Arial" panose="020B0604020202020204" pitchFamily="34" charset="0"/>
                          </a:rPr>
                          <m:t>𝑁</m:t>
                        </m:r>
                        <m:r>
                          <a:rPr lang="en-US" sz="2400" b="0" i="1" smtClean="0">
                            <a:latin typeface="Cambria Math" panose="02040503050406030204" pitchFamily="18" charset="0"/>
                            <a:ea typeface="Cambria Math" panose="02040503050406030204" pitchFamily="18" charset="0"/>
                            <a:cs typeface="Arial" panose="020B0604020202020204" pitchFamily="34" charset="0"/>
                          </a:rPr>
                          <m:t>, 1≤</m:t>
                        </m:r>
                        <m:r>
                          <a:rPr lang="en-US" sz="2400" b="0" i="1" smtClean="0">
                            <a:latin typeface="Cambria Math" panose="02040503050406030204" pitchFamily="18" charset="0"/>
                            <a:ea typeface="Cambria Math" panose="02040503050406030204" pitchFamily="18" charset="0"/>
                            <a:cs typeface="Arial" panose="020B0604020202020204" pitchFamily="34" charset="0"/>
                          </a:rPr>
                          <m:t>𝑗</m:t>
                        </m:r>
                        <m:r>
                          <a:rPr lang="en-US" sz="2400" b="0" i="1" smtClean="0">
                            <a:latin typeface="Cambria Math" panose="02040503050406030204" pitchFamily="18" charset="0"/>
                            <a:ea typeface="Cambria Math" panose="02040503050406030204" pitchFamily="18" charset="0"/>
                            <a:cs typeface="Arial" panose="020B0604020202020204" pitchFamily="34" charset="0"/>
                          </a:rPr>
                          <m:t>≤</m:t>
                        </m:r>
                        <m:r>
                          <a:rPr lang="en-US" sz="2400" b="0" i="1" smtClean="0">
                            <a:latin typeface="Cambria Math" panose="02040503050406030204" pitchFamily="18" charset="0"/>
                            <a:ea typeface="Cambria Math" panose="02040503050406030204" pitchFamily="18" charset="0"/>
                            <a:cs typeface="Arial" panose="020B0604020202020204" pitchFamily="34" charset="0"/>
                          </a:rPr>
                          <m:t>𝑀</m:t>
                        </m:r>
                      </m:sub>
                    </m:sSub>
                  </m:oMath>
                </a14:m>
                <a:r>
                  <a:rPr lang="en-US" sz="2400" dirty="0">
                    <a:latin typeface="Arial" panose="020B0604020202020204" pitchFamily="34" charset="0"/>
                    <a:cs typeface="Arial" panose="020B0604020202020204" pitchFamily="34" charset="0"/>
                  </a:rPr>
                  <a:t> </a:t>
                </a:r>
              </a:p>
            </p:txBody>
          </p:sp>
        </mc:Choice>
        <mc:Fallback>
          <p:sp>
            <p:nvSpPr>
              <p:cNvPr id="5" name="TextBox 4">
                <a:extLst>
                  <a:ext uri="{FF2B5EF4-FFF2-40B4-BE49-F238E27FC236}">
                    <a16:creationId xmlns:a16="http://schemas.microsoft.com/office/drawing/2014/main" id="{EFF3C0D4-725C-8B07-FFC8-B8EAB797053F}"/>
                  </a:ext>
                </a:extLst>
              </p:cNvPr>
              <p:cNvSpPr txBox="1">
                <a:spLocks noRot="1" noChangeAspect="1" noMove="1" noResize="1" noEditPoints="1" noAdjustHandles="1" noChangeArrowheads="1" noChangeShapeType="1" noTextEdit="1"/>
              </p:cNvSpPr>
              <p:nvPr/>
            </p:nvSpPr>
            <p:spPr>
              <a:xfrm>
                <a:off x="1053548" y="988943"/>
                <a:ext cx="9422295" cy="608821"/>
              </a:xfrm>
              <a:prstGeom prst="rect">
                <a:avLst/>
              </a:prstGeom>
              <a:blipFill>
                <a:blip r:embed="rId3"/>
                <a:stretch>
                  <a:fillRect l="-1036" t="-4000" b="-2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D1E38C19-D32F-0783-2E4F-12EA0C856AB0}"/>
                  </a:ext>
                </a:extLst>
              </p:cNvPr>
              <p:cNvSpPr txBox="1"/>
              <p:nvPr/>
            </p:nvSpPr>
            <p:spPr>
              <a:xfrm>
                <a:off x="1018761" y="1724439"/>
                <a:ext cx="6689035" cy="461665"/>
              </a:xfrm>
              <a:prstGeom prst="rect">
                <a:avLst/>
              </a:prstGeom>
              <a:noFill/>
            </p:spPr>
            <p:txBody>
              <a:bodyPr wrap="square" rtlCol="0">
                <a:spAutoFit/>
              </a:bodyPr>
              <a:lstStyle/>
              <a:p>
                <a:r>
                  <a:rPr lang="en-US" sz="2400" dirty="0">
                    <a:latin typeface="Arial" panose="020B0604020202020204" pitchFamily="34" charset="0"/>
                    <a:cs typeface="Arial" panose="020B0604020202020204" pitchFamily="34" charset="0"/>
                  </a:rPr>
                  <a:t>Define Sampling Formula of </a:t>
                </a:r>
                <a14:m>
                  <m:oMath xmlns:m="http://schemas.openxmlformats.org/officeDocument/2006/math">
                    <m:r>
                      <a:rPr lang="en-US" sz="2400" b="1" i="1" smtClean="0">
                        <a:solidFill>
                          <a:srgbClr val="FF0000"/>
                        </a:solidFill>
                        <a:latin typeface="Cambria Math" panose="02040503050406030204" pitchFamily="18" charset="0"/>
                        <a:ea typeface="Cambria Math" panose="02040503050406030204" pitchFamily="18" charset="0"/>
                      </a:rPr>
                      <m:t>𝑱</m:t>
                    </m:r>
                    <m:d>
                      <m:dPr>
                        <m:ctrlPr>
                          <a:rPr lang="en-US" sz="2400" b="1" i="1" smtClean="0">
                            <a:solidFill>
                              <a:srgbClr val="FF0000"/>
                            </a:solidFill>
                            <a:latin typeface="Cambria Math" panose="02040503050406030204" pitchFamily="18" charset="0"/>
                            <a:ea typeface="Cambria Math" panose="02040503050406030204" pitchFamily="18" charset="0"/>
                          </a:rPr>
                        </m:ctrlPr>
                      </m:dPr>
                      <m:e>
                        <m:r>
                          <a:rPr lang="en-US" sz="2400" b="1" i="1" smtClean="0">
                            <a:solidFill>
                              <a:srgbClr val="FF0000"/>
                            </a:solidFill>
                            <a:latin typeface="Cambria Math" panose="02040503050406030204" pitchFamily="18" charset="0"/>
                            <a:ea typeface="Cambria Math" panose="02040503050406030204" pitchFamily="18" charset="0"/>
                          </a:rPr>
                          <m:t>𝜽</m:t>
                        </m:r>
                        <m:r>
                          <a:rPr lang="en-US" sz="2400" b="1" i="1" smtClean="0">
                            <a:solidFill>
                              <a:srgbClr val="FF0000"/>
                            </a:solidFill>
                            <a:latin typeface="Cambria Math" panose="02040503050406030204" pitchFamily="18" charset="0"/>
                            <a:ea typeface="Cambria Math" panose="02040503050406030204" pitchFamily="18" charset="0"/>
                          </a:rPr>
                          <m:t>, </m:t>
                        </m:r>
                        <m:sSub>
                          <m:sSubPr>
                            <m:ctrlPr>
                              <a:rPr lang="en-US" sz="2400" b="1" i="1" smtClean="0">
                                <a:solidFill>
                                  <a:srgbClr val="FF0000"/>
                                </a:solidFill>
                                <a:latin typeface="Cambria Math" panose="02040503050406030204" pitchFamily="18" charset="0"/>
                                <a:ea typeface="Cambria Math" panose="02040503050406030204" pitchFamily="18" charset="0"/>
                              </a:rPr>
                            </m:ctrlPr>
                          </m:sSubPr>
                          <m:e>
                            <m:r>
                              <a:rPr lang="en-US" sz="2400" b="1" i="1" smtClean="0">
                                <a:solidFill>
                                  <a:srgbClr val="FF0000"/>
                                </a:solidFill>
                                <a:latin typeface="Cambria Math" panose="02040503050406030204" pitchFamily="18" charset="0"/>
                                <a:ea typeface="Cambria Math" panose="02040503050406030204" pitchFamily="18" charset="0"/>
                              </a:rPr>
                              <m:t>𝑷</m:t>
                            </m:r>
                          </m:e>
                          <m:sub>
                            <m:r>
                              <a:rPr lang="en-US" sz="2400" b="1" i="1" smtClean="0">
                                <a:solidFill>
                                  <a:srgbClr val="FF0000"/>
                                </a:solidFill>
                                <a:latin typeface="Cambria Math" panose="02040503050406030204" pitchFamily="18" charset="0"/>
                                <a:ea typeface="Cambria Math" panose="02040503050406030204" pitchFamily="18" charset="0"/>
                              </a:rPr>
                              <m:t>𝒗</m:t>
                            </m:r>
                          </m:sub>
                        </m:sSub>
                      </m:e>
                    </m:d>
                  </m:oMath>
                </a14:m>
                <a:r>
                  <a:rPr lang="en-US" sz="2400" dirty="0">
                    <a:latin typeface="Arial" panose="020B0604020202020204" pitchFamily="34" charset="0"/>
                    <a:cs typeface="Arial" panose="020B0604020202020204" pitchFamily="34" charset="0"/>
                  </a:rPr>
                  <a:t>: </a:t>
                </a:r>
              </a:p>
            </p:txBody>
          </p:sp>
        </mc:Choice>
        <mc:Fallback>
          <p:sp>
            <p:nvSpPr>
              <p:cNvPr id="6" name="TextBox 5">
                <a:extLst>
                  <a:ext uri="{FF2B5EF4-FFF2-40B4-BE49-F238E27FC236}">
                    <a16:creationId xmlns:a16="http://schemas.microsoft.com/office/drawing/2014/main" id="{D1E38C19-D32F-0783-2E4F-12EA0C856AB0}"/>
                  </a:ext>
                </a:extLst>
              </p:cNvPr>
              <p:cNvSpPr txBox="1">
                <a:spLocks noRot="1" noChangeAspect="1" noMove="1" noResize="1" noEditPoints="1" noAdjustHandles="1" noChangeArrowheads="1" noChangeShapeType="1" noTextEdit="1"/>
              </p:cNvSpPr>
              <p:nvPr/>
            </p:nvSpPr>
            <p:spPr>
              <a:xfrm>
                <a:off x="1018761" y="1724439"/>
                <a:ext cx="6689035" cy="461665"/>
              </a:xfrm>
              <a:prstGeom prst="rect">
                <a:avLst/>
              </a:prstGeom>
              <a:blipFill>
                <a:blip r:embed="rId4"/>
                <a:stretch>
                  <a:fillRect l="-1367" t="-9211" b="-3026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D25D0A06-98D6-C0D0-F421-23C42D9817BE}"/>
                  </a:ext>
                </a:extLst>
              </p:cNvPr>
              <p:cNvSpPr txBox="1"/>
              <p:nvPr/>
            </p:nvSpPr>
            <p:spPr>
              <a:xfrm>
                <a:off x="834887" y="2623931"/>
                <a:ext cx="10222395" cy="914225"/>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acc>
                        <m:accPr>
                          <m:chr m:val="̂"/>
                          <m:ctrlPr>
                            <a:rPr lang="en-US" sz="2400" b="1" i="1" smtClean="0">
                              <a:latin typeface="Cambria Math" panose="02040503050406030204" pitchFamily="18" charset="0"/>
                              <a:cs typeface="Arial" panose="020B0604020202020204" pitchFamily="34" charset="0"/>
                            </a:rPr>
                          </m:ctrlPr>
                        </m:accPr>
                        <m:e>
                          <m:r>
                            <a:rPr lang="en-US" sz="2400" b="1" i="1" smtClean="0">
                              <a:latin typeface="Cambria Math" panose="02040503050406030204" pitchFamily="18" charset="0"/>
                              <a:cs typeface="Arial" panose="020B0604020202020204" pitchFamily="34" charset="0"/>
                            </a:rPr>
                            <m:t>𝑱</m:t>
                          </m:r>
                        </m:e>
                      </m:acc>
                      <m:d>
                        <m:dPr>
                          <m:ctrlPr>
                            <a:rPr lang="en-US" sz="2400" b="1" i="1" smtClean="0">
                              <a:latin typeface="Cambria Math" panose="02040503050406030204" pitchFamily="18" charset="0"/>
                              <a:cs typeface="Arial" panose="020B0604020202020204" pitchFamily="34" charset="0"/>
                            </a:rPr>
                          </m:ctrlPr>
                        </m:dPr>
                        <m:e>
                          <m:r>
                            <a:rPr lang="en-US" sz="2400" b="1" i="1" smtClean="0">
                              <a:latin typeface="Cambria Math" panose="02040503050406030204" pitchFamily="18" charset="0"/>
                              <a:ea typeface="Cambria Math" panose="02040503050406030204" pitchFamily="18" charset="0"/>
                              <a:cs typeface="Arial" panose="020B0604020202020204" pitchFamily="34" charset="0"/>
                            </a:rPr>
                            <m:t>𝜽</m:t>
                          </m:r>
                          <m:r>
                            <a:rPr lang="en-US" sz="2400" b="1" i="1" smtClean="0">
                              <a:latin typeface="Cambria Math" panose="02040503050406030204" pitchFamily="18" charset="0"/>
                              <a:ea typeface="Cambria Math" panose="02040503050406030204" pitchFamily="18" charset="0"/>
                              <a:cs typeface="Arial" panose="020B0604020202020204" pitchFamily="34" charset="0"/>
                            </a:rPr>
                            <m:t>, </m:t>
                          </m:r>
                          <m:sSubSup>
                            <m:sSubSupPr>
                              <m:ctrlPr>
                                <a:rPr lang="en-US" sz="2400" b="1" i="1" smtClean="0">
                                  <a:latin typeface="Cambria Math" panose="02040503050406030204" pitchFamily="18" charset="0"/>
                                  <a:ea typeface="Cambria Math" panose="02040503050406030204" pitchFamily="18" charset="0"/>
                                  <a:cs typeface="Arial" panose="020B0604020202020204" pitchFamily="34" charset="0"/>
                                </a:rPr>
                              </m:ctrlPr>
                            </m:sSubSupPr>
                            <m:e>
                              <m:r>
                                <a:rPr lang="en-US" sz="2400" b="1" i="1" smtClean="0">
                                  <a:latin typeface="Cambria Math" panose="02040503050406030204" pitchFamily="18" charset="0"/>
                                  <a:ea typeface="Cambria Math" panose="02040503050406030204" pitchFamily="18" charset="0"/>
                                  <a:cs typeface="Arial" panose="020B0604020202020204" pitchFamily="34" charset="0"/>
                                </a:rPr>
                                <m:t>𝑿</m:t>
                              </m:r>
                            </m:e>
                            <m:sub>
                              <m:r>
                                <a:rPr lang="en-US" sz="2400" b="1" i="1" smtClean="0">
                                  <a:latin typeface="Cambria Math" panose="02040503050406030204" pitchFamily="18" charset="0"/>
                                  <a:ea typeface="Cambria Math" panose="02040503050406030204" pitchFamily="18" charset="0"/>
                                  <a:cs typeface="Arial" panose="020B0604020202020204" pitchFamily="34" charset="0"/>
                                </a:rPr>
                                <m:t>𝟏</m:t>
                              </m:r>
                            </m:sub>
                            <m:sup>
                              <m:r>
                                <a:rPr lang="en-US" sz="2400" b="1" i="1" smtClean="0">
                                  <a:latin typeface="Cambria Math" panose="02040503050406030204" pitchFamily="18" charset="0"/>
                                  <a:ea typeface="Cambria Math" panose="02040503050406030204" pitchFamily="18" charset="0"/>
                                  <a:cs typeface="Arial" panose="020B0604020202020204" pitchFamily="34" charset="0"/>
                                </a:rPr>
                                <m:t>𝑵𝑵</m:t>
                              </m:r>
                            </m:sup>
                          </m:sSubSup>
                          <m:r>
                            <a:rPr lang="en-US" sz="2400" b="1" i="1" smtClean="0">
                              <a:latin typeface="Cambria Math" panose="02040503050406030204" pitchFamily="18" charset="0"/>
                              <a:ea typeface="Cambria Math" panose="02040503050406030204" pitchFamily="18" charset="0"/>
                              <a:cs typeface="Arial" panose="020B0604020202020204" pitchFamily="34" charset="0"/>
                            </a:rPr>
                            <m:t>, </m:t>
                          </m:r>
                          <m:sSubSup>
                            <m:sSubSupPr>
                              <m:ctrlPr>
                                <a:rPr lang="en-US" sz="2400" b="1" i="1" smtClean="0">
                                  <a:latin typeface="Cambria Math" panose="02040503050406030204" pitchFamily="18" charset="0"/>
                                  <a:ea typeface="Cambria Math" panose="02040503050406030204" pitchFamily="18" charset="0"/>
                                  <a:cs typeface="Arial" panose="020B0604020202020204" pitchFamily="34" charset="0"/>
                                </a:rPr>
                              </m:ctrlPr>
                            </m:sSubSupPr>
                            <m:e>
                              <m:r>
                                <a:rPr lang="en-US" sz="2400" b="1" i="1" smtClean="0">
                                  <a:latin typeface="Cambria Math" panose="02040503050406030204" pitchFamily="18" charset="0"/>
                                  <a:ea typeface="Cambria Math" panose="02040503050406030204" pitchFamily="18" charset="0"/>
                                  <a:cs typeface="Arial" panose="020B0604020202020204" pitchFamily="34" charset="0"/>
                                </a:rPr>
                                <m:t>𝑽</m:t>
                              </m:r>
                            </m:e>
                            <m:sub>
                              <m:r>
                                <a:rPr lang="en-US" sz="2400" b="1" i="1" smtClean="0">
                                  <a:latin typeface="Cambria Math" panose="02040503050406030204" pitchFamily="18" charset="0"/>
                                  <a:ea typeface="Cambria Math" panose="02040503050406030204" pitchFamily="18" charset="0"/>
                                  <a:cs typeface="Arial" panose="020B0604020202020204" pitchFamily="34" charset="0"/>
                                </a:rPr>
                                <m:t>𝟏𝟏</m:t>
                              </m:r>
                            </m:sub>
                            <m:sup>
                              <m:r>
                                <a:rPr lang="en-US" sz="2400" b="1" i="1" smtClean="0">
                                  <a:latin typeface="Cambria Math" panose="02040503050406030204" pitchFamily="18" charset="0"/>
                                  <a:ea typeface="Cambria Math" panose="02040503050406030204" pitchFamily="18" charset="0"/>
                                  <a:cs typeface="Arial" panose="020B0604020202020204" pitchFamily="34" charset="0"/>
                                </a:rPr>
                                <m:t>𝑵𝑴</m:t>
                              </m:r>
                            </m:sup>
                          </m:sSubSup>
                        </m:e>
                      </m:d>
                      <m:r>
                        <a:rPr lang="en-US" sz="2400" b="1"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400" b="1" i="1" smtClean="0">
                              <a:latin typeface="Cambria Math" panose="02040503050406030204" pitchFamily="18" charset="0"/>
                              <a:ea typeface="Cambria Math" panose="02040503050406030204" pitchFamily="18" charset="0"/>
                              <a:cs typeface="Arial" panose="020B0604020202020204" pitchFamily="34" charset="0"/>
                            </a:rPr>
                          </m:ctrlPr>
                        </m:fPr>
                        <m:num>
                          <m:r>
                            <a:rPr lang="en-US" sz="2400" b="1" i="1" smtClean="0">
                              <a:latin typeface="Cambria Math" panose="02040503050406030204" pitchFamily="18" charset="0"/>
                              <a:ea typeface="Cambria Math" panose="02040503050406030204" pitchFamily="18" charset="0"/>
                              <a:cs typeface="Arial" panose="020B0604020202020204" pitchFamily="34" charset="0"/>
                            </a:rPr>
                            <m:t>𝟏</m:t>
                          </m:r>
                        </m:num>
                        <m:den>
                          <m:r>
                            <a:rPr lang="en-US" sz="2400" b="1" i="1" smtClean="0">
                              <a:latin typeface="Cambria Math" panose="02040503050406030204" pitchFamily="18" charset="0"/>
                              <a:ea typeface="Cambria Math" panose="02040503050406030204" pitchFamily="18" charset="0"/>
                              <a:cs typeface="Arial" panose="020B0604020202020204" pitchFamily="34" charset="0"/>
                            </a:rPr>
                            <m:t>𝑵</m:t>
                          </m:r>
                        </m:den>
                      </m:f>
                      <m:f>
                        <m:fPr>
                          <m:ctrlPr>
                            <a:rPr lang="en-US" sz="2400" b="1" i="1" smtClean="0">
                              <a:latin typeface="Cambria Math" panose="02040503050406030204" pitchFamily="18" charset="0"/>
                              <a:ea typeface="Cambria Math" panose="02040503050406030204" pitchFamily="18" charset="0"/>
                              <a:cs typeface="Arial" panose="020B0604020202020204" pitchFamily="34" charset="0"/>
                            </a:rPr>
                          </m:ctrlPr>
                        </m:fPr>
                        <m:num>
                          <m:r>
                            <a:rPr lang="en-US" sz="2400" b="1" i="1" smtClean="0">
                              <a:latin typeface="Cambria Math" panose="02040503050406030204" pitchFamily="18" charset="0"/>
                              <a:ea typeface="Cambria Math" panose="02040503050406030204" pitchFamily="18" charset="0"/>
                              <a:cs typeface="Arial" panose="020B0604020202020204" pitchFamily="34" charset="0"/>
                            </a:rPr>
                            <m:t>𝟏</m:t>
                          </m:r>
                        </m:num>
                        <m:den>
                          <m:r>
                            <a:rPr lang="en-US" sz="2400" b="1" i="1" smtClean="0">
                              <a:latin typeface="Cambria Math" panose="02040503050406030204" pitchFamily="18" charset="0"/>
                              <a:ea typeface="Cambria Math" panose="02040503050406030204" pitchFamily="18" charset="0"/>
                              <a:cs typeface="Arial" panose="020B0604020202020204" pitchFamily="34" charset="0"/>
                            </a:rPr>
                            <m:t>𝑴</m:t>
                          </m:r>
                        </m:den>
                      </m:f>
                      <m:nary>
                        <m:naryPr>
                          <m:chr m:val="∑"/>
                          <m:limLoc m:val="subSup"/>
                          <m:ctrlPr>
                            <a:rPr lang="en-US" sz="2400" b="1" i="1" smtClean="0">
                              <a:latin typeface="Cambria Math" panose="02040503050406030204" pitchFamily="18" charset="0"/>
                              <a:ea typeface="Cambria Math" panose="02040503050406030204" pitchFamily="18" charset="0"/>
                              <a:cs typeface="Arial" panose="020B0604020202020204" pitchFamily="34" charset="0"/>
                            </a:rPr>
                          </m:ctrlPr>
                        </m:naryPr>
                        <m:sub>
                          <m:r>
                            <m:rPr>
                              <m:brk m:alnAt="25"/>
                            </m:rPr>
                            <a:rPr lang="en-US" sz="2400" b="1" i="1" smtClean="0">
                              <a:latin typeface="Cambria Math" panose="02040503050406030204" pitchFamily="18" charset="0"/>
                              <a:ea typeface="Cambria Math" panose="02040503050406030204" pitchFamily="18" charset="0"/>
                              <a:cs typeface="Arial" panose="020B0604020202020204" pitchFamily="34" charset="0"/>
                            </a:rPr>
                            <m:t>𝒊</m:t>
                          </m:r>
                          <m:r>
                            <a:rPr lang="en-US" sz="2400" b="1" i="1" smtClean="0">
                              <a:latin typeface="Cambria Math" panose="02040503050406030204" pitchFamily="18" charset="0"/>
                              <a:ea typeface="Cambria Math" panose="02040503050406030204" pitchFamily="18" charset="0"/>
                              <a:cs typeface="Arial" panose="020B0604020202020204" pitchFamily="34" charset="0"/>
                            </a:rPr>
                            <m:t>−</m:t>
                          </m:r>
                          <m:r>
                            <a:rPr lang="en-US" sz="2400" b="1" i="1" smtClean="0">
                              <a:latin typeface="Cambria Math" panose="02040503050406030204" pitchFamily="18" charset="0"/>
                              <a:ea typeface="Cambria Math" panose="02040503050406030204" pitchFamily="18" charset="0"/>
                              <a:cs typeface="Arial" panose="020B0604020202020204" pitchFamily="34" charset="0"/>
                            </a:rPr>
                            <m:t>𝟏</m:t>
                          </m:r>
                        </m:sub>
                        <m:sup>
                          <m:r>
                            <a:rPr lang="en-US" sz="2400" b="1" i="1" smtClean="0">
                              <a:latin typeface="Cambria Math" panose="02040503050406030204" pitchFamily="18" charset="0"/>
                              <a:ea typeface="Cambria Math" panose="02040503050406030204" pitchFamily="18" charset="0"/>
                              <a:cs typeface="Arial" panose="020B0604020202020204" pitchFamily="34" charset="0"/>
                            </a:rPr>
                            <m:t>𝑵</m:t>
                          </m:r>
                        </m:sup>
                        <m:e>
                          <m:nary>
                            <m:naryPr>
                              <m:chr m:val="∑"/>
                              <m:limLoc m:val="subSup"/>
                              <m:ctrlPr>
                                <a:rPr lang="en-US" sz="2400" b="1" i="1" smtClean="0">
                                  <a:latin typeface="Cambria Math" panose="02040503050406030204" pitchFamily="18" charset="0"/>
                                  <a:ea typeface="Cambria Math" panose="02040503050406030204" pitchFamily="18" charset="0"/>
                                  <a:cs typeface="Arial" panose="020B0604020202020204" pitchFamily="34" charset="0"/>
                                </a:rPr>
                              </m:ctrlPr>
                            </m:naryPr>
                            <m:sub>
                              <m:r>
                                <m:rPr>
                                  <m:brk m:alnAt="25"/>
                                </m:rPr>
                                <a:rPr lang="en-US" sz="2400" b="1" i="1" smtClean="0">
                                  <a:latin typeface="Cambria Math" panose="02040503050406030204" pitchFamily="18" charset="0"/>
                                  <a:ea typeface="Cambria Math" panose="02040503050406030204" pitchFamily="18" charset="0"/>
                                  <a:cs typeface="Arial" panose="020B0604020202020204" pitchFamily="34" charset="0"/>
                                </a:rPr>
                                <m:t>𝒋</m:t>
                              </m:r>
                              <m:r>
                                <a:rPr lang="en-US" sz="2400" b="1" i="1" smtClean="0">
                                  <a:latin typeface="Cambria Math" panose="02040503050406030204" pitchFamily="18" charset="0"/>
                                  <a:ea typeface="Cambria Math" panose="02040503050406030204" pitchFamily="18" charset="0"/>
                                  <a:cs typeface="Arial" panose="020B0604020202020204" pitchFamily="34" charset="0"/>
                                </a:rPr>
                                <m:t>=</m:t>
                              </m:r>
                              <m:r>
                                <a:rPr lang="en-US" sz="2400" b="1" i="1" smtClean="0">
                                  <a:latin typeface="Cambria Math" panose="02040503050406030204" pitchFamily="18" charset="0"/>
                                  <a:ea typeface="Cambria Math" panose="02040503050406030204" pitchFamily="18" charset="0"/>
                                  <a:cs typeface="Arial" panose="020B0604020202020204" pitchFamily="34" charset="0"/>
                                </a:rPr>
                                <m:t>𝟏</m:t>
                              </m:r>
                            </m:sub>
                            <m:sup>
                              <m:r>
                                <a:rPr lang="en-US" sz="2400" b="1" i="1" smtClean="0">
                                  <a:latin typeface="Cambria Math" panose="02040503050406030204" pitchFamily="18" charset="0"/>
                                  <a:ea typeface="Cambria Math" panose="02040503050406030204" pitchFamily="18" charset="0"/>
                                  <a:cs typeface="Arial" panose="020B0604020202020204" pitchFamily="34" charset="0"/>
                                </a:rPr>
                                <m:t>𝑴</m:t>
                              </m:r>
                            </m:sup>
                            <m:e>
                              <m:d>
                                <m:dPr>
                                  <m:begChr m:val="["/>
                                  <m:endChr m:val="]"/>
                                  <m:ctrlPr>
                                    <a:rPr lang="en-US" sz="2400" b="1" i="1" smtClean="0">
                                      <a:latin typeface="Cambria Math" panose="02040503050406030204" pitchFamily="18" charset="0"/>
                                      <a:ea typeface="Cambria Math" panose="02040503050406030204" pitchFamily="18" charset="0"/>
                                      <a:cs typeface="Arial" panose="020B0604020202020204" pitchFamily="34" charset="0"/>
                                    </a:rPr>
                                  </m:ctrlPr>
                                </m:dPr>
                                <m:e>
                                  <m:sSubSup>
                                    <m:sSubSupPr>
                                      <m:ctrlPr>
                                        <a:rPr lang="en-US" sz="2400" b="1" i="1" smtClean="0">
                                          <a:latin typeface="Cambria Math" panose="02040503050406030204" pitchFamily="18" charset="0"/>
                                          <a:ea typeface="Cambria Math" panose="02040503050406030204" pitchFamily="18" charset="0"/>
                                          <a:cs typeface="Arial" panose="020B0604020202020204" pitchFamily="34" charset="0"/>
                                        </a:rPr>
                                      </m:ctrlPr>
                                    </m:sSubSupPr>
                                    <m:e>
                                      <m:r>
                                        <a:rPr lang="en-US" sz="2400" b="1" i="1" smtClean="0">
                                          <a:latin typeface="Cambria Math" panose="02040503050406030204" pitchFamily="18" charset="0"/>
                                          <a:ea typeface="Cambria Math" panose="02040503050406030204" pitchFamily="18" charset="0"/>
                                          <a:cs typeface="Arial" panose="020B0604020202020204" pitchFamily="34" charset="0"/>
                                        </a:rPr>
                                        <m:t>𝑽</m:t>
                                      </m:r>
                                    </m:e>
                                    <m:sub>
                                      <m:r>
                                        <a:rPr lang="en-US" sz="2400" b="1" i="1" smtClean="0">
                                          <a:latin typeface="Cambria Math" panose="02040503050406030204" pitchFamily="18" charset="0"/>
                                          <a:ea typeface="Cambria Math" panose="02040503050406030204" pitchFamily="18" charset="0"/>
                                          <a:cs typeface="Arial" panose="020B0604020202020204" pitchFamily="34" charset="0"/>
                                        </a:rPr>
                                        <m:t>𝒊𝒋</m:t>
                                      </m:r>
                                    </m:sub>
                                    <m:sup>
                                      <m:r>
                                        <a:rPr lang="en-US" sz="2400" b="1" i="1" smtClean="0">
                                          <a:latin typeface="Cambria Math" panose="02040503050406030204" pitchFamily="18" charset="0"/>
                                          <a:ea typeface="Cambria Math" panose="02040503050406030204" pitchFamily="18" charset="0"/>
                                          <a:cs typeface="Arial" panose="020B0604020202020204" pitchFamily="34" charset="0"/>
                                        </a:rPr>
                                        <m:t>𝑻</m:t>
                                      </m:r>
                                    </m:sup>
                                  </m:sSubSup>
                                  <m:sSub>
                                    <m:sSubPr>
                                      <m:ctrlPr>
                                        <a:rPr lang="en-US" sz="2400" b="1" i="1" smtClean="0">
                                          <a:latin typeface="Cambria Math" panose="02040503050406030204" pitchFamily="18" charset="0"/>
                                          <a:ea typeface="Cambria Math" panose="02040503050406030204" pitchFamily="18" charset="0"/>
                                          <a:cs typeface="Arial" panose="020B0604020202020204" pitchFamily="34" charset="0"/>
                                        </a:rPr>
                                      </m:ctrlPr>
                                    </m:sSubPr>
                                    <m:e>
                                      <m:r>
                                        <a:rPr lang="en-US" sz="2400" b="1" i="1" smtClean="0">
                                          <a:latin typeface="Cambria Math" panose="02040503050406030204" pitchFamily="18" charset="0"/>
                                          <a:ea typeface="Cambria Math" panose="02040503050406030204" pitchFamily="18" charset="0"/>
                                          <a:cs typeface="Arial" panose="020B0604020202020204" pitchFamily="34" charset="0"/>
                                        </a:rPr>
                                        <m:t>𝜵</m:t>
                                      </m:r>
                                    </m:e>
                                    <m:sub>
                                      <m:r>
                                        <a:rPr lang="en-US" sz="2400" b="1" i="1" smtClean="0">
                                          <a:latin typeface="Cambria Math" panose="02040503050406030204" pitchFamily="18" charset="0"/>
                                          <a:ea typeface="Cambria Math" panose="02040503050406030204" pitchFamily="18" charset="0"/>
                                          <a:cs typeface="Arial" panose="020B0604020202020204" pitchFamily="34" charset="0"/>
                                        </a:rPr>
                                        <m:t>𝒙</m:t>
                                      </m:r>
                                    </m:sub>
                                  </m:sSub>
                                  <m:sSub>
                                    <m:sSubPr>
                                      <m:ctrlPr>
                                        <a:rPr lang="en-US" sz="2400" b="1" i="1" smtClean="0">
                                          <a:latin typeface="Cambria Math" panose="02040503050406030204" pitchFamily="18" charset="0"/>
                                          <a:ea typeface="Cambria Math" panose="02040503050406030204" pitchFamily="18" charset="0"/>
                                          <a:cs typeface="Arial" panose="020B0604020202020204" pitchFamily="34" charset="0"/>
                                        </a:rPr>
                                      </m:ctrlPr>
                                    </m:sSubPr>
                                    <m:e>
                                      <m:r>
                                        <a:rPr lang="en-US" sz="2400" b="1" i="1" smtClean="0">
                                          <a:latin typeface="Cambria Math" panose="02040503050406030204" pitchFamily="18" charset="0"/>
                                          <a:ea typeface="Cambria Math" panose="02040503050406030204" pitchFamily="18" charset="0"/>
                                          <a:cs typeface="Arial" panose="020B0604020202020204" pitchFamily="34" charset="0"/>
                                        </a:rPr>
                                        <m:t>𝑺</m:t>
                                      </m:r>
                                    </m:e>
                                    <m:sub>
                                      <m:r>
                                        <a:rPr lang="en-US" sz="2400" b="1" i="1" smtClean="0">
                                          <a:latin typeface="Cambria Math" panose="02040503050406030204" pitchFamily="18" charset="0"/>
                                          <a:ea typeface="Cambria Math" panose="02040503050406030204" pitchFamily="18" charset="0"/>
                                          <a:cs typeface="Arial" panose="020B0604020202020204" pitchFamily="34" charset="0"/>
                                        </a:rPr>
                                        <m:t>𝒎</m:t>
                                      </m:r>
                                    </m:sub>
                                  </m:sSub>
                                  <m:d>
                                    <m:dPr>
                                      <m:ctrlPr>
                                        <a:rPr lang="en-US" sz="2400" b="1" i="1" smtClean="0">
                                          <a:latin typeface="Cambria Math" panose="02040503050406030204" pitchFamily="18" charset="0"/>
                                          <a:ea typeface="Cambria Math" panose="02040503050406030204" pitchFamily="18" charset="0"/>
                                          <a:cs typeface="Arial" panose="020B0604020202020204" pitchFamily="34" charset="0"/>
                                        </a:rPr>
                                      </m:ctrlPr>
                                    </m:dPr>
                                    <m:e>
                                      <m:sSub>
                                        <m:sSubPr>
                                          <m:ctrlPr>
                                            <a:rPr lang="en-US" sz="2400" b="1" i="1" smtClean="0">
                                              <a:latin typeface="Cambria Math" panose="02040503050406030204" pitchFamily="18" charset="0"/>
                                              <a:ea typeface="Cambria Math" panose="02040503050406030204" pitchFamily="18" charset="0"/>
                                              <a:cs typeface="Arial" panose="020B0604020202020204" pitchFamily="34" charset="0"/>
                                            </a:rPr>
                                          </m:ctrlPr>
                                        </m:sSubPr>
                                        <m:e>
                                          <m:r>
                                            <a:rPr lang="en-US" sz="2400" b="1" i="1" smtClean="0">
                                              <a:latin typeface="Cambria Math" panose="02040503050406030204" pitchFamily="18" charset="0"/>
                                              <a:ea typeface="Cambria Math" panose="02040503050406030204" pitchFamily="18" charset="0"/>
                                              <a:cs typeface="Arial" panose="020B0604020202020204" pitchFamily="34" charset="0"/>
                                            </a:rPr>
                                            <m:t>𝒙</m:t>
                                          </m:r>
                                        </m:e>
                                        <m:sub>
                                          <m:r>
                                            <a:rPr lang="en-US" sz="2400" b="1" i="1" smtClean="0">
                                              <a:latin typeface="Cambria Math" panose="02040503050406030204" pitchFamily="18" charset="0"/>
                                              <a:ea typeface="Cambria Math" panose="02040503050406030204" pitchFamily="18" charset="0"/>
                                              <a:cs typeface="Arial" panose="020B0604020202020204" pitchFamily="34" charset="0"/>
                                            </a:rPr>
                                            <m:t>𝒊</m:t>
                                          </m:r>
                                        </m:sub>
                                      </m:sSub>
                                      <m:r>
                                        <a:rPr lang="en-US" sz="2400" b="1" i="1" smtClean="0">
                                          <a:latin typeface="Cambria Math" panose="02040503050406030204" pitchFamily="18" charset="0"/>
                                          <a:ea typeface="Cambria Math" panose="02040503050406030204" pitchFamily="18" charset="0"/>
                                          <a:cs typeface="Arial" panose="020B0604020202020204" pitchFamily="34" charset="0"/>
                                        </a:rPr>
                                        <m:t>, </m:t>
                                      </m:r>
                                      <m:r>
                                        <a:rPr lang="en-US" sz="2400" b="1" i="1" smtClean="0">
                                          <a:latin typeface="Cambria Math" panose="02040503050406030204" pitchFamily="18" charset="0"/>
                                          <a:ea typeface="Cambria Math" panose="02040503050406030204" pitchFamily="18" charset="0"/>
                                          <a:cs typeface="Arial" panose="020B0604020202020204" pitchFamily="34" charset="0"/>
                                        </a:rPr>
                                        <m:t>𝜽</m:t>
                                      </m:r>
                                    </m:e>
                                  </m:d>
                                  <m:sSub>
                                    <m:sSubPr>
                                      <m:ctrlPr>
                                        <a:rPr lang="en-US" sz="2400" b="1" i="1" smtClean="0">
                                          <a:latin typeface="Cambria Math" panose="02040503050406030204" pitchFamily="18" charset="0"/>
                                          <a:ea typeface="Cambria Math" panose="02040503050406030204" pitchFamily="18" charset="0"/>
                                          <a:cs typeface="Arial" panose="020B0604020202020204" pitchFamily="34" charset="0"/>
                                        </a:rPr>
                                      </m:ctrlPr>
                                    </m:sSubPr>
                                    <m:e>
                                      <m:r>
                                        <a:rPr lang="en-US" sz="2400" b="1" i="1" smtClean="0">
                                          <a:latin typeface="Cambria Math" panose="02040503050406030204" pitchFamily="18" charset="0"/>
                                          <a:ea typeface="Cambria Math" panose="02040503050406030204" pitchFamily="18" charset="0"/>
                                          <a:cs typeface="Arial" panose="020B0604020202020204" pitchFamily="34" charset="0"/>
                                        </a:rPr>
                                        <m:t>𝑽</m:t>
                                      </m:r>
                                    </m:e>
                                    <m:sub>
                                      <m:r>
                                        <a:rPr lang="en-US" sz="2400" b="1" i="1" smtClean="0">
                                          <a:latin typeface="Cambria Math" panose="02040503050406030204" pitchFamily="18" charset="0"/>
                                          <a:ea typeface="Cambria Math" panose="02040503050406030204" pitchFamily="18" charset="0"/>
                                          <a:cs typeface="Arial" panose="020B0604020202020204" pitchFamily="34" charset="0"/>
                                        </a:rPr>
                                        <m:t>𝒊𝒋</m:t>
                                      </m:r>
                                    </m:sub>
                                  </m:sSub>
                                  <m:r>
                                    <a:rPr lang="en-US" sz="2400" b="1"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400" b="1" i="1" smtClean="0">
                                          <a:latin typeface="Cambria Math" panose="02040503050406030204" pitchFamily="18" charset="0"/>
                                          <a:ea typeface="Cambria Math" panose="02040503050406030204" pitchFamily="18" charset="0"/>
                                          <a:cs typeface="Arial" panose="020B0604020202020204" pitchFamily="34" charset="0"/>
                                        </a:rPr>
                                      </m:ctrlPr>
                                    </m:fPr>
                                    <m:num>
                                      <m:r>
                                        <a:rPr lang="en-US" sz="2400" b="1" i="1" smtClean="0">
                                          <a:latin typeface="Cambria Math" panose="02040503050406030204" pitchFamily="18" charset="0"/>
                                          <a:ea typeface="Cambria Math" panose="02040503050406030204" pitchFamily="18" charset="0"/>
                                          <a:cs typeface="Arial" panose="020B0604020202020204" pitchFamily="34" charset="0"/>
                                        </a:rPr>
                                        <m:t>𝟏</m:t>
                                      </m:r>
                                    </m:num>
                                    <m:den>
                                      <m:r>
                                        <a:rPr lang="en-US" sz="2400" b="1" i="1" smtClean="0">
                                          <a:latin typeface="Cambria Math" panose="02040503050406030204" pitchFamily="18" charset="0"/>
                                          <a:ea typeface="Cambria Math" panose="02040503050406030204" pitchFamily="18" charset="0"/>
                                          <a:cs typeface="Arial" panose="020B0604020202020204" pitchFamily="34" charset="0"/>
                                        </a:rPr>
                                        <m:t>𝟐</m:t>
                                      </m:r>
                                    </m:den>
                                  </m:f>
                                  <m:sSup>
                                    <m:sSupPr>
                                      <m:ctrlPr>
                                        <a:rPr lang="en-US" sz="2400" b="1" i="1" smtClean="0">
                                          <a:latin typeface="Cambria Math" panose="02040503050406030204" pitchFamily="18" charset="0"/>
                                          <a:ea typeface="Cambria Math" panose="02040503050406030204" pitchFamily="18" charset="0"/>
                                          <a:cs typeface="Arial" panose="020B0604020202020204" pitchFamily="34" charset="0"/>
                                        </a:rPr>
                                      </m:ctrlPr>
                                    </m:sSupPr>
                                    <m:e>
                                      <m:d>
                                        <m:dPr>
                                          <m:ctrlPr>
                                            <a:rPr lang="en-US" sz="2400" b="1" i="1" smtClean="0">
                                              <a:latin typeface="Cambria Math" panose="02040503050406030204" pitchFamily="18" charset="0"/>
                                              <a:ea typeface="Cambria Math" panose="02040503050406030204" pitchFamily="18" charset="0"/>
                                              <a:cs typeface="Arial" panose="020B0604020202020204" pitchFamily="34" charset="0"/>
                                            </a:rPr>
                                          </m:ctrlPr>
                                        </m:dPr>
                                        <m:e>
                                          <m:sSubSup>
                                            <m:sSubSupPr>
                                              <m:ctrlPr>
                                                <a:rPr lang="en-US" sz="2400" b="1" i="1" smtClean="0">
                                                  <a:latin typeface="Cambria Math" panose="02040503050406030204" pitchFamily="18" charset="0"/>
                                                  <a:ea typeface="Cambria Math" panose="02040503050406030204" pitchFamily="18" charset="0"/>
                                                  <a:cs typeface="Arial" panose="020B0604020202020204" pitchFamily="34" charset="0"/>
                                                </a:rPr>
                                              </m:ctrlPr>
                                            </m:sSubSupPr>
                                            <m:e>
                                              <m:r>
                                                <a:rPr lang="en-US" sz="2400" b="1" i="1" smtClean="0">
                                                  <a:latin typeface="Cambria Math" panose="02040503050406030204" pitchFamily="18" charset="0"/>
                                                  <a:ea typeface="Cambria Math" panose="02040503050406030204" pitchFamily="18" charset="0"/>
                                                  <a:cs typeface="Arial" panose="020B0604020202020204" pitchFamily="34" charset="0"/>
                                                </a:rPr>
                                                <m:t>𝑽</m:t>
                                              </m:r>
                                            </m:e>
                                            <m:sub>
                                              <m:r>
                                                <a:rPr lang="en-US" sz="2400" b="1" i="1" smtClean="0">
                                                  <a:latin typeface="Cambria Math" panose="02040503050406030204" pitchFamily="18" charset="0"/>
                                                  <a:ea typeface="Cambria Math" panose="02040503050406030204" pitchFamily="18" charset="0"/>
                                                  <a:cs typeface="Arial" panose="020B0604020202020204" pitchFamily="34" charset="0"/>
                                                </a:rPr>
                                                <m:t>𝒋</m:t>
                                              </m:r>
                                            </m:sub>
                                            <m:sup>
                                              <m:r>
                                                <a:rPr lang="en-US" sz="2400" b="1" i="1" smtClean="0">
                                                  <a:latin typeface="Cambria Math" panose="02040503050406030204" pitchFamily="18" charset="0"/>
                                                  <a:ea typeface="Cambria Math" panose="02040503050406030204" pitchFamily="18" charset="0"/>
                                                  <a:cs typeface="Arial" panose="020B0604020202020204" pitchFamily="34" charset="0"/>
                                                </a:rPr>
                                                <m:t>𝑻</m:t>
                                              </m:r>
                                            </m:sup>
                                          </m:sSubSup>
                                          <m:sSub>
                                            <m:sSubPr>
                                              <m:ctrlPr>
                                                <a:rPr lang="en-US" sz="2400" b="1" i="1" smtClean="0">
                                                  <a:latin typeface="Cambria Math" panose="02040503050406030204" pitchFamily="18" charset="0"/>
                                                  <a:ea typeface="Cambria Math" panose="02040503050406030204" pitchFamily="18" charset="0"/>
                                                  <a:cs typeface="Arial" panose="020B0604020202020204" pitchFamily="34" charset="0"/>
                                                </a:rPr>
                                              </m:ctrlPr>
                                            </m:sSubPr>
                                            <m:e>
                                              <m:r>
                                                <a:rPr lang="en-US" sz="2400" b="1" i="1" smtClean="0">
                                                  <a:latin typeface="Cambria Math" panose="02040503050406030204" pitchFamily="18" charset="0"/>
                                                  <a:ea typeface="Cambria Math" panose="02040503050406030204" pitchFamily="18" charset="0"/>
                                                  <a:cs typeface="Arial" panose="020B0604020202020204" pitchFamily="34" charset="0"/>
                                                </a:rPr>
                                                <m:t>𝑺</m:t>
                                              </m:r>
                                            </m:e>
                                            <m:sub>
                                              <m:r>
                                                <a:rPr lang="en-US" sz="2400" b="1" i="1" smtClean="0">
                                                  <a:latin typeface="Cambria Math" panose="02040503050406030204" pitchFamily="18" charset="0"/>
                                                  <a:ea typeface="Cambria Math" panose="02040503050406030204" pitchFamily="18" charset="0"/>
                                                  <a:cs typeface="Arial" panose="020B0604020202020204" pitchFamily="34" charset="0"/>
                                                </a:rPr>
                                                <m:t>𝒎</m:t>
                                              </m:r>
                                            </m:sub>
                                          </m:sSub>
                                          <m:r>
                                            <a:rPr lang="en-US" sz="2400" b="1"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400" b="1" i="1" smtClean="0">
                                                  <a:latin typeface="Cambria Math" panose="02040503050406030204" pitchFamily="18" charset="0"/>
                                                  <a:ea typeface="Cambria Math" panose="02040503050406030204" pitchFamily="18" charset="0"/>
                                                  <a:cs typeface="Arial" panose="020B0604020202020204" pitchFamily="34" charset="0"/>
                                                </a:rPr>
                                              </m:ctrlPr>
                                            </m:sSubPr>
                                            <m:e>
                                              <m:r>
                                                <a:rPr lang="en-US" sz="2400" b="1" i="1" smtClean="0">
                                                  <a:latin typeface="Cambria Math" panose="02040503050406030204" pitchFamily="18" charset="0"/>
                                                  <a:ea typeface="Cambria Math" panose="02040503050406030204" pitchFamily="18" charset="0"/>
                                                  <a:cs typeface="Arial" panose="020B0604020202020204" pitchFamily="34" charset="0"/>
                                                </a:rPr>
                                                <m:t>𝒙</m:t>
                                              </m:r>
                                            </m:e>
                                            <m:sub>
                                              <m:r>
                                                <a:rPr lang="en-US" sz="2400" b="1" i="1" smtClean="0">
                                                  <a:latin typeface="Cambria Math" panose="02040503050406030204" pitchFamily="18" charset="0"/>
                                                  <a:ea typeface="Cambria Math" panose="02040503050406030204" pitchFamily="18" charset="0"/>
                                                  <a:cs typeface="Arial" panose="020B0604020202020204" pitchFamily="34" charset="0"/>
                                                </a:rPr>
                                                <m:t>𝒊</m:t>
                                              </m:r>
                                            </m:sub>
                                          </m:sSub>
                                          <m:r>
                                            <a:rPr lang="en-US" sz="2400" b="1" i="1" smtClean="0">
                                              <a:latin typeface="Cambria Math" panose="02040503050406030204" pitchFamily="18" charset="0"/>
                                              <a:ea typeface="Cambria Math" panose="02040503050406030204" pitchFamily="18" charset="0"/>
                                              <a:cs typeface="Arial" panose="020B0604020202020204" pitchFamily="34" charset="0"/>
                                            </a:rPr>
                                            <m:t>, </m:t>
                                          </m:r>
                                          <m:r>
                                            <a:rPr lang="en-US" sz="2400" b="1" i="1" smtClean="0">
                                              <a:latin typeface="Cambria Math" panose="02040503050406030204" pitchFamily="18" charset="0"/>
                                              <a:ea typeface="Cambria Math" panose="02040503050406030204" pitchFamily="18" charset="0"/>
                                              <a:cs typeface="Arial" panose="020B0604020202020204" pitchFamily="34" charset="0"/>
                                            </a:rPr>
                                            <m:t>𝜽</m:t>
                                          </m:r>
                                          <m:r>
                                            <a:rPr lang="en-US" sz="2400" b="1" i="1" smtClean="0">
                                              <a:latin typeface="Cambria Math" panose="02040503050406030204" pitchFamily="18" charset="0"/>
                                              <a:ea typeface="Cambria Math" panose="02040503050406030204" pitchFamily="18" charset="0"/>
                                              <a:cs typeface="Arial" panose="020B0604020202020204" pitchFamily="34" charset="0"/>
                                            </a:rPr>
                                            <m:t>)</m:t>
                                          </m:r>
                                        </m:e>
                                      </m:d>
                                    </m:e>
                                    <m:sup>
                                      <m:r>
                                        <a:rPr lang="en-US" sz="2400" b="1" i="1" smtClean="0">
                                          <a:latin typeface="Cambria Math" panose="02040503050406030204" pitchFamily="18" charset="0"/>
                                          <a:ea typeface="Cambria Math" panose="02040503050406030204" pitchFamily="18" charset="0"/>
                                          <a:cs typeface="Arial" panose="020B0604020202020204" pitchFamily="34" charset="0"/>
                                        </a:rPr>
                                        <m:t>𝟐</m:t>
                                      </m:r>
                                    </m:sup>
                                  </m:sSup>
                                </m:e>
                              </m:d>
                            </m:e>
                          </m:nary>
                        </m:e>
                      </m:nary>
                    </m:oMath>
                  </m:oMathPara>
                </a14:m>
                <a:endParaRPr lang="en-US" sz="2400" b="1" dirty="0">
                  <a:latin typeface="Arial" panose="020B0604020202020204" pitchFamily="34" charset="0"/>
                  <a:cs typeface="Arial" panose="020B0604020202020204" pitchFamily="34" charset="0"/>
                </a:endParaRPr>
              </a:p>
            </p:txBody>
          </p:sp>
        </mc:Choice>
        <mc:Fallback>
          <p:sp>
            <p:nvSpPr>
              <p:cNvPr id="7" name="TextBox 6">
                <a:extLst>
                  <a:ext uri="{FF2B5EF4-FFF2-40B4-BE49-F238E27FC236}">
                    <a16:creationId xmlns:a16="http://schemas.microsoft.com/office/drawing/2014/main" id="{D25D0A06-98D6-C0D0-F421-23C42D9817BE}"/>
                  </a:ext>
                </a:extLst>
              </p:cNvPr>
              <p:cNvSpPr txBox="1">
                <a:spLocks noRot="1" noChangeAspect="1" noMove="1" noResize="1" noEditPoints="1" noAdjustHandles="1" noChangeArrowheads="1" noChangeShapeType="1" noTextEdit="1"/>
              </p:cNvSpPr>
              <p:nvPr/>
            </p:nvSpPr>
            <p:spPr>
              <a:xfrm>
                <a:off x="834887" y="2623931"/>
                <a:ext cx="10222395" cy="914225"/>
              </a:xfrm>
              <a:prstGeom prst="rect">
                <a:avLst/>
              </a:prstGeom>
              <a:blipFill>
                <a:blip r:embed="rId5"/>
                <a:stretch>
                  <a:fillRect/>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9D31C5E5-B178-3DF1-2D61-4E62D6088F94}"/>
              </a:ext>
            </a:extLst>
          </p:cNvPr>
          <p:cNvSpPr txBox="1"/>
          <p:nvPr/>
        </p:nvSpPr>
        <p:spPr>
          <a:xfrm>
            <a:off x="8827851" y="3769468"/>
            <a:ext cx="2229431" cy="461665"/>
          </a:xfrm>
          <a:prstGeom prst="rect">
            <a:avLst/>
          </a:prstGeom>
          <a:noFill/>
        </p:spPr>
        <p:txBody>
          <a:bodyPr wrap="square" rtlCol="0">
            <a:spAutoFit/>
          </a:bodyPr>
          <a:lstStyle/>
          <a:p>
            <a:r>
              <a:rPr lang="en-US" sz="2400" dirty="0">
                <a:solidFill>
                  <a:srgbClr val="00B050"/>
                </a:solidFill>
              </a:rPr>
              <a:t>(4.5)</a:t>
            </a:r>
          </a:p>
        </p:txBody>
      </p:sp>
    </p:spTree>
    <p:extLst>
      <p:ext uri="{BB962C8B-B14F-4D97-AF65-F5344CB8AC3E}">
        <p14:creationId xmlns:p14="http://schemas.microsoft.com/office/powerpoint/2010/main" val="20011514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19A633-68F9-DB2A-0FCD-861F33E0260A}"/>
              </a:ext>
            </a:extLst>
          </p:cNvPr>
          <p:cNvSpPr txBox="1"/>
          <p:nvPr/>
        </p:nvSpPr>
        <p:spPr>
          <a:xfrm>
            <a:off x="1984098" y="312292"/>
            <a:ext cx="8924098" cy="584775"/>
          </a:xfrm>
          <a:prstGeom prst="rect">
            <a:avLst/>
          </a:prstGeom>
          <a:noFill/>
        </p:spPr>
        <p:txBody>
          <a:bodyPr wrap="square">
            <a:spAutoFit/>
          </a:bodyPr>
          <a:lstStyle/>
          <a:p>
            <a:r>
              <a:rPr lang="en-US" dirty="0"/>
              <a:t> </a:t>
            </a:r>
            <a:r>
              <a:rPr lang="en-US" sz="3200" b="1" dirty="0">
                <a:solidFill>
                  <a:srgbClr val="FF0000"/>
                </a:solidFill>
                <a:latin typeface="Arial" panose="020B0604020202020204" pitchFamily="34" charset="0"/>
                <a:cs typeface="Arial" panose="020B0604020202020204" pitchFamily="34" charset="0"/>
              </a:rPr>
              <a:t>1.4.3.7. Estimator with Reduced Variance</a:t>
            </a:r>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26FC2002-BC42-094F-06AC-1368EF341E01}"/>
                  </a:ext>
                </a:extLst>
              </p:cNvPr>
              <p:cNvSpPr txBox="1"/>
              <p:nvPr/>
            </p:nvSpPr>
            <p:spPr>
              <a:xfrm>
                <a:off x="1376570" y="1187726"/>
                <a:ext cx="7648160" cy="523220"/>
              </a:xfrm>
              <a:prstGeom prst="rect">
                <a:avLst/>
              </a:prstGeom>
              <a:noFill/>
            </p:spPr>
            <p:txBody>
              <a:bodyPr wrap="square" rtlCol="0">
                <a:spAutoFit/>
              </a:bodyPr>
              <a:lstStyle/>
              <a:p>
                <a:r>
                  <a:rPr lang="en-US" sz="2800" b="1" dirty="0">
                    <a:solidFill>
                      <a:srgbClr val="00B050"/>
                    </a:solidFill>
                    <a:latin typeface="Arial" panose="020B0604020202020204" pitchFamily="34" charset="0"/>
                    <a:cs typeface="Arial" panose="020B0604020202020204" pitchFamily="34" charset="0"/>
                  </a:rPr>
                  <a:t>Assume that </a:t>
                </a:r>
                <a14:m>
                  <m:oMath xmlns:m="http://schemas.openxmlformats.org/officeDocument/2006/math">
                    <m:r>
                      <a:rPr lang="en-US" sz="2800" b="1" i="1" smtClean="0">
                        <a:solidFill>
                          <a:srgbClr val="00B050"/>
                        </a:solidFill>
                        <a:latin typeface="Cambria Math" panose="02040503050406030204" pitchFamily="18" charset="0"/>
                        <a:cs typeface="Arial" panose="020B0604020202020204" pitchFamily="34" charset="0"/>
                      </a:rPr>
                      <m:t>𝑽</m:t>
                    </m:r>
                    <m:r>
                      <a:rPr lang="en-US" sz="2800" b="1" i="1" smtClean="0">
                        <a:solidFill>
                          <a:srgbClr val="00B050"/>
                        </a:solidFill>
                        <a:latin typeface="Cambria Math" panose="02040503050406030204" pitchFamily="18" charset="0"/>
                        <a:ea typeface="Cambria Math" panose="02040503050406030204" pitchFamily="18" charset="0"/>
                        <a:cs typeface="Arial" panose="020B0604020202020204" pitchFamily="34" charset="0"/>
                      </a:rPr>
                      <m:t>~</m:t>
                    </m:r>
                    <m:r>
                      <a:rPr lang="en-US" sz="2800" b="1" i="1" smtClean="0">
                        <a:solidFill>
                          <a:srgbClr val="00B050"/>
                        </a:solidFill>
                        <a:latin typeface="Cambria Math" panose="02040503050406030204" pitchFamily="18" charset="0"/>
                        <a:ea typeface="Cambria Math" panose="02040503050406030204" pitchFamily="18" charset="0"/>
                        <a:cs typeface="Arial" panose="020B0604020202020204" pitchFamily="34" charset="0"/>
                      </a:rPr>
                      <m:t>𝑵</m:t>
                    </m:r>
                    <m:d>
                      <m:dPr>
                        <m:ctrlPr>
                          <a:rPr lang="en-US" sz="2800" b="1" i="1" smtClean="0">
                            <a:solidFill>
                              <a:srgbClr val="00B050"/>
                            </a:solidFill>
                            <a:latin typeface="Cambria Math" panose="02040503050406030204" pitchFamily="18" charset="0"/>
                            <a:ea typeface="Cambria Math" panose="02040503050406030204" pitchFamily="18" charset="0"/>
                            <a:cs typeface="Arial" panose="020B0604020202020204" pitchFamily="34" charset="0"/>
                          </a:rPr>
                        </m:ctrlPr>
                      </m:dPr>
                      <m:e>
                        <m:r>
                          <a:rPr lang="en-US" sz="2800" b="1" i="1" smtClean="0">
                            <a:solidFill>
                              <a:srgbClr val="00B050"/>
                            </a:solidFill>
                            <a:latin typeface="Cambria Math" panose="02040503050406030204" pitchFamily="18" charset="0"/>
                            <a:ea typeface="Cambria Math" panose="02040503050406030204" pitchFamily="18" charset="0"/>
                            <a:cs typeface="Arial" panose="020B0604020202020204" pitchFamily="34" charset="0"/>
                          </a:rPr>
                          <m:t>𝟎</m:t>
                        </m:r>
                        <m:r>
                          <a:rPr lang="en-US" sz="2800" b="1" i="1" smtClean="0">
                            <a:solidFill>
                              <a:srgbClr val="00B050"/>
                            </a:solidFill>
                            <a:latin typeface="Cambria Math" panose="02040503050406030204" pitchFamily="18" charset="0"/>
                            <a:ea typeface="Cambria Math" panose="02040503050406030204" pitchFamily="18" charset="0"/>
                            <a:cs typeface="Arial" panose="020B0604020202020204" pitchFamily="34" charset="0"/>
                          </a:rPr>
                          <m:t>,</m:t>
                        </m:r>
                        <m:r>
                          <a:rPr lang="en-US" sz="2800" b="1" i="1" smtClean="0">
                            <a:solidFill>
                              <a:srgbClr val="00B050"/>
                            </a:solidFill>
                            <a:latin typeface="Cambria Math" panose="02040503050406030204" pitchFamily="18" charset="0"/>
                            <a:ea typeface="Cambria Math" panose="02040503050406030204" pitchFamily="18" charset="0"/>
                            <a:cs typeface="Arial" panose="020B0604020202020204" pitchFamily="34" charset="0"/>
                          </a:rPr>
                          <m:t>𝑰</m:t>
                        </m:r>
                      </m:e>
                    </m:d>
                    <m:r>
                      <a:rPr lang="en-US" sz="2800" b="1" i="1" smtClean="0">
                        <a:solidFill>
                          <a:srgbClr val="00B050"/>
                        </a:solidFill>
                        <a:latin typeface="Cambria Math" panose="02040503050406030204" pitchFamily="18" charset="0"/>
                        <a:ea typeface="Cambria Math" panose="02040503050406030204" pitchFamily="18" charset="0"/>
                        <a:cs typeface="Arial" panose="020B0604020202020204" pitchFamily="34" charset="0"/>
                      </a:rPr>
                      <m:t>. </m:t>
                    </m:r>
                  </m:oMath>
                </a14:m>
                <a:r>
                  <a:rPr lang="en-US" sz="2800" b="1" dirty="0">
                    <a:solidFill>
                      <a:srgbClr val="00B050"/>
                    </a:solidFill>
                    <a:latin typeface="Arial" panose="020B0604020202020204" pitchFamily="34" charset="0"/>
                    <a:cs typeface="Arial" panose="020B0604020202020204" pitchFamily="34" charset="0"/>
                  </a:rPr>
                  <a:t>Then,  </a:t>
                </a:r>
              </a:p>
            </p:txBody>
          </p:sp>
        </mc:Choice>
        <mc:Fallback>
          <p:sp>
            <p:nvSpPr>
              <p:cNvPr id="4" name="TextBox 3">
                <a:extLst>
                  <a:ext uri="{FF2B5EF4-FFF2-40B4-BE49-F238E27FC236}">
                    <a16:creationId xmlns:a16="http://schemas.microsoft.com/office/drawing/2014/main" id="{26FC2002-BC42-094F-06AC-1368EF341E01}"/>
                  </a:ext>
                </a:extLst>
              </p:cNvPr>
              <p:cNvSpPr txBox="1">
                <a:spLocks noRot="1" noChangeAspect="1" noMove="1" noResize="1" noEditPoints="1" noAdjustHandles="1" noChangeArrowheads="1" noChangeShapeType="1" noTextEdit="1"/>
              </p:cNvSpPr>
              <p:nvPr/>
            </p:nvSpPr>
            <p:spPr>
              <a:xfrm>
                <a:off x="1376570" y="1187726"/>
                <a:ext cx="7648160" cy="523220"/>
              </a:xfrm>
              <a:prstGeom prst="rect">
                <a:avLst/>
              </a:prstGeom>
              <a:blipFill>
                <a:blip r:embed="rId2"/>
                <a:stretch>
                  <a:fillRect l="-1675" t="-12791" b="-3139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47DC54C5-1DFB-E2F4-7083-2FD55EA469BC}"/>
                  </a:ext>
                </a:extLst>
              </p:cNvPr>
              <p:cNvSpPr txBox="1"/>
              <p:nvPr/>
            </p:nvSpPr>
            <p:spPr>
              <a:xfrm>
                <a:off x="826217" y="1818860"/>
                <a:ext cx="7598465" cy="749629"/>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𝐸</m:t>
                          </m:r>
                        </m:e>
                        <m:sub>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𝑃</m:t>
                              </m:r>
                            </m:e>
                            <m:sub>
                              <m:r>
                                <a:rPr lang="en-US" sz="2400" b="0" i="1" smtClean="0">
                                  <a:latin typeface="Cambria Math" panose="02040503050406030204" pitchFamily="18" charset="0"/>
                                </a:rPr>
                                <m:t>𝑉</m:t>
                              </m:r>
                            </m:sub>
                          </m:sSub>
                        </m:sub>
                      </m:sSub>
                      <m:d>
                        <m:dPr>
                          <m:begChr m:val="["/>
                          <m:endChr m:val="]"/>
                          <m:ctrlPr>
                            <a:rPr lang="en-US" sz="2400" i="1" smtClean="0">
                              <a:latin typeface="Cambria Math" panose="02040503050406030204" pitchFamily="18" charset="0"/>
                            </a:rPr>
                          </m:ctrlPr>
                        </m:dPr>
                        <m:e>
                          <m:sSup>
                            <m:sSupPr>
                              <m:ctrlPr>
                                <a:rPr lang="en-US" sz="2400" i="1" smtClean="0">
                                  <a:latin typeface="Cambria Math" panose="02040503050406030204" pitchFamily="18" charset="0"/>
                                </a:rPr>
                              </m:ctrlPr>
                            </m:sSupPr>
                            <m:e>
                              <m:d>
                                <m:dPr>
                                  <m:ctrlPr>
                                    <a:rPr lang="en-US" sz="2400" i="1" smtClean="0">
                                      <a:latin typeface="Cambria Math" panose="02040503050406030204" pitchFamily="18" charset="0"/>
                                    </a:rPr>
                                  </m:ctrlPr>
                                </m:dPr>
                                <m:e>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𝑉</m:t>
                                      </m:r>
                                    </m:e>
                                    <m:sup>
                                      <m:r>
                                        <a:rPr lang="en-US" sz="2400" b="0" i="1" smtClean="0">
                                          <a:latin typeface="Cambria Math" panose="02040503050406030204" pitchFamily="18" charset="0"/>
                                        </a:rPr>
                                        <m:t>𝑇</m:t>
                                      </m:r>
                                    </m:sup>
                                  </m:sSup>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𝑆</m:t>
                                      </m:r>
                                    </m:e>
                                    <m:sub>
                                      <m:r>
                                        <a:rPr lang="en-US" sz="2400" b="0" i="1" smtClean="0">
                                          <a:latin typeface="Cambria Math" panose="02040503050406030204" pitchFamily="18" charset="0"/>
                                        </a:rPr>
                                        <m:t>𝑚</m:t>
                                      </m:r>
                                    </m:sub>
                                  </m:sSub>
                                  <m:r>
                                    <a:rPr lang="en-US" sz="2400" b="0" i="1" smtClean="0">
                                      <a:latin typeface="Cambria Math" panose="02040503050406030204" pitchFamily="18" charset="0"/>
                                    </a:rPr>
                                    <m:t>(</m:t>
                                  </m:r>
                                  <m:r>
                                    <a:rPr lang="en-US" sz="2400" b="0" i="1" smtClean="0">
                                      <a:latin typeface="Cambria Math" panose="02040503050406030204" pitchFamily="18" charset="0"/>
                                    </a:rPr>
                                    <m:t>𝑥</m:t>
                                  </m:r>
                                  <m:r>
                                    <a:rPr lang="en-US" sz="2400" b="0" i="1" smtClean="0">
                                      <a:latin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𝜃</m:t>
                                  </m:r>
                                  <m:r>
                                    <a:rPr lang="en-US" sz="2400" b="0" i="1" smtClean="0">
                                      <a:latin typeface="Cambria Math" panose="02040503050406030204" pitchFamily="18" charset="0"/>
                                      <a:ea typeface="Cambria Math" panose="02040503050406030204" pitchFamily="18" charset="0"/>
                                    </a:rPr>
                                    <m:t>)</m:t>
                                  </m:r>
                                </m:e>
                              </m:d>
                            </m:e>
                            <m:sup>
                              <m:r>
                                <a:rPr lang="en-US" sz="2400" b="0" i="1" smtClean="0">
                                  <a:latin typeface="Cambria Math" panose="02040503050406030204" pitchFamily="18" charset="0"/>
                                </a:rPr>
                                <m:t>2</m:t>
                              </m:r>
                            </m:sup>
                          </m:sSup>
                        </m:e>
                      </m:d>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𝐸</m:t>
                          </m:r>
                        </m:e>
                        <m:sub>
                          <m:sSub>
                            <m:sSubPr>
                              <m:ctrlPr>
                                <a:rPr lang="en-US" sz="2400" i="1">
                                  <a:latin typeface="Cambria Math" panose="02040503050406030204" pitchFamily="18" charset="0"/>
                                </a:rPr>
                              </m:ctrlPr>
                            </m:sSubPr>
                            <m:e>
                              <m:r>
                                <a:rPr lang="en-US" sz="2400" i="1">
                                  <a:latin typeface="Cambria Math" panose="02040503050406030204" pitchFamily="18" charset="0"/>
                                </a:rPr>
                                <m:t>𝑃</m:t>
                              </m:r>
                            </m:e>
                            <m:sub>
                              <m:r>
                                <a:rPr lang="en-US" sz="2400" i="1">
                                  <a:latin typeface="Cambria Math" panose="02040503050406030204" pitchFamily="18" charset="0"/>
                                </a:rPr>
                                <m:t>𝑉</m:t>
                              </m:r>
                            </m:sub>
                          </m:sSub>
                        </m:sub>
                      </m:sSub>
                      <m:d>
                        <m:dPr>
                          <m:begChr m:val="["/>
                          <m:endChr m:val="]"/>
                          <m:ctrlPr>
                            <a:rPr lang="en-US" sz="2400" i="1" smtClean="0">
                              <a:latin typeface="Cambria Math" panose="02040503050406030204" pitchFamily="18" charset="0"/>
                            </a:rPr>
                          </m:ctrlPr>
                        </m:dPr>
                        <m:e>
                          <m:r>
                            <a:rPr lang="en-US" sz="2400" b="0" i="1" smtClean="0">
                              <a:latin typeface="Cambria Math" panose="02040503050406030204" pitchFamily="18" charset="0"/>
                            </a:rPr>
                            <m:t>𝑇𝑟</m:t>
                          </m:r>
                          <m:d>
                            <m:dPr>
                              <m:ctrlPr>
                                <a:rPr lang="en-US" sz="2400" b="0" i="1" smtClean="0">
                                  <a:latin typeface="Cambria Math" panose="02040503050406030204" pitchFamily="18" charset="0"/>
                                </a:rPr>
                              </m:ctrlPr>
                            </m:dPr>
                            <m:e>
                              <m:sSup>
                                <m:sSupPr>
                                  <m:ctrlPr>
                                    <a:rPr lang="en-US" sz="2400" i="1">
                                      <a:latin typeface="Cambria Math" panose="02040503050406030204" pitchFamily="18" charset="0"/>
                                    </a:rPr>
                                  </m:ctrlPr>
                                </m:sSupPr>
                                <m:e>
                                  <m:d>
                                    <m:dPr>
                                      <m:ctrlPr>
                                        <a:rPr lang="en-US" sz="2400" i="1">
                                          <a:latin typeface="Cambria Math" panose="02040503050406030204" pitchFamily="18" charset="0"/>
                                        </a:rPr>
                                      </m:ctrlPr>
                                    </m:dPr>
                                    <m:e>
                                      <m:sSup>
                                        <m:sSupPr>
                                          <m:ctrlPr>
                                            <a:rPr lang="en-US" sz="2400" i="1">
                                              <a:latin typeface="Cambria Math" panose="02040503050406030204" pitchFamily="18" charset="0"/>
                                            </a:rPr>
                                          </m:ctrlPr>
                                        </m:sSupPr>
                                        <m:e>
                                          <m:r>
                                            <a:rPr lang="en-US" sz="2400" i="1">
                                              <a:latin typeface="Cambria Math" panose="02040503050406030204" pitchFamily="18" charset="0"/>
                                            </a:rPr>
                                            <m:t>𝑉</m:t>
                                          </m:r>
                                        </m:e>
                                        <m:sup>
                                          <m:r>
                                            <a:rPr lang="en-US" sz="2400" i="1">
                                              <a:latin typeface="Cambria Math" panose="02040503050406030204" pitchFamily="18" charset="0"/>
                                            </a:rPr>
                                            <m:t>𝑇</m:t>
                                          </m:r>
                                        </m:sup>
                                      </m:sSup>
                                      <m:sSub>
                                        <m:sSubPr>
                                          <m:ctrlPr>
                                            <a:rPr lang="en-US" sz="2400" i="1">
                                              <a:latin typeface="Cambria Math" panose="02040503050406030204" pitchFamily="18" charset="0"/>
                                            </a:rPr>
                                          </m:ctrlPr>
                                        </m:sSubPr>
                                        <m:e>
                                          <m:r>
                                            <a:rPr lang="en-US" sz="2400" i="1">
                                              <a:latin typeface="Cambria Math" panose="02040503050406030204" pitchFamily="18" charset="0"/>
                                            </a:rPr>
                                            <m:t>𝑆</m:t>
                                          </m:r>
                                        </m:e>
                                        <m:sub>
                                          <m:r>
                                            <a:rPr lang="en-US" sz="2400" i="1">
                                              <a:latin typeface="Cambria Math" panose="02040503050406030204" pitchFamily="18" charset="0"/>
                                            </a:rPr>
                                            <m:t>𝑚</m:t>
                                          </m:r>
                                        </m:sub>
                                      </m:sSub>
                                      <m:r>
                                        <a:rPr lang="en-US" sz="2400" i="1">
                                          <a:latin typeface="Cambria Math" panose="02040503050406030204" pitchFamily="18" charset="0"/>
                                        </a:rPr>
                                        <m:t>(</m:t>
                                      </m:r>
                                      <m:r>
                                        <a:rPr lang="en-US" sz="2400" i="1">
                                          <a:latin typeface="Cambria Math" panose="02040503050406030204" pitchFamily="18" charset="0"/>
                                        </a:rPr>
                                        <m:t>𝑥</m:t>
                                      </m:r>
                                      <m:r>
                                        <a:rPr lang="en-US" sz="2400" i="1">
                                          <a:latin typeface="Cambria Math" panose="02040503050406030204" pitchFamily="18" charset="0"/>
                                        </a:rPr>
                                        <m:t>,</m:t>
                                      </m:r>
                                      <m:r>
                                        <a:rPr lang="en-US" sz="2400" i="1">
                                          <a:latin typeface="Cambria Math" panose="02040503050406030204" pitchFamily="18" charset="0"/>
                                          <a:ea typeface="Cambria Math" panose="02040503050406030204" pitchFamily="18" charset="0"/>
                                        </a:rPr>
                                        <m:t>𝜃</m:t>
                                      </m:r>
                                      <m:r>
                                        <a:rPr lang="en-US" sz="2400" i="1">
                                          <a:latin typeface="Cambria Math" panose="02040503050406030204" pitchFamily="18" charset="0"/>
                                          <a:ea typeface="Cambria Math" panose="02040503050406030204" pitchFamily="18" charset="0"/>
                                        </a:rPr>
                                        <m:t>)</m:t>
                                      </m:r>
                                    </m:e>
                                  </m:d>
                                </m:e>
                                <m:sup>
                                  <m:r>
                                    <a:rPr lang="en-US" sz="2400" i="1">
                                      <a:latin typeface="Cambria Math" panose="02040503050406030204" pitchFamily="18" charset="0"/>
                                    </a:rPr>
                                    <m:t>2</m:t>
                                  </m:r>
                                </m:sup>
                              </m:sSup>
                            </m:e>
                          </m:d>
                        </m:e>
                      </m:d>
                    </m:oMath>
                  </m:oMathPara>
                </a14:m>
                <a:endParaRPr lang="en-US" sz="2400" dirty="0"/>
              </a:p>
            </p:txBody>
          </p:sp>
        </mc:Choice>
        <mc:Fallback>
          <p:sp>
            <p:nvSpPr>
              <p:cNvPr id="5" name="TextBox 4">
                <a:extLst>
                  <a:ext uri="{FF2B5EF4-FFF2-40B4-BE49-F238E27FC236}">
                    <a16:creationId xmlns:a16="http://schemas.microsoft.com/office/drawing/2014/main" id="{47DC54C5-1DFB-E2F4-7083-2FD55EA469BC}"/>
                  </a:ext>
                </a:extLst>
              </p:cNvPr>
              <p:cNvSpPr txBox="1">
                <a:spLocks noRot="1" noChangeAspect="1" noMove="1" noResize="1" noEditPoints="1" noAdjustHandles="1" noChangeArrowheads="1" noChangeShapeType="1" noTextEdit="1"/>
              </p:cNvSpPr>
              <p:nvPr/>
            </p:nvSpPr>
            <p:spPr>
              <a:xfrm>
                <a:off x="826217" y="1818860"/>
                <a:ext cx="7598465" cy="749629"/>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386F348B-D5AB-C07E-E05C-4207C050C2C3}"/>
                  </a:ext>
                </a:extLst>
              </p:cNvPr>
              <p:cNvSpPr txBox="1"/>
              <p:nvPr/>
            </p:nvSpPr>
            <p:spPr>
              <a:xfrm>
                <a:off x="3174601" y="2568489"/>
                <a:ext cx="6743700" cy="645048"/>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cs typeface="Arial" panose="020B0604020202020204" pitchFamily="34"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𝐸</m:t>
                          </m:r>
                        </m:e>
                        <m:sub>
                          <m:sSub>
                            <m:sSubPr>
                              <m:ctrlPr>
                                <a:rPr lang="en-US" sz="2400" i="1">
                                  <a:latin typeface="Cambria Math" panose="02040503050406030204" pitchFamily="18" charset="0"/>
                                </a:rPr>
                              </m:ctrlPr>
                            </m:sSubPr>
                            <m:e>
                              <m:r>
                                <a:rPr lang="en-US" sz="2400" i="1">
                                  <a:latin typeface="Cambria Math" panose="02040503050406030204" pitchFamily="18" charset="0"/>
                                </a:rPr>
                                <m:t>𝑃</m:t>
                              </m:r>
                            </m:e>
                            <m:sub>
                              <m:r>
                                <a:rPr lang="en-US" sz="2400" i="1">
                                  <a:latin typeface="Cambria Math" panose="02040503050406030204" pitchFamily="18" charset="0"/>
                                </a:rPr>
                                <m:t>𝑉</m:t>
                              </m:r>
                            </m:sub>
                          </m:sSub>
                        </m:sub>
                      </m:sSub>
                      <m:d>
                        <m:dPr>
                          <m:begChr m:val="["/>
                          <m:endChr m:val="]"/>
                          <m:ctrlPr>
                            <a:rPr lang="en-US" sz="2400" i="1" smtClean="0">
                              <a:latin typeface="Cambria Math" panose="02040503050406030204" pitchFamily="18" charset="0"/>
                            </a:rPr>
                          </m:ctrlPr>
                        </m:dPr>
                        <m:e>
                          <m:r>
                            <a:rPr lang="en-US" sz="2400" b="0" i="1" smtClean="0">
                              <a:latin typeface="Cambria Math" panose="02040503050406030204" pitchFamily="18" charset="0"/>
                            </a:rPr>
                            <m:t>𝑇𝑟</m:t>
                          </m:r>
                          <m:d>
                            <m:dPr>
                              <m:ctrlPr>
                                <a:rPr lang="en-US" sz="2400" b="0" i="1" smtClean="0">
                                  <a:latin typeface="Cambria Math" panose="02040503050406030204" pitchFamily="18" charset="0"/>
                                </a:rPr>
                              </m:ctrlPr>
                            </m:dPr>
                            <m:e>
                              <m:d>
                                <m:dPr>
                                  <m:ctrlPr>
                                    <a:rPr lang="en-US" sz="2400" b="0" i="1" smtClean="0">
                                      <a:latin typeface="Cambria Math" panose="02040503050406030204" pitchFamily="18" charset="0"/>
                                    </a:rPr>
                                  </m:ctrlPr>
                                </m:dPr>
                                <m:e>
                                  <m:sSup>
                                    <m:sSupPr>
                                      <m:ctrlPr>
                                        <a:rPr lang="en-US" sz="2400" i="1">
                                          <a:latin typeface="Cambria Math" panose="02040503050406030204" pitchFamily="18" charset="0"/>
                                        </a:rPr>
                                      </m:ctrlPr>
                                    </m:sSupPr>
                                    <m:e>
                                      <m:r>
                                        <a:rPr lang="en-US" sz="2400" i="1">
                                          <a:latin typeface="Cambria Math" panose="02040503050406030204" pitchFamily="18" charset="0"/>
                                        </a:rPr>
                                        <m:t>𝑉</m:t>
                                      </m:r>
                                    </m:e>
                                    <m:sup>
                                      <m:r>
                                        <a:rPr lang="en-US" sz="2400" i="1">
                                          <a:latin typeface="Cambria Math" panose="02040503050406030204" pitchFamily="18" charset="0"/>
                                        </a:rPr>
                                        <m:t>𝑇</m:t>
                                      </m:r>
                                    </m:sup>
                                  </m:sSup>
                                  <m:sSub>
                                    <m:sSubPr>
                                      <m:ctrlPr>
                                        <a:rPr lang="en-US" sz="2400" i="1">
                                          <a:latin typeface="Cambria Math" panose="02040503050406030204" pitchFamily="18" charset="0"/>
                                        </a:rPr>
                                      </m:ctrlPr>
                                    </m:sSubPr>
                                    <m:e>
                                      <m:r>
                                        <a:rPr lang="en-US" sz="2400" i="1">
                                          <a:latin typeface="Cambria Math" panose="02040503050406030204" pitchFamily="18" charset="0"/>
                                        </a:rPr>
                                        <m:t>𝑆</m:t>
                                      </m:r>
                                    </m:e>
                                    <m:sub>
                                      <m:r>
                                        <a:rPr lang="en-US" sz="2400" i="1">
                                          <a:latin typeface="Cambria Math" panose="02040503050406030204" pitchFamily="18" charset="0"/>
                                        </a:rPr>
                                        <m:t>𝑚</m:t>
                                      </m:r>
                                    </m:sub>
                                  </m:sSub>
                                  <m:r>
                                    <a:rPr lang="en-US" sz="2400" i="1">
                                      <a:latin typeface="Cambria Math" panose="02040503050406030204" pitchFamily="18" charset="0"/>
                                    </a:rPr>
                                    <m:t>(</m:t>
                                  </m:r>
                                  <m:r>
                                    <a:rPr lang="en-US" sz="2400" i="1">
                                      <a:latin typeface="Cambria Math" panose="02040503050406030204" pitchFamily="18" charset="0"/>
                                    </a:rPr>
                                    <m:t>𝑥</m:t>
                                  </m:r>
                                  <m:r>
                                    <a:rPr lang="en-US" sz="2400" i="1">
                                      <a:latin typeface="Cambria Math" panose="02040503050406030204" pitchFamily="18" charset="0"/>
                                    </a:rPr>
                                    <m:t>,</m:t>
                                  </m:r>
                                  <m:r>
                                    <a:rPr lang="en-US" sz="2400" i="1">
                                      <a:latin typeface="Cambria Math" panose="02040503050406030204" pitchFamily="18" charset="0"/>
                                      <a:ea typeface="Cambria Math" panose="02040503050406030204" pitchFamily="18" charset="0"/>
                                    </a:rPr>
                                    <m:t>𝜃</m:t>
                                  </m:r>
                                </m:e>
                              </m:d>
                              <m:sSup>
                                <m:sSupPr>
                                  <m:ctrlPr>
                                    <a:rPr lang="en-US" sz="2400" b="0" i="1" smtClean="0">
                                      <a:latin typeface="Cambria Math" panose="02040503050406030204" pitchFamily="18" charset="0"/>
                                    </a:rPr>
                                  </m:ctrlPr>
                                </m:sSup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𝑆</m:t>
                                      </m:r>
                                    </m:e>
                                    <m:sub>
                                      <m:r>
                                        <a:rPr lang="en-US" sz="2400" b="0" i="1" smtClean="0">
                                          <a:latin typeface="Cambria Math" panose="02040503050406030204" pitchFamily="18" charset="0"/>
                                        </a:rPr>
                                        <m:t>𝑚</m:t>
                                      </m:r>
                                    </m:sub>
                                  </m:sSub>
                                  <m:r>
                                    <a:rPr lang="en-US" sz="2400" b="0" i="1" smtClean="0">
                                      <a:latin typeface="Cambria Math" panose="02040503050406030204" pitchFamily="18" charset="0"/>
                                    </a:rPr>
                                    <m:t>(</m:t>
                                  </m:r>
                                  <m:r>
                                    <a:rPr lang="en-US" sz="2400" b="0" i="1" smtClean="0">
                                      <a:latin typeface="Cambria Math" panose="02040503050406030204" pitchFamily="18" charset="0"/>
                                    </a:rPr>
                                    <m:t>𝑥</m:t>
                                  </m:r>
                                  <m:r>
                                    <a:rPr lang="en-US" sz="2400" b="0" i="1" smtClean="0">
                                      <a:latin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𝜃</m:t>
                                  </m:r>
                                  <m:r>
                                    <a:rPr lang="en-US" sz="2400" b="0" i="1" smtClean="0">
                                      <a:latin typeface="Cambria Math" panose="02040503050406030204" pitchFamily="18" charset="0"/>
                                      <a:ea typeface="Cambria Math" panose="02040503050406030204" pitchFamily="18" charset="0"/>
                                    </a:rPr>
                                    <m:t>)</m:t>
                                  </m:r>
                                </m:e>
                                <m:sup>
                                  <m:r>
                                    <a:rPr lang="en-US" sz="2400" b="0" i="1" smtClean="0">
                                      <a:latin typeface="Cambria Math" panose="02040503050406030204" pitchFamily="18" charset="0"/>
                                    </a:rPr>
                                    <m:t>𝑇</m:t>
                                  </m:r>
                                </m:sup>
                              </m:sSup>
                              <m:r>
                                <a:rPr lang="en-US" sz="2400" b="0" i="1" smtClean="0">
                                  <a:latin typeface="Cambria Math" panose="02040503050406030204" pitchFamily="18" charset="0"/>
                                </a:rPr>
                                <m:t>𝑉</m:t>
                              </m:r>
                            </m:e>
                          </m:d>
                        </m:e>
                      </m:d>
                    </m:oMath>
                  </m:oMathPara>
                </a14:m>
                <a:endParaRPr lang="en-US" sz="2400" dirty="0">
                  <a:latin typeface="Arial" panose="020B0604020202020204" pitchFamily="34" charset="0"/>
                  <a:cs typeface="Arial" panose="020B0604020202020204" pitchFamily="34" charset="0"/>
                </a:endParaRPr>
              </a:p>
            </p:txBody>
          </p:sp>
        </mc:Choice>
        <mc:Fallback>
          <p:sp>
            <p:nvSpPr>
              <p:cNvPr id="6" name="TextBox 5">
                <a:extLst>
                  <a:ext uri="{FF2B5EF4-FFF2-40B4-BE49-F238E27FC236}">
                    <a16:creationId xmlns:a16="http://schemas.microsoft.com/office/drawing/2014/main" id="{386F348B-D5AB-C07E-E05C-4207C050C2C3}"/>
                  </a:ext>
                </a:extLst>
              </p:cNvPr>
              <p:cNvSpPr txBox="1">
                <a:spLocks noRot="1" noChangeAspect="1" noMove="1" noResize="1" noEditPoints="1" noAdjustHandles="1" noChangeArrowheads="1" noChangeShapeType="1" noTextEdit="1"/>
              </p:cNvSpPr>
              <p:nvPr/>
            </p:nvSpPr>
            <p:spPr>
              <a:xfrm>
                <a:off x="3174601" y="2568489"/>
                <a:ext cx="6743700" cy="645048"/>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54CB054B-3B66-42F2-9096-19F5EC771754}"/>
                  </a:ext>
                </a:extLst>
              </p:cNvPr>
              <p:cNvSpPr txBox="1"/>
              <p:nvPr/>
            </p:nvSpPr>
            <p:spPr>
              <a:xfrm>
                <a:off x="2474878" y="3354171"/>
                <a:ext cx="7845358" cy="521874"/>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𝐸</m:t>
                          </m:r>
                        </m:e>
                        <m:sub>
                          <m:sSub>
                            <m:sSubPr>
                              <m:ctrlPr>
                                <a:rPr lang="en-US" sz="2400" i="1">
                                  <a:latin typeface="Cambria Math" panose="02040503050406030204" pitchFamily="18" charset="0"/>
                                </a:rPr>
                              </m:ctrlPr>
                            </m:sSubPr>
                            <m:e>
                              <m:r>
                                <a:rPr lang="en-US" sz="2400" i="1">
                                  <a:latin typeface="Cambria Math" panose="02040503050406030204" pitchFamily="18" charset="0"/>
                                </a:rPr>
                                <m:t>𝑃</m:t>
                              </m:r>
                            </m:e>
                            <m:sub>
                              <m:r>
                                <a:rPr lang="en-US" sz="2400" i="1">
                                  <a:latin typeface="Cambria Math" panose="02040503050406030204" pitchFamily="18" charset="0"/>
                                </a:rPr>
                                <m:t>𝑉</m:t>
                              </m:r>
                            </m:sub>
                          </m:sSub>
                        </m:sub>
                      </m:sSub>
                      <m:d>
                        <m:dPr>
                          <m:begChr m:val="["/>
                          <m:endChr m:val="]"/>
                          <m:ctrlPr>
                            <a:rPr lang="en-US" sz="2400" i="1" smtClean="0">
                              <a:latin typeface="Cambria Math" panose="02040503050406030204" pitchFamily="18" charset="0"/>
                            </a:rPr>
                          </m:ctrlPr>
                        </m:dPr>
                        <m:e>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𝑇𝑟</m:t>
                              </m:r>
                              <m:r>
                                <a:rPr lang="en-US" sz="2400" b="0" i="1" smtClean="0">
                                  <a:latin typeface="Cambria Math" panose="02040503050406030204" pitchFamily="18" charset="0"/>
                                </a:rPr>
                                <m:t>(</m:t>
                              </m:r>
                              <m:r>
                                <a:rPr lang="en-US" sz="2400" b="0" i="1" smtClean="0">
                                  <a:latin typeface="Cambria Math" panose="02040503050406030204" pitchFamily="18" charset="0"/>
                                </a:rPr>
                                <m:t>𝑆</m:t>
                              </m:r>
                            </m:e>
                            <m:sub>
                              <m:r>
                                <a:rPr lang="en-US" sz="2400" b="0" i="1" smtClean="0">
                                  <a:latin typeface="Cambria Math" panose="02040503050406030204" pitchFamily="18" charset="0"/>
                                </a:rPr>
                                <m:t>𝑚</m:t>
                              </m:r>
                            </m:sub>
                          </m:sSub>
                          <m:r>
                            <a:rPr lang="en-US" sz="2400" b="0" i="1" smtClean="0">
                              <a:latin typeface="Cambria Math" panose="02040503050406030204" pitchFamily="18" charset="0"/>
                            </a:rPr>
                            <m:t>(</m:t>
                          </m:r>
                          <m:r>
                            <a:rPr lang="en-US" sz="2400" b="0" i="1" smtClean="0">
                              <a:latin typeface="Cambria Math" panose="02040503050406030204" pitchFamily="18" charset="0"/>
                            </a:rPr>
                            <m:t>𝑥</m:t>
                          </m:r>
                          <m:r>
                            <a:rPr lang="en-US" sz="2400" b="0" i="1" smtClean="0">
                              <a:latin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𝜃</m:t>
                          </m:r>
                          <m:r>
                            <a:rPr lang="en-US" sz="2400" b="0" i="1" smtClean="0">
                              <a:latin typeface="Cambria Math" panose="02040503050406030204" pitchFamily="18" charset="0"/>
                              <a:ea typeface="Cambria Math" panose="02040503050406030204" pitchFamily="18" charset="0"/>
                            </a:rPr>
                            <m:t>)</m:t>
                          </m:r>
                          <m:sSup>
                            <m:sSupPr>
                              <m:ctrlPr>
                                <a:rPr lang="en-US" sz="2400" i="1">
                                  <a:latin typeface="Cambria Math" panose="02040503050406030204" pitchFamily="18" charset="0"/>
                                </a:rPr>
                              </m:ctrlPr>
                            </m:sSupPr>
                            <m:e>
                              <m:sSub>
                                <m:sSubPr>
                                  <m:ctrlPr>
                                    <a:rPr lang="en-US" sz="2400" i="1">
                                      <a:latin typeface="Cambria Math" panose="02040503050406030204" pitchFamily="18" charset="0"/>
                                    </a:rPr>
                                  </m:ctrlPr>
                                </m:sSubPr>
                                <m:e>
                                  <m:r>
                                    <a:rPr lang="en-US" sz="2400" i="1">
                                      <a:latin typeface="Cambria Math" panose="02040503050406030204" pitchFamily="18" charset="0"/>
                                    </a:rPr>
                                    <m:t>𝑆</m:t>
                                  </m:r>
                                </m:e>
                                <m:sub>
                                  <m:r>
                                    <a:rPr lang="en-US" sz="2400" i="1">
                                      <a:latin typeface="Cambria Math" panose="02040503050406030204" pitchFamily="18" charset="0"/>
                                    </a:rPr>
                                    <m:t>𝑚</m:t>
                                  </m:r>
                                </m:sub>
                              </m:sSub>
                              <m:d>
                                <m:dPr>
                                  <m:ctrlPr>
                                    <a:rPr lang="en-US" sz="2400" i="1">
                                      <a:latin typeface="Cambria Math" panose="02040503050406030204" pitchFamily="18" charset="0"/>
                                    </a:rPr>
                                  </m:ctrlPr>
                                </m:dPr>
                                <m:e>
                                  <m:r>
                                    <a:rPr lang="en-US" sz="2400" i="1">
                                      <a:latin typeface="Cambria Math" panose="02040503050406030204" pitchFamily="18" charset="0"/>
                                    </a:rPr>
                                    <m:t>𝑥</m:t>
                                  </m:r>
                                  <m:r>
                                    <a:rPr lang="en-US" sz="2400" i="1">
                                      <a:latin typeface="Cambria Math" panose="02040503050406030204" pitchFamily="18" charset="0"/>
                                    </a:rPr>
                                    <m:t>,</m:t>
                                  </m:r>
                                  <m:r>
                                    <a:rPr lang="en-US" sz="2400" i="1">
                                      <a:latin typeface="Cambria Math" panose="02040503050406030204" pitchFamily="18" charset="0"/>
                                      <a:ea typeface="Cambria Math" panose="02040503050406030204" pitchFamily="18" charset="0"/>
                                    </a:rPr>
                                    <m:t>𝜃</m:t>
                                  </m:r>
                                </m:e>
                              </m:d>
                            </m:e>
                            <m:sup>
                              <m:r>
                                <a:rPr lang="en-US" sz="2400" i="1">
                                  <a:latin typeface="Cambria Math" panose="02040503050406030204" pitchFamily="18" charset="0"/>
                                </a:rPr>
                                <m:t>𝑇</m:t>
                              </m:r>
                            </m:sup>
                          </m:sSup>
                          <m:r>
                            <a:rPr lang="en-US" sz="2400" b="0" i="1" smtClean="0">
                              <a:latin typeface="Cambria Math" panose="02040503050406030204" pitchFamily="18" charset="0"/>
                            </a:rPr>
                            <m:t>𝑉</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𝑉</m:t>
                              </m:r>
                            </m:e>
                            <m:sup>
                              <m:r>
                                <a:rPr lang="en-US" sz="2400" b="0" i="1" smtClean="0">
                                  <a:latin typeface="Cambria Math" panose="02040503050406030204" pitchFamily="18" charset="0"/>
                                </a:rPr>
                                <m:t>𝑇</m:t>
                              </m:r>
                            </m:sup>
                          </m:sSup>
                          <m:r>
                            <a:rPr lang="en-US" sz="2400" b="0" i="1" smtClean="0">
                              <a:latin typeface="Cambria Math" panose="02040503050406030204" pitchFamily="18" charset="0"/>
                            </a:rPr>
                            <m:t>)</m:t>
                          </m:r>
                        </m:e>
                      </m:d>
                    </m:oMath>
                  </m:oMathPara>
                </a14:m>
                <a:endParaRPr lang="en-US" sz="2400" dirty="0"/>
              </a:p>
            </p:txBody>
          </p:sp>
        </mc:Choice>
        <mc:Fallback>
          <p:sp>
            <p:nvSpPr>
              <p:cNvPr id="7" name="TextBox 6">
                <a:extLst>
                  <a:ext uri="{FF2B5EF4-FFF2-40B4-BE49-F238E27FC236}">
                    <a16:creationId xmlns:a16="http://schemas.microsoft.com/office/drawing/2014/main" id="{54CB054B-3B66-42F2-9096-19F5EC771754}"/>
                  </a:ext>
                </a:extLst>
              </p:cNvPr>
              <p:cNvSpPr txBox="1">
                <a:spLocks noRot="1" noChangeAspect="1" noMove="1" noResize="1" noEditPoints="1" noAdjustHandles="1" noChangeArrowheads="1" noChangeShapeType="1" noTextEdit="1"/>
              </p:cNvSpPr>
              <p:nvPr/>
            </p:nvSpPr>
            <p:spPr>
              <a:xfrm>
                <a:off x="2474878" y="3354171"/>
                <a:ext cx="7845358" cy="521874"/>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B496B2D8-321D-1B68-2252-16CABD77492B}"/>
                  </a:ext>
                </a:extLst>
              </p:cNvPr>
              <p:cNvSpPr txBox="1"/>
              <p:nvPr/>
            </p:nvSpPr>
            <p:spPr>
              <a:xfrm>
                <a:off x="4069404" y="4070328"/>
                <a:ext cx="8185826" cy="521874"/>
              </a:xfrm>
              <a:prstGeom prst="rect">
                <a:avLst/>
              </a:prstGeom>
              <a:noFill/>
            </p:spPr>
            <p:txBody>
              <a:bodyPr wrap="square" rtlCol="0">
                <a:spAutoFit/>
              </a:bodyPr>
              <a:lstStyle/>
              <a:p>
                <a14:m>
                  <m:oMath xmlns:m="http://schemas.openxmlformats.org/officeDocument/2006/math">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𝑇𝑟</m:t>
                        </m:r>
                        <m:r>
                          <a:rPr lang="en-US" sz="2400" i="1">
                            <a:latin typeface="Cambria Math" panose="02040503050406030204" pitchFamily="18" charset="0"/>
                          </a:rPr>
                          <m:t>(</m:t>
                        </m:r>
                        <m:r>
                          <a:rPr lang="en-US" sz="2400" i="1">
                            <a:latin typeface="Cambria Math" panose="02040503050406030204" pitchFamily="18" charset="0"/>
                          </a:rPr>
                          <m:t>𝑆</m:t>
                        </m:r>
                      </m:e>
                      <m:sub>
                        <m:r>
                          <a:rPr lang="en-US" sz="2400" i="1">
                            <a:latin typeface="Cambria Math" panose="02040503050406030204" pitchFamily="18" charset="0"/>
                          </a:rPr>
                          <m:t>𝑚</m:t>
                        </m:r>
                      </m:sub>
                    </m:sSub>
                    <m:r>
                      <a:rPr lang="en-US" sz="2400" i="1">
                        <a:latin typeface="Cambria Math" panose="02040503050406030204" pitchFamily="18" charset="0"/>
                      </a:rPr>
                      <m:t>(</m:t>
                    </m:r>
                    <m:r>
                      <a:rPr lang="en-US" sz="2400" i="1">
                        <a:latin typeface="Cambria Math" panose="02040503050406030204" pitchFamily="18" charset="0"/>
                      </a:rPr>
                      <m:t>𝑥</m:t>
                    </m:r>
                    <m:r>
                      <a:rPr lang="en-US" sz="2400" i="1">
                        <a:latin typeface="Cambria Math" panose="02040503050406030204" pitchFamily="18" charset="0"/>
                      </a:rPr>
                      <m:t>,</m:t>
                    </m:r>
                    <m:r>
                      <a:rPr lang="en-US" sz="2400" i="1">
                        <a:latin typeface="Cambria Math" panose="02040503050406030204" pitchFamily="18" charset="0"/>
                        <a:ea typeface="Cambria Math" panose="02040503050406030204" pitchFamily="18" charset="0"/>
                      </a:rPr>
                      <m:t>𝜃</m:t>
                    </m:r>
                    <m:r>
                      <a:rPr lang="en-US" sz="2400" i="1">
                        <a:latin typeface="Cambria Math" panose="02040503050406030204" pitchFamily="18" charset="0"/>
                        <a:ea typeface="Cambria Math" panose="02040503050406030204" pitchFamily="18" charset="0"/>
                      </a:rPr>
                      <m:t>)</m:t>
                    </m:r>
                    <m:sSup>
                      <m:sSupPr>
                        <m:ctrlPr>
                          <a:rPr lang="en-US" sz="2400" i="1">
                            <a:latin typeface="Cambria Math" panose="02040503050406030204" pitchFamily="18" charset="0"/>
                          </a:rPr>
                        </m:ctrlPr>
                      </m:sSupPr>
                      <m:e>
                        <m:sSub>
                          <m:sSubPr>
                            <m:ctrlPr>
                              <a:rPr lang="en-US" sz="2400" i="1">
                                <a:latin typeface="Cambria Math" panose="02040503050406030204" pitchFamily="18" charset="0"/>
                              </a:rPr>
                            </m:ctrlPr>
                          </m:sSubPr>
                          <m:e>
                            <m:r>
                              <a:rPr lang="en-US" sz="2400" i="1">
                                <a:latin typeface="Cambria Math" panose="02040503050406030204" pitchFamily="18" charset="0"/>
                              </a:rPr>
                              <m:t>𝑆</m:t>
                            </m:r>
                          </m:e>
                          <m:sub>
                            <m:r>
                              <a:rPr lang="en-US" sz="2400" i="1">
                                <a:latin typeface="Cambria Math" panose="02040503050406030204" pitchFamily="18" charset="0"/>
                              </a:rPr>
                              <m:t>𝑚</m:t>
                            </m:r>
                          </m:sub>
                        </m:sSub>
                        <m:d>
                          <m:dPr>
                            <m:ctrlPr>
                              <a:rPr lang="en-US" sz="2400" i="1">
                                <a:latin typeface="Cambria Math" panose="02040503050406030204" pitchFamily="18" charset="0"/>
                              </a:rPr>
                            </m:ctrlPr>
                          </m:dPr>
                          <m:e>
                            <m:r>
                              <a:rPr lang="en-US" sz="2400" i="1">
                                <a:latin typeface="Cambria Math" panose="02040503050406030204" pitchFamily="18" charset="0"/>
                              </a:rPr>
                              <m:t>𝑥</m:t>
                            </m:r>
                            <m:r>
                              <a:rPr lang="en-US" sz="2400" i="1">
                                <a:latin typeface="Cambria Math" panose="02040503050406030204" pitchFamily="18" charset="0"/>
                              </a:rPr>
                              <m:t>,</m:t>
                            </m:r>
                            <m:r>
                              <a:rPr lang="en-US" sz="2400" i="1">
                                <a:latin typeface="Cambria Math" panose="02040503050406030204" pitchFamily="18" charset="0"/>
                                <a:ea typeface="Cambria Math" panose="02040503050406030204" pitchFamily="18" charset="0"/>
                              </a:rPr>
                              <m:t>𝜃</m:t>
                            </m:r>
                          </m:e>
                        </m:d>
                      </m:e>
                      <m:sup>
                        <m:r>
                          <a:rPr lang="en-US" sz="2400" i="1">
                            <a:latin typeface="Cambria Math" panose="02040503050406030204" pitchFamily="18" charset="0"/>
                          </a:rPr>
                          <m:t>𝑇</m:t>
                        </m:r>
                      </m:sup>
                    </m:sSup>
                  </m:oMath>
                </a14:m>
                <a:r>
                  <a:rPr lang="en-US" sz="2400" dirty="0"/>
                  <a:t>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𝐸</m:t>
                        </m:r>
                      </m:e>
                      <m:sub>
                        <m:sSub>
                          <m:sSubPr>
                            <m:ctrlPr>
                              <a:rPr lang="en-US" sz="2400" i="1">
                                <a:latin typeface="Cambria Math" panose="02040503050406030204" pitchFamily="18" charset="0"/>
                              </a:rPr>
                            </m:ctrlPr>
                          </m:sSubPr>
                          <m:e>
                            <m:r>
                              <a:rPr lang="en-US" sz="2400" i="1">
                                <a:latin typeface="Cambria Math" panose="02040503050406030204" pitchFamily="18" charset="0"/>
                              </a:rPr>
                              <m:t>𝑃</m:t>
                            </m:r>
                          </m:e>
                          <m:sub>
                            <m:r>
                              <a:rPr lang="en-US" sz="2400" i="1">
                                <a:latin typeface="Cambria Math" panose="02040503050406030204" pitchFamily="18" charset="0"/>
                              </a:rPr>
                              <m:t>𝑉</m:t>
                            </m:r>
                          </m:sub>
                        </m:sSub>
                      </m:sub>
                    </m:sSub>
                    <m:d>
                      <m:dPr>
                        <m:begChr m:val="["/>
                        <m:endChr m:val="]"/>
                        <m:ctrlPr>
                          <a:rPr lang="en-US" sz="2400" i="1" smtClean="0">
                            <a:latin typeface="Cambria Math" panose="02040503050406030204" pitchFamily="18" charset="0"/>
                          </a:rPr>
                        </m:ctrlPr>
                      </m:dPr>
                      <m:e>
                        <m:r>
                          <a:rPr lang="en-US" sz="2400" i="1">
                            <a:latin typeface="Cambria Math" panose="02040503050406030204" pitchFamily="18" charset="0"/>
                          </a:rPr>
                          <m:t>𝑉</m:t>
                        </m:r>
                        <m:sSup>
                          <m:sSupPr>
                            <m:ctrlPr>
                              <a:rPr lang="en-US" sz="2400" i="1">
                                <a:latin typeface="Cambria Math" panose="02040503050406030204" pitchFamily="18" charset="0"/>
                              </a:rPr>
                            </m:ctrlPr>
                          </m:sSupPr>
                          <m:e>
                            <m:r>
                              <a:rPr lang="en-US" sz="2400" i="1">
                                <a:latin typeface="Cambria Math" panose="02040503050406030204" pitchFamily="18" charset="0"/>
                              </a:rPr>
                              <m:t>𝑉</m:t>
                            </m:r>
                          </m:e>
                          <m:sup>
                            <m:r>
                              <a:rPr lang="en-US" sz="2400" i="1">
                                <a:latin typeface="Cambria Math" panose="02040503050406030204" pitchFamily="18" charset="0"/>
                              </a:rPr>
                              <m:t>𝑇</m:t>
                            </m:r>
                          </m:sup>
                        </m:sSup>
                      </m:e>
                    </m:d>
                  </m:oMath>
                </a14:m>
                <a:r>
                  <a:rPr lang="en-US" sz="2400" dirty="0"/>
                  <a:t>)</a:t>
                </a:r>
              </a:p>
            </p:txBody>
          </p:sp>
        </mc:Choice>
        <mc:Fallback>
          <p:sp>
            <p:nvSpPr>
              <p:cNvPr id="8" name="TextBox 7">
                <a:extLst>
                  <a:ext uri="{FF2B5EF4-FFF2-40B4-BE49-F238E27FC236}">
                    <a16:creationId xmlns:a16="http://schemas.microsoft.com/office/drawing/2014/main" id="{B496B2D8-321D-1B68-2252-16CABD77492B}"/>
                  </a:ext>
                </a:extLst>
              </p:cNvPr>
              <p:cNvSpPr txBox="1">
                <a:spLocks noRot="1" noChangeAspect="1" noMove="1" noResize="1" noEditPoints="1" noAdjustHandles="1" noChangeArrowheads="1" noChangeShapeType="1" noTextEdit="1"/>
              </p:cNvSpPr>
              <p:nvPr/>
            </p:nvSpPr>
            <p:spPr>
              <a:xfrm>
                <a:off x="4069404" y="4070328"/>
                <a:ext cx="8185826" cy="521874"/>
              </a:xfrm>
              <a:prstGeom prst="rect">
                <a:avLst/>
              </a:prstGeom>
              <a:blipFill>
                <a:blip r:embed="rId6"/>
                <a:stretch>
                  <a:fillRect t="-3529" b="-2117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D1553880-DFCC-2520-4EC9-48E5A9DEB767}"/>
                  </a:ext>
                </a:extLst>
              </p:cNvPr>
              <p:cNvSpPr txBox="1"/>
              <p:nvPr/>
            </p:nvSpPr>
            <p:spPr>
              <a:xfrm>
                <a:off x="3409651" y="1187726"/>
                <a:ext cx="7648160" cy="593496"/>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rPr>
                          </m:ctrlPr>
                        </m:sSubPr>
                        <m:e>
                          <m:r>
                            <a:rPr lang="en-US" sz="2800" b="0" i="1" smtClean="0">
                              <a:latin typeface="Cambria Math" panose="02040503050406030204" pitchFamily="18" charset="0"/>
                            </a:rPr>
                            <m:t>              </m:t>
                          </m:r>
                          <m:r>
                            <a:rPr lang="en-US" sz="2800" i="1">
                              <a:latin typeface="Cambria Math" panose="02040503050406030204" pitchFamily="18" charset="0"/>
                            </a:rPr>
                            <m:t>𝐸</m:t>
                          </m:r>
                        </m:e>
                        <m:sub>
                          <m:sSub>
                            <m:sSubPr>
                              <m:ctrlPr>
                                <a:rPr lang="en-US" sz="2800" i="1">
                                  <a:latin typeface="Cambria Math" panose="02040503050406030204" pitchFamily="18" charset="0"/>
                                </a:rPr>
                              </m:ctrlPr>
                            </m:sSubPr>
                            <m:e>
                              <m:r>
                                <a:rPr lang="en-US" sz="2800" i="1">
                                  <a:latin typeface="Cambria Math" panose="02040503050406030204" pitchFamily="18" charset="0"/>
                                </a:rPr>
                                <m:t>𝑃</m:t>
                              </m:r>
                            </m:e>
                            <m:sub>
                              <m:r>
                                <a:rPr lang="en-US" sz="2800" i="1">
                                  <a:latin typeface="Cambria Math" panose="02040503050406030204" pitchFamily="18" charset="0"/>
                                </a:rPr>
                                <m:t>𝑉</m:t>
                              </m:r>
                            </m:sub>
                          </m:sSub>
                        </m:sub>
                      </m:sSub>
                      <m:d>
                        <m:dPr>
                          <m:begChr m:val="["/>
                          <m:endChr m:val="]"/>
                          <m:ctrlPr>
                            <a:rPr lang="en-US" sz="2800" i="1">
                              <a:latin typeface="Cambria Math" panose="02040503050406030204" pitchFamily="18" charset="0"/>
                            </a:rPr>
                          </m:ctrlPr>
                        </m:dPr>
                        <m:e>
                          <m:r>
                            <a:rPr lang="en-US" sz="2800" i="1">
                              <a:latin typeface="Cambria Math" panose="02040503050406030204" pitchFamily="18" charset="0"/>
                            </a:rPr>
                            <m:t>𝑉</m:t>
                          </m:r>
                          <m:sSup>
                            <m:sSupPr>
                              <m:ctrlPr>
                                <a:rPr lang="en-US" sz="2800" i="1">
                                  <a:latin typeface="Cambria Math" panose="02040503050406030204" pitchFamily="18" charset="0"/>
                                </a:rPr>
                              </m:ctrlPr>
                            </m:sSupPr>
                            <m:e>
                              <m:r>
                                <a:rPr lang="en-US" sz="2800" i="1">
                                  <a:latin typeface="Cambria Math" panose="02040503050406030204" pitchFamily="18" charset="0"/>
                                </a:rPr>
                                <m:t>𝑉</m:t>
                              </m:r>
                            </m:e>
                            <m:sup>
                              <m:r>
                                <a:rPr lang="en-US" sz="2800" i="1">
                                  <a:latin typeface="Cambria Math" panose="02040503050406030204" pitchFamily="18" charset="0"/>
                                </a:rPr>
                                <m:t>𝑇</m:t>
                              </m:r>
                            </m:sup>
                          </m:sSup>
                        </m:e>
                      </m:d>
                      <m:r>
                        <a:rPr lang="en-US" sz="2800" b="0" i="1" smtClean="0">
                          <a:latin typeface="Cambria Math" panose="02040503050406030204" pitchFamily="18" charset="0"/>
                        </a:rPr>
                        <m:t>=</m:t>
                      </m:r>
                      <m:r>
                        <a:rPr lang="en-US" sz="2800" b="0" i="1" smtClean="0">
                          <a:latin typeface="Cambria Math" panose="02040503050406030204" pitchFamily="18" charset="0"/>
                        </a:rPr>
                        <m:t>𝐼</m:t>
                      </m:r>
                    </m:oMath>
                  </m:oMathPara>
                </a14:m>
                <a:endParaRPr lang="en-US" sz="2800" b="1" dirty="0">
                  <a:solidFill>
                    <a:srgbClr val="00B050"/>
                  </a:solidFill>
                  <a:latin typeface="Arial" panose="020B0604020202020204" pitchFamily="34" charset="0"/>
                  <a:cs typeface="Arial" panose="020B0604020202020204" pitchFamily="34" charset="0"/>
                </a:endParaRPr>
              </a:p>
            </p:txBody>
          </p:sp>
        </mc:Choice>
        <mc:Fallback>
          <p:sp>
            <p:nvSpPr>
              <p:cNvPr id="9" name="TextBox 8">
                <a:extLst>
                  <a:ext uri="{FF2B5EF4-FFF2-40B4-BE49-F238E27FC236}">
                    <a16:creationId xmlns:a16="http://schemas.microsoft.com/office/drawing/2014/main" id="{D1553880-DFCC-2520-4EC9-48E5A9DEB767}"/>
                  </a:ext>
                </a:extLst>
              </p:cNvPr>
              <p:cNvSpPr txBox="1">
                <a:spLocks noRot="1" noChangeAspect="1" noMove="1" noResize="1" noEditPoints="1" noAdjustHandles="1" noChangeArrowheads="1" noChangeShapeType="1" noTextEdit="1"/>
              </p:cNvSpPr>
              <p:nvPr/>
            </p:nvSpPr>
            <p:spPr>
              <a:xfrm>
                <a:off x="3409651" y="1187726"/>
                <a:ext cx="7648160" cy="593496"/>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24805276-5464-82D0-CA87-675306A128C3}"/>
                  </a:ext>
                </a:extLst>
              </p:cNvPr>
              <p:cNvSpPr txBox="1"/>
              <p:nvPr/>
            </p:nvSpPr>
            <p:spPr>
              <a:xfrm>
                <a:off x="2639438" y="4786486"/>
                <a:ext cx="8185826" cy="466666"/>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𝑇𝑟</m:t>
                          </m:r>
                          <m:r>
                            <a:rPr lang="en-US" sz="2400" i="1">
                              <a:latin typeface="Cambria Math" panose="02040503050406030204" pitchFamily="18" charset="0"/>
                            </a:rPr>
                            <m:t>(</m:t>
                          </m:r>
                          <m:r>
                            <a:rPr lang="en-US" sz="2400" i="1">
                              <a:latin typeface="Cambria Math" panose="02040503050406030204" pitchFamily="18" charset="0"/>
                            </a:rPr>
                            <m:t>𝑆</m:t>
                          </m:r>
                        </m:e>
                        <m:sub>
                          <m:r>
                            <a:rPr lang="en-US" sz="2400" i="1">
                              <a:latin typeface="Cambria Math" panose="02040503050406030204" pitchFamily="18" charset="0"/>
                            </a:rPr>
                            <m:t>𝑚</m:t>
                          </m:r>
                        </m:sub>
                      </m:sSub>
                      <m:r>
                        <a:rPr lang="en-US" sz="2400" i="1">
                          <a:latin typeface="Cambria Math" panose="02040503050406030204" pitchFamily="18" charset="0"/>
                        </a:rPr>
                        <m:t>(</m:t>
                      </m:r>
                      <m:r>
                        <a:rPr lang="en-US" sz="2400" i="1">
                          <a:latin typeface="Cambria Math" panose="02040503050406030204" pitchFamily="18" charset="0"/>
                        </a:rPr>
                        <m:t>𝑥</m:t>
                      </m:r>
                      <m:r>
                        <a:rPr lang="en-US" sz="2400" i="1">
                          <a:latin typeface="Cambria Math" panose="02040503050406030204" pitchFamily="18" charset="0"/>
                        </a:rPr>
                        <m:t>,</m:t>
                      </m:r>
                      <m:r>
                        <a:rPr lang="en-US" sz="2400" i="1">
                          <a:latin typeface="Cambria Math" panose="02040503050406030204" pitchFamily="18" charset="0"/>
                          <a:ea typeface="Cambria Math" panose="02040503050406030204" pitchFamily="18" charset="0"/>
                        </a:rPr>
                        <m:t>𝜃</m:t>
                      </m:r>
                      <m:r>
                        <a:rPr lang="en-US" sz="2400" i="1">
                          <a:latin typeface="Cambria Math" panose="02040503050406030204" pitchFamily="18" charset="0"/>
                          <a:ea typeface="Cambria Math" panose="02040503050406030204" pitchFamily="18" charset="0"/>
                        </a:rPr>
                        <m:t>)</m:t>
                      </m:r>
                      <m:sSup>
                        <m:sSupPr>
                          <m:ctrlPr>
                            <a:rPr lang="en-US" sz="2400" i="1">
                              <a:latin typeface="Cambria Math" panose="02040503050406030204" pitchFamily="18" charset="0"/>
                            </a:rPr>
                          </m:ctrlPr>
                        </m:sSupPr>
                        <m:e>
                          <m:sSub>
                            <m:sSubPr>
                              <m:ctrlPr>
                                <a:rPr lang="en-US" sz="2400" i="1">
                                  <a:latin typeface="Cambria Math" panose="02040503050406030204" pitchFamily="18" charset="0"/>
                                </a:rPr>
                              </m:ctrlPr>
                            </m:sSubPr>
                            <m:e>
                              <m:r>
                                <a:rPr lang="en-US" sz="2400" i="1">
                                  <a:latin typeface="Cambria Math" panose="02040503050406030204" pitchFamily="18" charset="0"/>
                                </a:rPr>
                                <m:t>𝑆</m:t>
                              </m:r>
                            </m:e>
                            <m:sub>
                              <m:r>
                                <a:rPr lang="en-US" sz="2400" i="1">
                                  <a:latin typeface="Cambria Math" panose="02040503050406030204" pitchFamily="18" charset="0"/>
                                </a:rPr>
                                <m:t>𝑚</m:t>
                              </m:r>
                            </m:sub>
                          </m:sSub>
                          <m:d>
                            <m:dPr>
                              <m:ctrlPr>
                                <a:rPr lang="en-US" sz="2400" i="1">
                                  <a:latin typeface="Cambria Math" panose="02040503050406030204" pitchFamily="18" charset="0"/>
                                </a:rPr>
                              </m:ctrlPr>
                            </m:dPr>
                            <m:e>
                              <m:r>
                                <a:rPr lang="en-US" sz="2400" i="1">
                                  <a:latin typeface="Cambria Math" panose="02040503050406030204" pitchFamily="18" charset="0"/>
                                </a:rPr>
                                <m:t>𝑥</m:t>
                              </m:r>
                              <m:r>
                                <a:rPr lang="en-US" sz="2400" i="1">
                                  <a:latin typeface="Cambria Math" panose="02040503050406030204" pitchFamily="18" charset="0"/>
                                </a:rPr>
                                <m:t>,</m:t>
                              </m:r>
                              <m:r>
                                <a:rPr lang="en-US" sz="2400" i="1">
                                  <a:latin typeface="Cambria Math" panose="02040503050406030204" pitchFamily="18" charset="0"/>
                                  <a:ea typeface="Cambria Math" panose="02040503050406030204" pitchFamily="18" charset="0"/>
                                </a:rPr>
                                <m:t>𝜃</m:t>
                              </m:r>
                            </m:e>
                          </m:d>
                        </m:e>
                        <m:sup>
                          <m:r>
                            <a:rPr lang="en-US" sz="2400" i="1">
                              <a:latin typeface="Cambria Math" panose="02040503050406030204" pitchFamily="18" charset="0"/>
                            </a:rPr>
                            <m:t>𝑇</m:t>
                          </m:r>
                        </m:sup>
                      </m:sSup>
                      <m:r>
                        <a:rPr lang="en-US" sz="2400" b="0" i="0" smtClean="0">
                          <a:latin typeface="Cambria Math" panose="02040503050406030204" pitchFamily="18" charset="0"/>
                        </a:rPr>
                        <m:t>)=</m:t>
                      </m:r>
                      <m:sSubSup>
                        <m:sSubSupPr>
                          <m:ctrlPr>
                            <a:rPr lang="en-US" sz="2400" b="0" i="1" smtClean="0">
                              <a:latin typeface="Cambria Math" panose="02040503050406030204" pitchFamily="18" charset="0"/>
                            </a:rPr>
                          </m:ctrlPr>
                        </m:sSubSupPr>
                        <m:e>
                          <m:d>
                            <m:dPr>
                              <m:begChr m:val="‖"/>
                              <m:endChr m:val="‖"/>
                              <m:ctrlPr>
                                <a:rPr lang="en-US" sz="2400" b="0" i="1" smtClean="0">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𝑆</m:t>
                                  </m:r>
                                </m:e>
                                <m:sub>
                                  <m:r>
                                    <a:rPr lang="en-US" sz="2400" i="1">
                                      <a:latin typeface="Cambria Math" panose="02040503050406030204" pitchFamily="18" charset="0"/>
                                    </a:rPr>
                                    <m:t>𝑚</m:t>
                                  </m:r>
                                </m:sub>
                              </m:sSub>
                              <m:d>
                                <m:dPr>
                                  <m:ctrlPr>
                                    <a:rPr lang="en-US" sz="2400" i="1">
                                      <a:latin typeface="Cambria Math" panose="02040503050406030204" pitchFamily="18" charset="0"/>
                                    </a:rPr>
                                  </m:ctrlPr>
                                </m:dPr>
                                <m:e>
                                  <m:r>
                                    <a:rPr lang="en-US" sz="2400" i="1">
                                      <a:latin typeface="Cambria Math" panose="02040503050406030204" pitchFamily="18" charset="0"/>
                                    </a:rPr>
                                    <m:t>𝑥</m:t>
                                  </m:r>
                                  <m:r>
                                    <a:rPr lang="en-US" sz="2400" i="1">
                                      <a:latin typeface="Cambria Math" panose="02040503050406030204" pitchFamily="18" charset="0"/>
                                    </a:rPr>
                                    <m:t>,</m:t>
                                  </m:r>
                                  <m:r>
                                    <a:rPr lang="en-US" sz="2400" i="1">
                                      <a:latin typeface="Cambria Math" panose="02040503050406030204" pitchFamily="18" charset="0"/>
                                      <a:ea typeface="Cambria Math" panose="02040503050406030204" pitchFamily="18" charset="0"/>
                                    </a:rPr>
                                    <m:t>𝜃</m:t>
                                  </m:r>
                                </m:e>
                              </m:d>
                            </m:e>
                          </m:d>
                        </m:e>
                        <m:sub>
                          <m:r>
                            <a:rPr lang="en-US" sz="2400" b="0" i="1" smtClean="0">
                              <a:latin typeface="Cambria Math" panose="02040503050406030204" pitchFamily="18" charset="0"/>
                            </a:rPr>
                            <m:t>2</m:t>
                          </m:r>
                        </m:sub>
                        <m:sup>
                          <m:r>
                            <a:rPr lang="en-US" sz="2400" b="0" i="1" smtClean="0">
                              <a:latin typeface="Cambria Math" panose="02040503050406030204" pitchFamily="18" charset="0"/>
                            </a:rPr>
                            <m:t>2</m:t>
                          </m:r>
                        </m:sup>
                      </m:sSubSup>
                    </m:oMath>
                  </m:oMathPara>
                </a14:m>
                <a:endParaRPr lang="en-US" sz="2400" dirty="0"/>
              </a:p>
            </p:txBody>
          </p:sp>
        </mc:Choice>
        <mc:Fallback>
          <p:sp>
            <p:nvSpPr>
              <p:cNvPr id="10" name="TextBox 9">
                <a:extLst>
                  <a:ext uri="{FF2B5EF4-FFF2-40B4-BE49-F238E27FC236}">
                    <a16:creationId xmlns:a16="http://schemas.microsoft.com/office/drawing/2014/main" id="{24805276-5464-82D0-CA87-675306A128C3}"/>
                  </a:ext>
                </a:extLst>
              </p:cNvPr>
              <p:cNvSpPr txBox="1">
                <a:spLocks noRot="1" noChangeAspect="1" noMove="1" noResize="1" noEditPoints="1" noAdjustHandles="1" noChangeArrowheads="1" noChangeShapeType="1" noTextEdit="1"/>
              </p:cNvSpPr>
              <p:nvPr/>
            </p:nvSpPr>
            <p:spPr>
              <a:xfrm>
                <a:off x="2639438" y="4786486"/>
                <a:ext cx="8185826" cy="466666"/>
              </a:xfrm>
              <a:prstGeom prst="rect">
                <a:avLst/>
              </a:prstGeom>
              <a:blipFill>
                <a:blip r:embed="rId8"/>
                <a:stretch>
                  <a:fillRect b="-16883"/>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1A38C42A-43EF-9084-08E5-287E997C37EA}"/>
              </a:ext>
            </a:extLst>
          </p:cNvPr>
          <p:cNvSpPr txBox="1"/>
          <p:nvPr/>
        </p:nvSpPr>
        <p:spPr>
          <a:xfrm>
            <a:off x="10165404" y="4834647"/>
            <a:ext cx="1483468" cy="461665"/>
          </a:xfrm>
          <a:prstGeom prst="rect">
            <a:avLst/>
          </a:prstGeom>
          <a:noFill/>
        </p:spPr>
        <p:txBody>
          <a:bodyPr wrap="square" rtlCol="0">
            <a:spAutoFit/>
          </a:bodyPr>
          <a:lstStyle/>
          <a:p>
            <a:r>
              <a:rPr lang="en-US" sz="2400" dirty="0">
                <a:solidFill>
                  <a:srgbClr val="00B050"/>
                </a:solidFill>
              </a:rPr>
              <a:t>(4.6)</a:t>
            </a:r>
          </a:p>
        </p:txBody>
      </p:sp>
      <p:sp>
        <p:nvSpPr>
          <p:cNvPr id="12" name="TextBox 11">
            <a:extLst>
              <a:ext uri="{FF2B5EF4-FFF2-40B4-BE49-F238E27FC236}">
                <a16:creationId xmlns:a16="http://schemas.microsoft.com/office/drawing/2014/main" id="{A0936D3F-4665-C5C8-8A53-3A756C35917B}"/>
              </a:ext>
            </a:extLst>
          </p:cNvPr>
          <p:cNvSpPr txBox="1"/>
          <p:nvPr/>
        </p:nvSpPr>
        <p:spPr>
          <a:xfrm>
            <a:off x="1104089" y="5355077"/>
            <a:ext cx="7003915" cy="461665"/>
          </a:xfrm>
          <a:prstGeom prst="rect">
            <a:avLst/>
          </a:prstGeom>
          <a:noFill/>
        </p:spPr>
        <p:txBody>
          <a:bodyPr wrap="square" rtlCol="0">
            <a:spAutoFit/>
          </a:bodyPr>
          <a:lstStyle/>
          <a:p>
            <a:r>
              <a:rPr lang="en-US" sz="2400" dirty="0"/>
              <a:t>Substituting equation (4.6) into equation (4.2) yields</a:t>
            </a:r>
          </a:p>
        </p:txBody>
      </p:sp>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A4C0D188-5DC8-5282-E84B-2C8FBA004430}"/>
                  </a:ext>
                </a:extLst>
              </p:cNvPr>
              <p:cNvSpPr txBox="1"/>
              <p:nvPr/>
            </p:nvSpPr>
            <p:spPr>
              <a:xfrm>
                <a:off x="958173" y="5918667"/>
                <a:ext cx="9061315" cy="91422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solidFill>
                                <a:srgbClr val="FF0000"/>
                              </a:solidFill>
                              <a:latin typeface="Cambria Math" panose="02040503050406030204" pitchFamily="18" charset="0"/>
                              <a:ea typeface="Cambria Math" panose="02040503050406030204" pitchFamily="18" charset="0"/>
                            </a:rPr>
                          </m:ctrlPr>
                        </m:sSubPr>
                        <m:e>
                          <m:r>
                            <a:rPr lang="en-US" sz="2400" b="1" i="1" smtClean="0">
                              <a:solidFill>
                                <a:srgbClr val="FF0000"/>
                              </a:solidFill>
                              <a:latin typeface="Cambria Math" panose="02040503050406030204" pitchFamily="18" charset="0"/>
                              <a:ea typeface="Cambria Math" panose="02040503050406030204" pitchFamily="18" charset="0"/>
                            </a:rPr>
                            <m:t>𝑱</m:t>
                          </m:r>
                        </m:e>
                        <m:sub>
                          <m:r>
                            <a:rPr lang="en-US" sz="2400" b="1" i="1" smtClean="0">
                              <a:solidFill>
                                <a:srgbClr val="FF0000"/>
                              </a:solidFill>
                              <a:latin typeface="Cambria Math" panose="02040503050406030204" pitchFamily="18" charset="0"/>
                              <a:ea typeface="Cambria Math" panose="02040503050406030204" pitchFamily="18" charset="0"/>
                            </a:rPr>
                            <m:t>𝒗𝒓</m:t>
                          </m:r>
                        </m:sub>
                      </m:sSub>
                      <m:d>
                        <m:dPr>
                          <m:ctrlPr>
                            <a:rPr lang="en-US" sz="2400" b="1" i="1" smtClean="0">
                              <a:solidFill>
                                <a:srgbClr val="FF0000"/>
                              </a:solidFill>
                              <a:latin typeface="Cambria Math" panose="02040503050406030204" pitchFamily="18" charset="0"/>
                              <a:ea typeface="Cambria Math" panose="02040503050406030204" pitchFamily="18" charset="0"/>
                            </a:rPr>
                          </m:ctrlPr>
                        </m:dPr>
                        <m:e>
                          <m:r>
                            <a:rPr lang="en-US" sz="2400" b="1" i="1" smtClean="0">
                              <a:solidFill>
                                <a:srgbClr val="FF0000"/>
                              </a:solidFill>
                              <a:latin typeface="Cambria Math" panose="02040503050406030204" pitchFamily="18" charset="0"/>
                              <a:ea typeface="Cambria Math" panose="02040503050406030204" pitchFamily="18" charset="0"/>
                            </a:rPr>
                            <m:t>𝜽</m:t>
                          </m:r>
                          <m:r>
                            <a:rPr lang="en-US" sz="2400" b="1" i="1" smtClean="0">
                              <a:solidFill>
                                <a:srgbClr val="FF0000"/>
                              </a:solidFill>
                              <a:latin typeface="Cambria Math" panose="02040503050406030204" pitchFamily="18" charset="0"/>
                              <a:ea typeface="Cambria Math" panose="02040503050406030204" pitchFamily="18" charset="0"/>
                            </a:rPr>
                            <m:t>, </m:t>
                          </m:r>
                          <m:sSub>
                            <m:sSubPr>
                              <m:ctrlPr>
                                <a:rPr lang="en-US" sz="2400" b="1" i="1" smtClean="0">
                                  <a:solidFill>
                                    <a:srgbClr val="FF0000"/>
                                  </a:solidFill>
                                  <a:latin typeface="Cambria Math" panose="02040503050406030204" pitchFamily="18" charset="0"/>
                                  <a:ea typeface="Cambria Math" panose="02040503050406030204" pitchFamily="18" charset="0"/>
                                </a:rPr>
                              </m:ctrlPr>
                            </m:sSubPr>
                            <m:e>
                              <m:r>
                                <a:rPr lang="en-US" sz="2400" b="1" i="1" smtClean="0">
                                  <a:solidFill>
                                    <a:srgbClr val="FF0000"/>
                                  </a:solidFill>
                                  <a:latin typeface="Cambria Math" panose="02040503050406030204" pitchFamily="18" charset="0"/>
                                  <a:ea typeface="Cambria Math" panose="02040503050406030204" pitchFamily="18" charset="0"/>
                                </a:rPr>
                                <m:t>𝑷</m:t>
                              </m:r>
                            </m:e>
                            <m:sub>
                              <m:r>
                                <a:rPr lang="en-US" sz="2400" b="1" i="1" smtClean="0">
                                  <a:solidFill>
                                    <a:srgbClr val="FF0000"/>
                                  </a:solidFill>
                                  <a:latin typeface="Cambria Math" panose="02040503050406030204" pitchFamily="18" charset="0"/>
                                  <a:ea typeface="Cambria Math" panose="02040503050406030204" pitchFamily="18" charset="0"/>
                                </a:rPr>
                                <m:t>𝒗</m:t>
                              </m:r>
                            </m:sub>
                          </m:sSub>
                        </m:e>
                      </m:d>
                      <m:r>
                        <a:rPr lang="en-US" sz="2400" b="1" i="0" smtClean="0">
                          <a:solidFill>
                            <a:srgbClr val="FF0000"/>
                          </a:solidFill>
                          <a:latin typeface="Cambria Math" panose="02040503050406030204" pitchFamily="18" charset="0"/>
                          <a:ea typeface="Cambria Math" panose="02040503050406030204" pitchFamily="18" charset="0"/>
                        </a:rPr>
                        <m:t>= </m:t>
                      </m:r>
                      <m:sSub>
                        <m:sSubPr>
                          <m:ctrlPr>
                            <a:rPr lang="en-US" sz="2400" b="1" i="1" smtClean="0">
                              <a:solidFill>
                                <a:srgbClr val="FF0000"/>
                              </a:solidFill>
                              <a:latin typeface="Cambria Math" panose="02040503050406030204" pitchFamily="18" charset="0"/>
                              <a:ea typeface="Cambria Math" panose="02040503050406030204" pitchFamily="18" charset="0"/>
                            </a:rPr>
                          </m:ctrlPr>
                        </m:sSubPr>
                        <m:e>
                          <m:r>
                            <a:rPr lang="en-US" sz="2400" b="1" i="1" smtClean="0">
                              <a:solidFill>
                                <a:srgbClr val="FF0000"/>
                              </a:solidFill>
                              <a:latin typeface="Cambria Math" panose="02040503050406030204" pitchFamily="18" charset="0"/>
                              <a:ea typeface="Cambria Math" panose="02040503050406030204" pitchFamily="18" charset="0"/>
                            </a:rPr>
                            <m:t>𝑬</m:t>
                          </m:r>
                        </m:e>
                        <m:sub>
                          <m:sSub>
                            <m:sSubPr>
                              <m:ctrlPr>
                                <a:rPr lang="en-US" sz="2400" b="1" i="1" smtClean="0">
                                  <a:solidFill>
                                    <a:srgbClr val="FF0000"/>
                                  </a:solidFill>
                                  <a:latin typeface="Cambria Math" panose="02040503050406030204" pitchFamily="18" charset="0"/>
                                  <a:ea typeface="Cambria Math" panose="02040503050406030204" pitchFamily="18" charset="0"/>
                                </a:rPr>
                              </m:ctrlPr>
                            </m:sSubPr>
                            <m:e>
                              <m:r>
                                <a:rPr lang="en-US" sz="2400" b="1" i="1" smtClean="0">
                                  <a:solidFill>
                                    <a:srgbClr val="FF0000"/>
                                  </a:solidFill>
                                  <a:latin typeface="Cambria Math" panose="02040503050406030204" pitchFamily="18" charset="0"/>
                                  <a:ea typeface="Cambria Math" panose="02040503050406030204" pitchFamily="18" charset="0"/>
                                </a:rPr>
                                <m:t>𝑷</m:t>
                              </m:r>
                            </m:e>
                            <m:sub>
                              <m:r>
                                <a:rPr lang="en-US" sz="2400" b="1" i="1" smtClean="0">
                                  <a:solidFill>
                                    <a:srgbClr val="FF0000"/>
                                  </a:solidFill>
                                  <a:latin typeface="Cambria Math" panose="02040503050406030204" pitchFamily="18" charset="0"/>
                                  <a:ea typeface="Cambria Math" panose="02040503050406030204" pitchFamily="18" charset="0"/>
                                </a:rPr>
                                <m:t>𝒗</m:t>
                              </m:r>
                            </m:sub>
                          </m:sSub>
                        </m:sub>
                      </m:sSub>
                      <m:sSub>
                        <m:sSubPr>
                          <m:ctrlPr>
                            <a:rPr lang="en-US" sz="2400" b="1" i="1" smtClean="0">
                              <a:solidFill>
                                <a:srgbClr val="FF0000"/>
                              </a:solidFill>
                              <a:latin typeface="Cambria Math" panose="02040503050406030204" pitchFamily="18" charset="0"/>
                              <a:ea typeface="Cambria Math" panose="02040503050406030204" pitchFamily="18" charset="0"/>
                            </a:rPr>
                          </m:ctrlPr>
                        </m:sSubPr>
                        <m:e>
                          <m:r>
                            <a:rPr lang="en-US" sz="2400" b="1" i="1" smtClean="0">
                              <a:solidFill>
                                <a:srgbClr val="FF0000"/>
                              </a:solidFill>
                              <a:latin typeface="Cambria Math" panose="02040503050406030204" pitchFamily="18" charset="0"/>
                              <a:ea typeface="Cambria Math" panose="02040503050406030204" pitchFamily="18" charset="0"/>
                            </a:rPr>
                            <m:t>𝑬</m:t>
                          </m:r>
                        </m:e>
                        <m:sub>
                          <m:sSub>
                            <m:sSubPr>
                              <m:ctrlPr>
                                <a:rPr lang="en-US" sz="2400" b="1" i="1" smtClean="0">
                                  <a:solidFill>
                                    <a:srgbClr val="FF0000"/>
                                  </a:solidFill>
                                  <a:latin typeface="Cambria Math" panose="02040503050406030204" pitchFamily="18" charset="0"/>
                                  <a:ea typeface="Cambria Math" panose="02040503050406030204" pitchFamily="18" charset="0"/>
                                </a:rPr>
                              </m:ctrlPr>
                            </m:sSubPr>
                            <m:e>
                              <m:r>
                                <a:rPr lang="en-US" sz="2400" b="1" i="1" smtClean="0">
                                  <a:solidFill>
                                    <a:srgbClr val="FF0000"/>
                                  </a:solidFill>
                                  <a:latin typeface="Cambria Math" panose="02040503050406030204" pitchFamily="18" charset="0"/>
                                  <a:ea typeface="Cambria Math" panose="02040503050406030204" pitchFamily="18" charset="0"/>
                                </a:rPr>
                                <m:t>𝑷</m:t>
                              </m:r>
                            </m:e>
                            <m:sub>
                              <m:r>
                                <a:rPr lang="en-US" sz="2400" b="1" i="1" smtClean="0">
                                  <a:solidFill>
                                    <a:srgbClr val="FF0000"/>
                                  </a:solidFill>
                                  <a:latin typeface="Cambria Math" panose="02040503050406030204" pitchFamily="18" charset="0"/>
                                  <a:ea typeface="Cambria Math" panose="02040503050406030204" pitchFamily="18" charset="0"/>
                                </a:rPr>
                                <m:t>𝒅</m:t>
                              </m:r>
                            </m:sub>
                          </m:sSub>
                        </m:sub>
                      </m:sSub>
                      <m:r>
                        <a:rPr lang="en-US" sz="2400" b="1" i="1" smtClean="0">
                          <a:solidFill>
                            <a:srgbClr val="FF0000"/>
                          </a:solidFill>
                          <a:latin typeface="Cambria Math" panose="02040503050406030204" pitchFamily="18" charset="0"/>
                          <a:ea typeface="Cambria Math" panose="02040503050406030204" pitchFamily="18" charset="0"/>
                        </a:rPr>
                        <m:t> </m:t>
                      </m:r>
                      <m:d>
                        <m:dPr>
                          <m:begChr m:val="["/>
                          <m:endChr m:val="]"/>
                          <m:ctrlPr>
                            <a:rPr lang="en-US" sz="2400" b="1" i="1" smtClean="0">
                              <a:solidFill>
                                <a:srgbClr val="FF0000"/>
                              </a:solidFill>
                              <a:latin typeface="Cambria Math" panose="02040503050406030204" pitchFamily="18" charset="0"/>
                              <a:ea typeface="Cambria Math" panose="02040503050406030204" pitchFamily="18" charset="0"/>
                            </a:rPr>
                          </m:ctrlPr>
                        </m:dPr>
                        <m:e>
                          <m:sSup>
                            <m:sSupPr>
                              <m:ctrlPr>
                                <a:rPr lang="en-US" sz="2400" b="1" i="1">
                                  <a:solidFill>
                                    <a:srgbClr val="FF0000"/>
                                  </a:solidFill>
                                  <a:latin typeface="Cambria Math" panose="02040503050406030204" pitchFamily="18" charset="0"/>
                                  <a:ea typeface="Cambria Math" panose="02040503050406030204" pitchFamily="18" charset="0"/>
                                </a:rPr>
                              </m:ctrlPr>
                            </m:sSupPr>
                            <m:e>
                              <m:r>
                                <a:rPr lang="en-US" sz="2400" b="1" i="1">
                                  <a:solidFill>
                                    <a:srgbClr val="FF0000"/>
                                  </a:solidFill>
                                  <a:latin typeface="Cambria Math" panose="02040503050406030204" pitchFamily="18" charset="0"/>
                                  <a:ea typeface="Cambria Math" panose="02040503050406030204" pitchFamily="18" charset="0"/>
                                </a:rPr>
                                <m:t>𝑽</m:t>
                              </m:r>
                            </m:e>
                            <m:sup>
                              <m:r>
                                <a:rPr lang="en-US" sz="2400" b="1" i="1">
                                  <a:solidFill>
                                    <a:srgbClr val="FF0000"/>
                                  </a:solidFill>
                                  <a:latin typeface="Cambria Math" panose="02040503050406030204" pitchFamily="18" charset="0"/>
                                  <a:ea typeface="Cambria Math" panose="02040503050406030204" pitchFamily="18" charset="0"/>
                                </a:rPr>
                                <m:t>𝑻</m:t>
                              </m:r>
                            </m:sup>
                          </m:sSup>
                          <m:sSub>
                            <m:sSubPr>
                              <m:ctrlPr>
                                <a:rPr lang="en-US" sz="2400" b="1" i="1">
                                  <a:solidFill>
                                    <a:srgbClr val="FF0000"/>
                                  </a:solidFill>
                                  <a:latin typeface="Cambria Math" panose="02040503050406030204" pitchFamily="18" charset="0"/>
                                  <a:ea typeface="Cambria Math" panose="02040503050406030204" pitchFamily="18" charset="0"/>
                                </a:rPr>
                              </m:ctrlPr>
                            </m:sSubPr>
                            <m:e>
                              <m:r>
                                <a:rPr lang="en-US" sz="2400" b="1" i="1">
                                  <a:solidFill>
                                    <a:srgbClr val="FF0000"/>
                                  </a:solidFill>
                                  <a:latin typeface="Cambria Math" panose="02040503050406030204" pitchFamily="18" charset="0"/>
                                  <a:ea typeface="Cambria Math" panose="02040503050406030204" pitchFamily="18" charset="0"/>
                                </a:rPr>
                                <m:t>𝜵</m:t>
                              </m:r>
                            </m:e>
                            <m:sub>
                              <m:r>
                                <a:rPr lang="en-US" sz="2400" b="1" i="1">
                                  <a:solidFill>
                                    <a:srgbClr val="FF0000"/>
                                  </a:solidFill>
                                  <a:latin typeface="Cambria Math" panose="02040503050406030204" pitchFamily="18" charset="0"/>
                                  <a:ea typeface="Cambria Math" panose="02040503050406030204" pitchFamily="18" charset="0"/>
                                </a:rPr>
                                <m:t>𝒙</m:t>
                              </m:r>
                            </m:sub>
                          </m:sSub>
                          <m:sSub>
                            <m:sSubPr>
                              <m:ctrlPr>
                                <a:rPr lang="en-US" sz="2400" b="1" i="1">
                                  <a:solidFill>
                                    <a:srgbClr val="FF0000"/>
                                  </a:solidFill>
                                  <a:latin typeface="Cambria Math" panose="02040503050406030204" pitchFamily="18" charset="0"/>
                                  <a:ea typeface="Cambria Math" panose="02040503050406030204" pitchFamily="18" charset="0"/>
                                </a:rPr>
                              </m:ctrlPr>
                            </m:sSubPr>
                            <m:e>
                              <m:r>
                                <a:rPr lang="en-US" sz="2400" b="1" i="1">
                                  <a:solidFill>
                                    <a:srgbClr val="FF0000"/>
                                  </a:solidFill>
                                  <a:latin typeface="Cambria Math" panose="02040503050406030204" pitchFamily="18" charset="0"/>
                                  <a:ea typeface="Cambria Math" panose="02040503050406030204" pitchFamily="18" charset="0"/>
                                </a:rPr>
                                <m:t>𝑺</m:t>
                              </m:r>
                            </m:e>
                            <m:sub>
                              <m:r>
                                <a:rPr lang="en-US" sz="2400" b="1" i="1">
                                  <a:solidFill>
                                    <a:srgbClr val="FF0000"/>
                                  </a:solidFill>
                                  <a:latin typeface="Cambria Math" panose="02040503050406030204" pitchFamily="18" charset="0"/>
                                  <a:ea typeface="Cambria Math" panose="02040503050406030204" pitchFamily="18" charset="0"/>
                                </a:rPr>
                                <m:t>𝒎</m:t>
                              </m:r>
                            </m:sub>
                          </m:sSub>
                          <m:d>
                            <m:dPr>
                              <m:ctrlPr>
                                <a:rPr lang="en-US" sz="2400" b="1" i="1">
                                  <a:solidFill>
                                    <a:srgbClr val="FF0000"/>
                                  </a:solidFill>
                                  <a:latin typeface="Cambria Math" panose="02040503050406030204" pitchFamily="18" charset="0"/>
                                  <a:ea typeface="Cambria Math" panose="02040503050406030204" pitchFamily="18" charset="0"/>
                                </a:rPr>
                              </m:ctrlPr>
                            </m:dPr>
                            <m:e>
                              <m:r>
                                <a:rPr lang="en-US" sz="2400" b="1" i="1">
                                  <a:solidFill>
                                    <a:srgbClr val="FF0000"/>
                                  </a:solidFill>
                                  <a:latin typeface="Cambria Math" panose="02040503050406030204" pitchFamily="18" charset="0"/>
                                  <a:ea typeface="Cambria Math" panose="02040503050406030204" pitchFamily="18" charset="0"/>
                                </a:rPr>
                                <m:t>𝒙</m:t>
                              </m:r>
                              <m:r>
                                <a:rPr lang="en-US" sz="2400" b="1" i="1">
                                  <a:solidFill>
                                    <a:srgbClr val="FF0000"/>
                                  </a:solidFill>
                                  <a:latin typeface="Cambria Math" panose="02040503050406030204" pitchFamily="18" charset="0"/>
                                  <a:ea typeface="Cambria Math" panose="02040503050406030204" pitchFamily="18" charset="0"/>
                                </a:rPr>
                                <m:t>,</m:t>
                              </m:r>
                              <m:r>
                                <a:rPr lang="en-US" sz="2400" b="1" i="1">
                                  <a:solidFill>
                                    <a:srgbClr val="FF0000"/>
                                  </a:solidFill>
                                  <a:latin typeface="Cambria Math" panose="02040503050406030204" pitchFamily="18" charset="0"/>
                                  <a:ea typeface="Cambria Math" panose="02040503050406030204" pitchFamily="18" charset="0"/>
                                </a:rPr>
                                <m:t>𝜽</m:t>
                              </m:r>
                            </m:e>
                          </m:d>
                          <m:r>
                            <a:rPr lang="en-US" sz="2400" b="1" i="1">
                              <a:solidFill>
                                <a:srgbClr val="FF0000"/>
                              </a:solidFill>
                              <a:latin typeface="Cambria Math" panose="02040503050406030204" pitchFamily="18" charset="0"/>
                              <a:ea typeface="Cambria Math" panose="02040503050406030204" pitchFamily="18" charset="0"/>
                            </a:rPr>
                            <m:t>𝑽</m:t>
                          </m:r>
                          <m:r>
                            <a:rPr lang="en-US" sz="2400" b="1" i="1">
                              <a:solidFill>
                                <a:srgbClr val="FF0000"/>
                              </a:solidFill>
                              <a:latin typeface="Cambria Math" panose="02040503050406030204" pitchFamily="18" charset="0"/>
                              <a:ea typeface="Cambria Math" panose="02040503050406030204" pitchFamily="18" charset="0"/>
                            </a:rPr>
                            <m:t>+</m:t>
                          </m:r>
                          <m:f>
                            <m:fPr>
                              <m:ctrlPr>
                                <a:rPr lang="en-US" sz="2400" b="1" i="1" smtClean="0">
                                  <a:solidFill>
                                    <a:srgbClr val="FF0000"/>
                                  </a:solidFill>
                                  <a:latin typeface="Cambria Math" panose="02040503050406030204" pitchFamily="18" charset="0"/>
                                  <a:ea typeface="Cambria Math" panose="02040503050406030204" pitchFamily="18" charset="0"/>
                                </a:rPr>
                              </m:ctrlPr>
                            </m:fPr>
                            <m:num>
                              <m:r>
                                <a:rPr lang="en-US" sz="2400" b="1" i="1">
                                  <a:solidFill>
                                    <a:srgbClr val="FF0000"/>
                                  </a:solidFill>
                                  <a:latin typeface="Cambria Math" panose="02040503050406030204" pitchFamily="18" charset="0"/>
                                  <a:ea typeface="Cambria Math" panose="02040503050406030204" pitchFamily="18" charset="0"/>
                                </a:rPr>
                                <m:t>𝟏</m:t>
                              </m:r>
                              <m:r>
                                <a:rPr lang="en-US" sz="2400" b="1" i="1" smtClean="0">
                                  <a:solidFill>
                                    <a:srgbClr val="FF0000"/>
                                  </a:solidFill>
                                  <a:latin typeface="Cambria Math" panose="02040503050406030204" pitchFamily="18" charset="0"/>
                                  <a:ea typeface="Cambria Math" panose="02040503050406030204" pitchFamily="18" charset="0"/>
                                </a:rPr>
                                <m:t> </m:t>
                              </m:r>
                            </m:num>
                            <m:den>
                              <m:r>
                                <a:rPr lang="en-US" sz="2400" b="1" i="1">
                                  <a:solidFill>
                                    <a:srgbClr val="FF0000"/>
                                  </a:solidFill>
                                  <a:latin typeface="Cambria Math" panose="02040503050406030204" pitchFamily="18" charset="0"/>
                                  <a:ea typeface="Cambria Math" panose="02040503050406030204" pitchFamily="18" charset="0"/>
                                </a:rPr>
                                <m:t>𝟐</m:t>
                              </m:r>
                            </m:den>
                          </m:f>
                          <m:sSubSup>
                            <m:sSubSupPr>
                              <m:ctrlPr>
                                <a:rPr lang="en-US" sz="2400" b="1" i="1">
                                  <a:solidFill>
                                    <a:srgbClr val="FF0000"/>
                                  </a:solidFill>
                                  <a:latin typeface="Cambria Math" panose="02040503050406030204" pitchFamily="18" charset="0"/>
                                </a:rPr>
                              </m:ctrlPr>
                            </m:sSubSupPr>
                            <m:e>
                              <m:d>
                                <m:dPr>
                                  <m:begChr m:val="‖"/>
                                  <m:endChr m:val="‖"/>
                                  <m:ctrlPr>
                                    <a:rPr lang="en-US" sz="2400" b="1" i="1">
                                      <a:solidFill>
                                        <a:srgbClr val="FF0000"/>
                                      </a:solidFill>
                                      <a:latin typeface="Cambria Math" panose="02040503050406030204" pitchFamily="18" charset="0"/>
                                    </a:rPr>
                                  </m:ctrlPr>
                                </m:dPr>
                                <m:e>
                                  <m:sSub>
                                    <m:sSubPr>
                                      <m:ctrlPr>
                                        <a:rPr lang="en-US" sz="2400" b="1" i="1">
                                          <a:solidFill>
                                            <a:srgbClr val="FF0000"/>
                                          </a:solidFill>
                                          <a:latin typeface="Cambria Math" panose="02040503050406030204" pitchFamily="18" charset="0"/>
                                        </a:rPr>
                                      </m:ctrlPr>
                                    </m:sSubPr>
                                    <m:e>
                                      <m:r>
                                        <a:rPr lang="en-US" sz="2400" b="1" i="1">
                                          <a:solidFill>
                                            <a:srgbClr val="FF0000"/>
                                          </a:solidFill>
                                          <a:latin typeface="Cambria Math" panose="02040503050406030204" pitchFamily="18" charset="0"/>
                                        </a:rPr>
                                        <m:t>𝑺</m:t>
                                      </m:r>
                                    </m:e>
                                    <m:sub>
                                      <m:r>
                                        <a:rPr lang="en-US" sz="2400" b="1" i="1">
                                          <a:solidFill>
                                            <a:srgbClr val="FF0000"/>
                                          </a:solidFill>
                                          <a:latin typeface="Cambria Math" panose="02040503050406030204" pitchFamily="18" charset="0"/>
                                        </a:rPr>
                                        <m:t>𝒎</m:t>
                                      </m:r>
                                    </m:sub>
                                  </m:sSub>
                                  <m:d>
                                    <m:dPr>
                                      <m:ctrlPr>
                                        <a:rPr lang="en-US" sz="2400" b="1" i="1">
                                          <a:solidFill>
                                            <a:srgbClr val="FF0000"/>
                                          </a:solidFill>
                                          <a:latin typeface="Cambria Math" panose="02040503050406030204" pitchFamily="18" charset="0"/>
                                        </a:rPr>
                                      </m:ctrlPr>
                                    </m:dPr>
                                    <m:e>
                                      <m:r>
                                        <a:rPr lang="en-US" sz="2400" b="1" i="1">
                                          <a:solidFill>
                                            <a:srgbClr val="FF0000"/>
                                          </a:solidFill>
                                          <a:latin typeface="Cambria Math" panose="02040503050406030204" pitchFamily="18" charset="0"/>
                                        </a:rPr>
                                        <m:t>𝒙</m:t>
                                      </m:r>
                                      <m:r>
                                        <a:rPr lang="en-US" sz="2400" b="1" i="1">
                                          <a:solidFill>
                                            <a:srgbClr val="FF0000"/>
                                          </a:solidFill>
                                          <a:latin typeface="Cambria Math" panose="02040503050406030204" pitchFamily="18" charset="0"/>
                                        </a:rPr>
                                        <m:t>,</m:t>
                                      </m:r>
                                      <m:r>
                                        <a:rPr lang="en-US" sz="2400" b="1" i="1">
                                          <a:solidFill>
                                            <a:srgbClr val="FF0000"/>
                                          </a:solidFill>
                                          <a:latin typeface="Cambria Math" panose="02040503050406030204" pitchFamily="18" charset="0"/>
                                          <a:ea typeface="Cambria Math" panose="02040503050406030204" pitchFamily="18" charset="0"/>
                                        </a:rPr>
                                        <m:t>𝜽</m:t>
                                      </m:r>
                                    </m:e>
                                  </m:d>
                                </m:e>
                              </m:d>
                            </m:e>
                            <m:sub>
                              <m:r>
                                <a:rPr lang="en-US" sz="2400" b="1" i="1">
                                  <a:solidFill>
                                    <a:srgbClr val="FF0000"/>
                                  </a:solidFill>
                                  <a:latin typeface="Cambria Math" panose="02040503050406030204" pitchFamily="18" charset="0"/>
                                </a:rPr>
                                <m:t>𝟐</m:t>
                              </m:r>
                            </m:sub>
                            <m:sup>
                              <m:r>
                                <a:rPr lang="en-US" sz="2400" b="1" i="1">
                                  <a:solidFill>
                                    <a:srgbClr val="FF0000"/>
                                  </a:solidFill>
                                  <a:latin typeface="Cambria Math" panose="02040503050406030204" pitchFamily="18" charset="0"/>
                                </a:rPr>
                                <m:t>𝟐</m:t>
                              </m:r>
                            </m:sup>
                          </m:sSubSup>
                        </m:e>
                      </m:d>
                    </m:oMath>
                  </m:oMathPara>
                </a14:m>
                <a:endParaRPr lang="en-US" sz="2400" b="1" dirty="0"/>
              </a:p>
            </p:txBody>
          </p:sp>
        </mc:Choice>
        <mc:Fallback>
          <p:sp>
            <p:nvSpPr>
              <p:cNvPr id="14" name="TextBox 13">
                <a:extLst>
                  <a:ext uri="{FF2B5EF4-FFF2-40B4-BE49-F238E27FC236}">
                    <a16:creationId xmlns:a16="http://schemas.microsoft.com/office/drawing/2014/main" id="{A4C0D188-5DC8-5282-E84B-2C8FBA004430}"/>
                  </a:ext>
                </a:extLst>
              </p:cNvPr>
              <p:cNvSpPr txBox="1">
                <a:spLocks noRot="1" noChangeAspect="1" noMove="1" noResize="1" noEditPoints="1" noAdjustHandles="1" noChangeArrowheads="1" noChangeShapeType="1" noTextEdit="1"/>
              </p:cNvSpPr>
              <p:nvPr/>
            </p:nvSpPr>
            <p:spPr>
              <a:xfrm>
                <a:off x="958173" y="5918667"/>
                <a:ext cx="9061315" cy="914225"/>
              </a:xfrm>
              <a:prstGeom prst="rect">
                <a:avLst/>
              </a:prstGeom>
              <a:blipFill>
                <a:blip r:embed="rId9"/>
                <a:stretch>
                  <a:fillRect/>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41B51A1D-24D4-CA2F-8F55-05AACE2BC2AB}"/>
              </a:ext>
            </a:extLst>
          </p:cNvPr>
          <p:cNvSpPr txBox="1"/>
          <p:nvPr/>
        </p:nvSpPr>
        <p:spPr>
          <a:xfrm>
            <a:off x="10111902" y="6172200"/>
            <a:ext cx="1536970" cy="461665"/>
          </a:xfrm>
          <a:prstGeom prst="rect">
            <a:avLst/>
          </a:prstGeom>
          <a:noFill/>
        </p:spPr>
        <p:txBody>
          <a:bodyPr wrap="square" rtlCol="0">
            <a:spAutoFit/>
          </a:bodyPr>
          <a:lstStyle/>
          <a:p>
            <a:r>
              <a:rPr lang="en-US" sz="2400" dirty="0">
                <a:solidFill>
                  <a:srgbClr val="00B050"/>
                </a:solidFill>
              </a:rPr>
              <a:t>(4.7)</a:t>
            </a:r>
          </a:p>
        </p:txBody>
      </p:sp>
    </p:spTree>
    <p:extLst>
      <p:ext uri="{BB962C8B-B14F-4D97-AF65-F5344CB8AC3E}">
        <p14:creationId xmlns:p14="http://schemas.microsoft.com/office/powerpoint/2010/main" val="8399993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0B93CCA6-631D-DFEC-77AA-4D3D187A3D29}"/>
                  </a:ext>
                </a:extLst>
              </p:cNvPr>
              <p:cNvSpPr txBox="1"/>
              <p:nvPr/>
            </p:nvSpPr>
            <p:spPr>
              <a:xfrm>
                <a:off x="165368" y="524319"/>
                <a:ext cx="10359959" cy="91672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solidFill>
                                <a:srgbClr val="FF0000"/>
                              </a:solidFill>
                              <a:latin typeface="Cambria Math" panose="02040503050406030204" pitchFamily="18" charset="0"/>
                              <a:cs typeface="Arial" panose="020B0604020202020204" pitchFamily="34" charset="0"/>
                            </a:rPr>
                          </m:ctrlPr>
                        </m:sSubPr>
                        <m:e>
                          <m:acc>
                            <m:accPr>
                              <m:chr m:val="̂"/>
                              <m:ctrlPr>
                                <a:rPr lang="en-US" sz="2400" b="1" i="1" smtClean="0">
                                  <a:solidFill>
                                    <a:srgbClr val="FF0000"/>
                                  </a:solidFill>
                                  <a:latin typeface="Cambria Math" panose="02040503050406030204" pitchFamily="18" charset="0"/>
                                  <a:cs typeface="Arial" panose="020B0604020202020204" pitchFamily="34" charset="0"/>
                                </a:rPr>
                              </m:ctrlPr>
                            </m:accPr>
                            <m:e>
                              <m:r>
                                <a:rPr lang="en-US" sz="2400" b="1" i="1" smtClean="0">
                                  <a:solidFill>
                                    <a:srgbClr val="FF0000"/>
                                  </a:solidFill>
                                  <a:latin typeface="Cambria Math" panose="02040503050406030204" pitchFamily="18" charset="0"/>
                                  <a:cs typeface="Arial" panose="020B0604020202020204" pitchFamily="34" charset="0"/>
                                </a:rPr>
                                <m:t>𝑱</m:t>
                              </m:r>
                            </m:e>
                          </m:acc>
                        </m:e>
                        <m:sub>
                          <m:r>
                            <a:rPr lang="en-US" sz="2400" b="1" i="1" smtClean="0">
                              <a:solidFill>
                                <a:srgbClr val="FF0000"/>
                              </a:solidFill>
                              <a:latin typeface="Cambria Math" panose="02040503050406030204" pitchFamily="18" charset="0"/>
                              <a:cs typeface="Arial" panose="020B0604020202020204" pitchFamily="34" charset="0"/>
                            </a:rPr>
                            <m:t>𝒗𝒓</m:t>
                          </m:r>
                        </m:sub>
                      </m:sSub>
                      <m:d>
                        <m:dPr>
                          <m:ctrlPr>
                            <a:rPr lang="en-US" sz="2400" b="1" i="1" smtClean="0">
                              <a:solidFill>
                                <a:srgbClr val="FF0000"/>
                              </a:solidFill>
                              <a:latin typeface="Cambria Math" panose="02040503050406030204" pitchFamily="18" charset="0"/>
                              <a:cs typeface="Arial" panose="020B0604020202020204" pitchFamily="34" charset="0"/>
                            </a:rPr>
                          </m:ctrlPr>
                        </m:dPr>
                        <m:e>
                          <m:r>
                            <a:rPr lang="en-US" sz="2400" b="1" i="1" smtClean="0">
                              <a:solidFill>
                                <a:srgbClr val="FF0000"/>
                              </a:solidFill>
                              <a:latin typeface="Cambria Math" panose="02040503050406030204" pitchFamily="18" charset="0"/>
                              <a:ea typeface="Cambria Math" panose="02040503050406030204" pitchFamily="18" charset="0"/>
                              <a:cs typeface="Arial" panose="020B0604020202020204" pitchFamily="34" charset="0"/>
                            </a:rPr>
                            <m:t>𝜽</m:t>
                          </m:r>
                          <m:r>
                            <a:rPr lang="en-US" sz="2400" b="1" i="1" smtClean="0">
                              <a:solidFill>
                                <a:srgbClr val="FF0000"/>
                              </a:solidFill>
                              <a:latin typeface="Cambria Math" panose="02040503050406030204" pitchFamily="18" charset="0"/>
                              <a:ea typeface="Cambria Math" panose="02040503050406030204" pitchFamily="18" charset="0"/>
                              <a:cs typeface="Arial" panose="020B0604020202020204" pitchFamily="34" charset="0"/>
                            </a:rPr>
                            <m:t>, </m:t>
                          </m:r>
                          <m:sSubSup>
                            <m:sSubSupPr>
                              <m:ctrlPr>
                                <a:rPr lang="en-US" sz="2400" b="1" i="1" smtClean="0">
                                  <a:solidFill>
                                    <a:srgbClr val="FF0000"/>
                                  </a:solidFill>
                                  <a:latin typeface="Cambria Math" panose="02040503050406030204" pitchFamily="18" charset="0"/>
                                  <a:ea typeface="Cambria Math" panose="02040503050406030204" pitchFamily="18" charset="0"/>
                                  <a:cs typeface="Arial" panose="020B0604020202020204" pitchFamily="34" charset="0"/>
                                </a:rPr>
                              </m:ctrlPr>
                            </m:sSubSupPr>
                            <m:e>
                              <m:r>
                                <a:rPr lang="en-US" sz="2400" b="1" i="1" smtClean="0">
                                  <a:solidFill>
                                    <a:srgbClr val="FF0000"/>
                                  </a:solidFill>
                                  <a:latin typeface="Cambria Math" panose="02040503050406030204" pitchFamily="18" charset="0"/>
                                  <a:ea typeface="Cambria Math" panose="02040503050406030204" pitchFamily="18" charset="0"/>
                                  <a:cs typeface="Arial" panose="020B0604020202020204" pitchFamily="34" charset="0"/>
                                </a:rPr>
                                <m:t>𝑿</m:t>
                              </m:r>
                            </m:e>
                            <m:sub>
                              <m:r>
                                <a:rPr lang="en-US" sz="2400" b="1" i="1" smtClean="0">
                                  <a:solidFill>
                                    <a:srgbClr val="FF0000"/>
                                  </a:solidFill>
                                  <a:latin typeface="Cambria Math" panose="02040503050406030204" pitchFamily="18" charset="0"/>
                                  <a:ea typeface="Cambria Math" panose="02040503050406030204" pitchFamily="18" charset="0"/>
                                  <a:cs typeface="Arial" panose="020B0604020202020204" pitchFamily="34" charset="0"/>
                                </a:rPr>
                                <m:t>𝟏</m:t>
                              </m:r>
                            </m:sub>
                            <m:sup>
                              <m:r>
                                <a:rPr lang="en-US" sz="2400" b="1" i="1" smtClean="0">
                                  <a:solidFill>
                                    <a:srgbClr val="FF0000"/>
                                  </a:solidFill>
                                  <a:latin typeface="Cambria Math" panose="02040503050406030204" pitchFamily="18" charset="0"/>
                                  <a:ea typeface="Cambria Math" panose="02040503050406030204" pitchFamily="18" charset="0"/>
                                  <a:cs typeface="Arial" panose="020B0604020202020204" pitchFamily="34" charset="0"/>
                                </a:rPr>
                                <m:t>𝑵𝑵</m:t>
                              </m:r>
                            </m:sup>
                          </m:sSubSup>
                          <m:r>
                            <a:rPr lang="en-US" sz="2400" b="1" i="1" smtClean="0">
                              <a:solidFill>
                                <a:srgbClr val="FF0000"/>
                              </a:solidFill>
                              <a:latin typeface="Cambria Math" panose="02040503050406030204" pitchFamily="18" charset="0"/>
                              <a:ea typeface="Cambria Math" panose="02040503050406030204" pitchFamily="18" charset="0"/>
                              <a:cs typeface="Arial" panose="020B0604020202020204" pitchFamily="34" charset="0"/>
                            </a:rPr>
                            <m:t>, </m:t>
                          </m:r>
                          <m:sSubSup>
                            <m:sSubSupPr>
                              <m:ctrlPr>
                                <a:rPr lang="en-US" sz="2400" b="1" i="1" smtClean="0">
                                  <a:solidFill>
                                    <a:srgbClr val="FF0000"/>
                                  </a:solidFill>
                                  <a:latin typeface="Cambria Math" panose="02040503050406030204" pitchFamily="18" charset="0"/>
                                  <a:ea typeface="Cambria Math" panose="02040503050406030204" pitchFamily="18" charset="0"/>
                                  <a:cs typeface="Arial" panose="020B0604020202020204" pitchFamily="34" charset="0"/>
                                </a:rPr>
                              </m:ctrlPr>
                            </m:sSubSupPr>
                            <m:e>
                              <m:r>
                                <a:rPr lang="en-US" sz="2400" b="1" i="1" smtClean="0">
                                  <a:solidFill>
                                    <a:srgbClr val="FF0000"/>
                                  </a:solidFill>
                                  <a:latin typeface="Cambria Math" panose="02040503050406030204" pitchFamily="18" charset="0"/>
                                  <a:ea typeface="Cambria Math" panose="02040503050406030204" pitchFamily="18" charset="0"/>
                                  <a:cs typeface="Arial" panose="020B0604020202020204" pitchFamily="34" charset="0"/>
                                </a:rPr>
                                <m:t>𝑽</m:t>
                              </m:r>
                            </m:e>
                            <m:sub>
                              <m:r>
                                <a:rPr lang="en-US" sz="2400" b="1" i="1" smtClean="0">
                                  <a:solidFill>
                                    <a:srgbClr val="FF0000"/>
                                  </a:solidFill>
                                  <a:latin typeface="Cambria Math" panose="02040503050406030204" pitchFamily="18" charset="0"/>
                                  <a:ea typeface="Cambria Math" panose="02040503050406030204" pitchFamily="18" charset="0"/>
                                  <a:cs typeface="Arial" panose="020B0604020202020204" pitchFamily="34" charset="0"/>
                                </a:rPr>
                                <m:t>𝟏𝟏</m:t>
                              </m:r>
                            </m:sub>
                            <m:sup>
                              <m:r>
                                <a:rPr lang="en-US" sz="2400" b="1" i="1" smtClean="0">
                                  <a:solidFill>
                                    <a:srgbClr val="FF0000"/>
                                  </a:solidFill>
                                  <a:latin typeface="Cambria Math" panose="02040503050406030204" pitchFamily="18" charset="0"/>
                                  <a:ea typeface="Cambria Math" panose="02040503050406030204" pitchFamily="18" charset="0"/>
                                  <a:cs typeface="Arial" panose="020B0604020202020204" pitchFamily="34" charset="0"/>
                                </a:rPr>
                                <m:t>𝑵𝑴</m:t>
                              </m:r>
                            </m:sup>
                          </m:sSubSup>
                        </m:e>
                      </m:d>
                      <m:r>
                        <a:rPr lang="en-US" sz="2400" b="1" i="1" smtClean="0">
                          <a:solidFill>
                            <a:srgbClr val="FF0000"/>
                          </a:solidFill>
                          <a:latin typeface="Cambria Math" panose="02040503050406030204" pitchFamily="18" charset="0"/>
                          <a:ea typeface="Cambria Math" panose="02040503050406030204" pitchFamily="18" charset="0"/>
                          <a:cs typeface="Arial" panose="020B0604020202020204" pitchFamily="34" charset="0"/>
                        </a:rPr>
                        <m:t>=</m:t>
                      </m:r>
                      <m:f>
                        <m:fPr>
                          <m:ctrlPr>
                            <a:rPr lang="en-US" sz="2400" b="1" i="1" smtClean="0">
                              <a:solidFill>
                                <a:srgbClr val="FF0000"/>
                              </a:solidFill>
                              <a:latin typeface="Cambria Math" panose="02040503050406030204" pitchFamily="18" charset="0"/>
                              <a:ea typeface="Cambria Math" panose="02040503050406030204" pitchFamily="18" charset="0"/>
                              <a:cs typeface="Arial" panose="020B0604020202020204" pitchFamily="34" charset="0"/>
                            </a:rPr>
                          </m:ctrlPr>
                        </m:fPr>
                        <m:num>
                          <m:r>
                            <a:rPr lang="en-US" sz="2400" b="1" i="1" smtClean="0">
                              <a:solidFill>
                                <a:srgbClr val="FF0000"/>
                              </a:solidFill>
                              <a:latin typeface="Cambria Math" panose="02040503050406030204" pitchFamily="18" charset="0"/>
                              <a:ea typeface="Cambria Math" panose="02040503050406030204" pitchFamily="18" charset="0"/>
                              <a:cs typeface="Arial" panose="020B0604020202020204" pitchFamily="34" charset="0"/>
                            </a:rPr>
                            <m:t>𝟏</m:t>
                          </m:r>
                        </m:num>
                        <m:den>
                          <m:r>
                            <a:rPr lang="en-US" sz="2400" b="1" i="1" smtClean="0">
                              <a:solidFill>
                                <a:srgbClr val="FF0000"/>
                              </a:solidFill>
                              <a:latin typeface="Cambria Math" panose="02040503050406030204" pitchFamily="18" charset="0"/>
                              <a:ea typeface="Cambria Math" panose="02040503050406030204" pitchFamily="18" charset="0"/>
                              <a:cs typeface="Arial" panose="020B0604020202020204" pitchFamily="34" charset="0"/>
                            </a:rPr>
                            <m:t>𝑵</m:t>
                          </m:r>
                        </m:den>
                      </m:f>
                      <m:f>
                        <m:fPr>
                          <m:ctrlPr>
                            <a:rPr lang="en-US" sz="2400" b="1" i="1" smtClean="0">
                              <a:solidFill>
                                <a:srgbClr val="FF0000"/>
                              </a:solidFill>
                              <a:latin typeface="Cambria Math" panose="02040503050406030204" pitchFamily="18" charset="0"/>
                              <a:ea typeface="Cambria Math" panose="02040503050406030204" pitchFamily="18" charset="0"/>
                              <a:cs typeface="Arial" panose="020B0604020202020204" pitchFamily="34" charset="0"/>
                            </a:rPr>
                          </m:ctrlPr>
                        </m:fPr>
                        <m:num>
                          <m:r>
                            <a:rPr lang="en-US" sz="2400" b="1" i="1" smtClean="0">
                              <a:solidFill>
                                <a:srgbClr val="FF0000"/>
                              </a:solidFill>
                              <a:latin typeface="Cambria Math" panose="02040503050406030204" pitchFamily="18" charset="0"/>
                              <a:ea typeface="Cambria Math" panose="02040503050406030204" pitchFamily="18" charset="0"/>
                              <a:cs typeface="Arial" panose="020B0604020202020204" pitchFamily="34" charset="0"/>
                            </a:rPr>
                            <m:t>𝟏</m:t>
                          </m:r>
                        </m:num>
                        <m:den>
                          <m:r>
                            <a:rPr lang="en-US" sz="2400" b="1" i="1" smtClean="0">
                              <a:solidFill>
                                <a:srgbClr val="FF0000"/>
                              </a:solidFill>
                              <a:latin typeface="Cambria Math" panose="02040503050406030204" pitchFamily="18" charset="0"/>
                              <a:ea typeface="Cambria Math" panose="02040503050406030204" pitchFamily="18" charset="0"/>
                              <a:cs typeface="Arial" panose="020B0604020202020204" pitchFamily="34" charset="0"/>
                            </a:rPr>
                            <m:t>𝑴</m:t>
                          </m:r>
                        </m:den>
                      </m:f>
                      <m:nary>
                        <m:naryPr>
                          <m:chr m:val="∑"/>
                          <m:limLoc m:val="subSup"/>
                          <m:ctrlPr>
                            <a:rPr lang="en-US" sz="2400" b="1" i="1" smtClean="0">
                              <a:solidFill>
                                <a:srgbClr val="FF0000"/>
                              </a:solidFill>
                              <a:latin typeface="Cambria Math" panose="02040503050406030204" pitchFamily="18" charset="0"/>
                              <a:ea typeface="Cambria Math" panose="02040503050406030204" pitchFamily="18" charset="0"/>
                              <a:cs typeface="Arial" panose="020B0604020202020204" pitchFamily="34" charset="0"/>
                            </a:rPr>
                          </m:ctrlPr>
                        </m:naryPr>
                        <m:sub>
                          <m:r>
                            <m:rPr>
                              <m:brk m:alnAt="25"/>
                            </m:rPr>
                            <a:rPr lang="en-US" sz="2400" b="1" i="1" smtClean="0">
                              <a:solidFill>
                                <a:srgbClr val="FF0000"/>
                              </a:solidFill>
                              <a:latin typeface="Cambria Math" panose="02040503050406030204" pitchFamily="18" charset="0"/>
                              <a:ea typeface="Cambria Math" panose="02040503050406030204" pitchFamily="18" charset="0"/>
                              <a:cs typeface="Arial" panose="020B0604020202020204" pitchFamily="34" charset="0"/>
                            </a:rPr>
                            <m:t>𝒊</m:t>
                          </m:r>
                          <m:r>
                            <a:rPr lang="en-US" sz="2400" b="1" i="1" smtClean="0">
                              <a:solidFill>
                                <a:srgbClr val="FF0000"/>
                              </a:solidFill>
                              <a:latin typeface="Cambria Math" panose="02040503050406030204" pitchFamily="18" charset="0"/>
                              <a:ea typeface="Cambria Math" panose="02040503050406030204" pitchFamily="18" charset="0"/>
                              <a:cs typeface="Arial" panose="020B0604020202020204" pitchFamily="34" charset="0"/>
                            </a:rPr>
                            <m:t>−</m:t>
                          </m:r>
                          <m:r>
                            <a:rPr lang="en-US" sz="2400" b="1" i="1" smtClean="0">
                              <a:solidFill>
                                <a:srgbClr val="FF0000"/>
                              </a:solidFill>
                              <a:latin typeface="Cambria Math" panose="02040503050406030204" pitchFamily="18" charset="0"/>
                              <a:ea typeface="Cambria Math" panose="02040503050406030204" pitchFamily="18" charset="0"/>
                              <a:cs typeface="Arial" panose="020B0604020202020204" pitchFamily="34" charset="0"/>
                            </a:rPr>
                            <m:t>𝟏</m:t>
                          </m:r>
                        </m:sub>
                        <m:sup>
                          <m:r>
                            <a:rPr lang="en-US" sz="2400" b="1" i="1" smtClean="0">
                              <a:solidFill>
                                <a:srgbClr val="FF0000"/>
                              </a:solidFill>
                              <a:latin typeface="Cambria Math" panose="02040503050406030204" pitchFamily="18" charset="0"/>
                              <a:ea typeface="Cambria Math" panose="02040503050406030204" pitchFamily="18" charset="0"/>
                              <a:cs typeface="Arial" panose="020B0604020202020204" pitchFamily="34" charset="0"/>
                            </a:rPr>
                            <m:t>𝑵</m:t>
                          </m:r>
                        </m:sup>
                        <m:e>
                          <m:nary>
                            <m:naryPr>
                              <m:chr m:val="∑"/>
                              <m:limLoc m:val="subSup"/>
                              <m:ctrlPr>
                                <a:rPr lang="en-US" sz="2400" b="1" i="1" smtClean="0">
                                  <a:solidFill>
                                    <a:srgbClr val="FF0000"/>
                                  </a:solidFill>
                                  <a:latin typeface="Cambria Math" panose="02040503050406030204" pitchFamily="18" charset="0"/>
                                  <a:ea typeface="Cambria Math" panose="02040503050406030204" pitchFamily="18" charset="0"/>
                                  <a:cs typeface="Arial" panose="020B0604020202020204" pitchFamily="34" charset="0"/>
                                </a:rPr>
                              </m:ctrlPr>
                            </m:naryPr>
                            <m:sub>
                              <m:r>
                                <m:rPr>
                                  <m:brk m:alnAt="25"/>
                                </m:rPr>
                                <a:rPr lang="en-US" sz="2400" b="1" i="1" smtClean="0">
                                  <a:solidFill>
                                    <a:srgbClr val="FF0000"/>
                                  </a:solidFill>
                                  <a:latin typeface="Cambria Math" panose="02040503050406030204" pitchFamily="18" charset="0"/>
                                  <a:ea typeface="Cambria Math" panose="02040503050406030204" pitchFamily="18" charset="0"/>
                                  <a:cs typeface="Arial" panose="020B0604020202020204" pitchFamily="34" charset="0"/>
                                </a:rPr>
                                <m:t>𝒋</m:t>
                              </m:r>
                              <m:r>
                                <a:rPr lang="en-US" sz="2400" b="1" i="1" smtClean="0">
                                  <a:solidFill>
                                    <a:srgbClr val="FF0000"/>
                                  </a:solidFill>
                                  <a:latin typeface="Cambria Math" panose="02040503050406030204" pitchFamily="18" charset="0"/>
                                  <a:ea typeface="Cambria Math" panose="02040503050406030204" pitchFamily="18" charset="0"/>
                                  <a:cs typeface="Arial" panose="020B0604020202020204" pitchFamily="34" charset="0"/>
                                </a:rPr>
                                <m:t>=</m:t>
                              </m:r>
                              <m:r>
                                <a:rPr lang="en-US" sz="2400" b="1" i="1" smtClean="0">
                                  <a:solidFill>
                                    <a:srgbClr val="FF0000"/>
                                  </a:solidFill>
                                  <a:latin typeface="Cambria Math" panose="02040503050406030204" pitchFamily="18" charset="0"/>
                                  <a:ea typeface="Cambria Math" panose="02040503050406030204" pitchFamily="18" charset="0"/>
                                  <a:cs typeface="Arial" panose="020B0604020202020204" pitchFamily="34" charset="0"/>
                                </a:rPr>
                                <m:t>𝟏</m:t>
                              </m:r>
                            </m:sub>
                            <m:sup>
                              <m:r>
                                <a:rPr lang="en-US" sz="2400" b="1" i="1" smtClean="0">
                                  <a:solidFill>
                                    <a:srgbClr val="FF0000"/>
                                  </a:solidFill>
                                  <a:latin typeface="Cambria Math" panose="02040503050406030204" pitchFamily="18" charset="0"/>
                                  <a:ea typeface="Cambria Math" panose="02040503050406030204" pitchFamily="18" charset="0"/>
                                  <a:cs typeface="Arial" panose="020B0604020202020204" pitchFamily="34" charset="0"/>
                                </a:rPr>
                                <m:t>𝑴</m:t>
                              </m:r>
                            </m:sup>
                            <m:e>
                              <m:d>
                                <m:dPr>
                                  <m:begChr m:val="["/>
                                  <m:endChr m:val="]"/>
                                  <m:ctrlPr>
                                    <a:rPr lang="en-US" sz="2400" b="1" i="1" smtClean="0">
                                      <a:solidFill>
                                        <a:srgbClr val="FF0000"/>
                                      </a:solidFill>
                                      <a:latin typeface="Cambria Math" panose="02040503050406030204" pitchFamily="18" charset="0"/>
                                      <a:ea typeface="Cambria Math" panose="02040503050406030204" pitchFamily="18" charset="0"/>
                                      <a:cs typeface="Arial" panose="020B0604020202020204" pitchFamily="34" charset="0"/>
                                    </a:rPr>
                                  </m:ctrlPr>
                                </m:dPr>
                                <m:e>
                                  <m:sSubSup>
                                    <m:sSubSupPr>
                                      <m:ctrlPr>
                                        <a:rPr lang="en-US" sz="2400" b="1" i="1" smtClean="0">
                                          <a:solidFill>
                                            <a:srgbClr val="FF0000"/>
                                          </a:solidFill>
                                          <a:latin typeface="Cambria Math" panose="02040503050406030204" pitchFamily="18" charset="0"/>
                                          <a:ea typeface="Cambria Math" panose="02040503050406030204" pitchFamily="18" charset="0"/>
                                          <a:cs typeface="Arial" panose="020B0604020202020204" pitchFamily="34" charset="0"/>
                                        </a:rPr>
                                      </m:ctrlPr>
                                    </m:sSubSupPr>
                                    <m:e>
                                      <m:r>
                                        <a:rPr lang="en-US" sz="2400" b="1" i="1" smtClean="0">
                                          <a:solidFill>
                                            <a:srgbClr val="FF0000"/>
                                          </a:solidFill>
                                          <a:latin typeface="Cambria Math" panose="02040503050406030204" pitchFamily="18" charset="0"/>
                                          <a:ea typeface="Cambria Math" panose="02040503050406030204" pitchFamily="18" charset="0"/>
                                          <a:cs typeface="Arial" panose="020B0604020202020204" pitchFamily="34" charset="0"/>
                                        </a:rPr>
                                        <m:t>𝑽</m:t>
                                      </m:r>
                                    </m:e>
                                    <m:sub>
                                      <m:r>
                                        <a:rPr lang="en-US" sz="2400" b="1" i="1" smtClean="0">
                                          <a:solidFill>
                                            <a:srgbClr val="FF0000"/>
                                          </a:solidFill>
                                          <a:latin typeface="Cambria Math" panose="02040503050406030204" pitchFamily="18" charset="0"/>
                                          <a:ea typeface="Cambria Math" panose="02040503050406030204" pitchFamily="18" charset="0"/>
                                          <a:cs typeface="Arial" panose="020B0604020202020204" pitchFamily="34" charset="0"/>
                                        </a:rPr>
                                        <m:t>𝒊𝒋</m:t>
                                      </m:r>
                                    </m:sub>
                                    <m:sup>
                                      <m:r>
                                        <a:rPr lang="en-US" sz="2400" b="1" i="1" smtClean="0">
                                          <a:solidFill>
                                            <a:srgbClr val="FF0000"/>
                                          </a:solidFill>
                                          <a:latin typeface="Cambria Math" panose="02040503050406030204" pitchFamily="18" charset="0"/>
                                          <a:ea typeface="Cambria Math" panose="02040503050406030204" pitchFamily="18" charset="0"/>
                                          <a:cs typeface="Arial" panose="020B0604020202020204" pitchFamily="34" charset="0"/>
                                        </a:rPr>
                                        <m:t>𝑻</m:t>
                                      </m:r>
                                    </m:sup>
                                  </m:sSubSup>
                                  <m:sSub>
                                    <m:sSubPr>
                                      <m:ctrlPr>
                                        <a:rPr lang="en-US" sz="2400" b="1" i="1" smtClean="0">
                                          <a:solidFill>
                                            <a:srgbClr val="FF0000"/>
                                          </a:solidFill>
                                          <a:latin typeface="Cambria Math" panose="02040503050406030204" pitchFamily="18" charset="0"/>
                                          <a:ea typeface="Cambria Math" panose="02040503050406030204" pitchFamily="18" charset="0"/>
                                          <a:cs typeface="Arial" panose="020B0604020202020204" pitchFamily="34" charset="0"/>
                                        </a:rPr>
                                      </m:ctrlPr>
                                    </m:sSubPr>
                                    <m:e>
                                      <m:r>
                                        <a:rPr lang="en-US" sz="2400" b="1" i="1" smtClean="0">
                                          <a:solidFill>
                                            <a:srgbClr val="FF0000"/>
                                          </a:solidFill>
                                          <a:latin typeface="Cambria Math" panose="02040503050406030204" pitchFamily="18" charset="0"/>
                                          <a:ea typeface="Cambria Math" panose="02040503050406030204" pitchFamily="18" charset="0"/>
                                          <a:cs typeface="Arial" panose="020B0604020202020204" pitchFamily="34" charset="0"/>
                                        </a:rPr>
                                        <m:t>𝜵</m:t>
                                      </m:r>
                                    </m:e>
                                    <m:sub>
                                      <m:r>
                                        <a:rPr lang="en-US" sz="2400" b="1" i="1" smtClean="0">
                                          <a:solidFill>
                                            <a:srgbClr val="FF0000"/>
                                          </a:solidFill>
                                          <a:latin typeface="Cambria Math" panose="02040503050406030204" pitchFamily="18" charset="0"/>
                                          <a:ea typeface="Cambria Math" panose="02040503050406030204" pitchFamily="18" charset="0"/>
                                          <a:cs typeface="Arial" panose="020B0604020202020204" pitchFamily="34" charset="0"/>
                                        </a:rPr>
                                        <m:t>𝒙</m:t>
                                      </m:r>
                                    </m:sub>
                                  </m:sSub>
                                  <m:sSub>
                                    <m:sSubPr>
                                      <m:ctrlPr>
                                        <a:rPr lang="en-US" sz="2400" b="1" i="1" smtClean="0">
                                          <a:solidFill>
                                            <a:srgbClr val="FF0000"/>
                                          </a:solidFill>
                                          <a:latin typeface="Cambria Math" panose="02040503050406030204" pitchFamily="18" charset="0"/>
                                          <a:ea typeface="Cambria Math" panose="02040503050406030204" pitchFamily="18" charset="0"/>
                                          <a:cs typeface="Arial" panose="020B0604020202020204" pitchFamily="34" charset="0"/>
                                        </a:rPr>
                                      </m:ctrlPr>
                                    </m:sSubPr>
                                    <m:e>
                                      <m:r>
                                        <a:rPr lang="en-US" sz="2400" b="1" i="1" smtClean="0">
                                          <a:solidFill>
                                            <a:srgbClr val="FF0000"/>
                                          </a:solidFill>
                                          <a:latin typeface="Cambria Math" panose="02040503050406030204" pitchFamily="18" charset="0"/>
                                          <a:ea typeface="Cambria Math" panose="02040503050406030204" pitchFamily="18" charset="0"/>
                                          <a:cs typeface="Arial" panose="020B0604020202020204" pitchFamily="34" charset="0"/>
                                        </a:rPr>
                                        <m:t>𝑺</m:t>
                                      </m:r>
                                    </m:e>
                                    <m:sub>
                                      <m:r>
                                        <a:rPr lang="en-US" sz="2400" b="1" i="1" smtClean="0">
                                          <a:solidFill>
                                            <a:srgbClr val="FF0000"/>
                                          </a:solidFill>
                                          <a:latin typeface="Cambria Math" panose="02040503050406030204" pitchFamily="18" charset="0"/>
                                          <a:ea typeface="Cambria Math" panose="02040503050406030204" pitchFamily="18" charset="0"/>
                                          <a:cs typeface="Arial" panose="020B0604020202020204" pitchFamily="34" charset="0"/>
                                        </a:rPr>
                                        <m:t>𝒎</m:t>
                                      </m:r>
                                    </m:sub>
                                  </m:sSub>
                                  <m:d>
                                    <m:dPr>
                                      <m:ctrlPr>
                                        <a:rPr lang="en-US" sz="2400" b="1" i="1" smtClean="0">
                                          <a:solidFill>
                                            <a:srgbClr val="FF0000"/>
                                          </a:solidFill>
                                          <a:latin typeface="Cambria Math" panose="02040503050406030204" pitchFamily="18" charset="0"/>
                                          <a:ea typeface="Cambria Math" panose="02040503050406030204" pitchFamily="18" charset="0"/>
                                          <a:cs typeface="Arial" panose="020B0604020202020204" pitchFamily="34" charset="0"/>
                                        </a:rPr>
                                      </m:ctrlPr>
                                    </m:dPr>
                                    <m:e>
                                      <m:sSub>
                                        <m:sSubPr>
                                          <m:ctrlPr>
                                            <a:rPr lang="en-US" sz="2400" b="1" i="1" smtClean="0">
                                              <a:solidFill>
                                                <a:srgbClr val="FF0000"/>
                                              </a:solidFill>
                                              <a:latin typeface="Cambria Math" panose="02040503050406030204" pitchFamily="18" charset="0"/>
                                              <a:ea typeface="Cambria Math" panose="02040503050406030204" pitchFamily="18" charset="0"/>
                                              <a:cs typeface="Arial" panose="020B0604020202020204" pitchFamily="34" charset="0"/>
                                            </a:rPr>
                                          </m:ctrlPr>
                                        </m:sSubPr>
                                        <m:e>
                                          <m:r>
                                            <a:rPr lang="en-US" sz="2400" b="1" i="1" smtClean="0">
                                              <a:solidFill>
                                                <a:srgbClr val="FF0000"/>
                                              </a:solidFill>
                                              <a:latin typeface="Cambria Math" panose="02040503050406030204" pitchFamily="18" charset="0"/>
                                              <a:ea typeface="Cambria Math" panose="02040503050406030204" pitchFamily="18" charset="0"/>
                                              <a:cs typeface="Arial" panose="020B0604020202020204" pitchFamily="34" charset="0"/>
                                            </a:rPr>
                                            <m:t>𝒙</m:t>
                                          </m:r>
                                        </m:e>
                                        <m:sub>
                                          <m:r>
                                            <a:rPr lang="en-US" sz="2400" b="1" i="1" smtClean="0">
                                              <a:solidFill>
                                                <a:srgbClr val="FF0000"/>
                                              </a:solidFill>
                                              <a:latin typeface="Cambria Math" panose="02040503050406030204" pitchFamily="18" charset="0"/>
                                              <a:ea typeface="Cambria Math" panose="02040503050406030204" pitchFamily="18" charset="0"/>
                                              <a:cs typeface="Arial" panose="020B0604020202020204" pitchFamily="34" charset="0"/>
                                            </a:rPr>
                                            <m:t>𝒊</m:t>
                                          </m:r>
                                        </m:sub>
                                      </m:sSub>
                                      <m:r>
                                        <a:rPr lang="en-US" sz="2400" b="1" i="1" smtClean="0">
                                          <a:solidFill>
                                            <a:srgbClr val="FF0000"/>
                                          </a:solidFill>
                                          <a:latin typeface="Cambria Math" panose="02040503050406030204" pitchFamily="18" charset="0"/>
                                          <a:ea typeface="Cambria Math" panose="02040503050406030204" pitchFamily="18" charset="0"/>
                                          <a:cs typeface="Arial" panose="020B0604020202020204" pitchFamily="34" charset="0"/>
                                        </a:rPr>
                                        <m:t>, </m:t>
                                      </m:r>
                                      <m:r>
                                        <a:rPr lang="en-US" sz="2400" b="1" i="1" smtClean="0">
                                          <a:solidFill>
                                            <a:srgbClr val="FF0000"/>
                                          </a:solidFill>
                                          <a:latin typeface="Cambria Math" panose="02040503050406030204" pitchFamily="18" charset="0"/>
                                          <a:ea typeface="Cambria Math" panose="02040503050406030204" pitchFamily="18" charset="0"/>
                                          <a:cs typeface="Arial" panose="020B0604020202020204" pitchFamily="34" charset="0"/>
                                        </a:rPr>
                                        <m:t>𝜽</m:t>
                                      </m:r>
                                    </m:e>
                                  </m:d>
                                  <m:sSub>
                                    <m:sSubPr>
                                      <m:ctrlPr>
                                        <a:rPr lang="en-US" sz="2400" b="1" i="1" smtClean="0">
                                          <a:solidFill>
                                            <a:srgbClr val="FF0000"/>
                                          </a:solidFill>
                                          <a:latin typeface="Cambria Math" panose="02040503050406030204" pitchFamily="18" charset="0"/>
                                          <a:ea typeface="Cambria Math" panose="02040503050406030204" pitchFamily="18" charset="0"/>
                                          <a:cs typeface="Arial" panose="020B0604020202020204" pitchFamily="34" charset="0"/>
                                        </a:rPr>
                                      </m:ctrlPr>
                                    </m:sSubPr>
                                    <m:e>
                                      <m:r>
                                        <a:rPr lang="en-US" sz="2400" b="1" i="1" smtClean="0">
                                          <a:solidFill>
                                            <a:srgbClr val="FF0000"/>
                                          </a:solidFill>
                                          <a:latin typeface="Cambria Math" panose="02040503050406030204" pitchFamily="18" charset="0"/>
                                          <a:ea typeface="Cambria Math" panose="02040503050406030204" pitchFamily="18" charset="0"/>
                                          <a:cs typeface="Arial" panose="020B0604020202020204" pitchFamily="34" charset="0"/>
                                        </a:rPr>
                                        <m:t>𝑽</m:t>
                                      </m:r>
                                    </m:e>
                                    <m:sub>
                                      <m:r>
                                        <a:rPr lang="en-US" sz="2400" b="1" i="1" smtClean="0">
                                          <a:solidFill>
                                            <a:srgbClr val="FF0000"/>
                                          </a:solidFill>
                                          <a:latin typeface="Cambria Math" panose="02040503050406030204" pitchFamily="18" charset="0"/>
                                          <a:ea typeface="Cambria Math" panose="02040503050406030204" pitchFamily="18" charset="0"/>
                                          <a:cs typeface="Arial" panose="020B0604020202020204" pitchFamily="34" charset="0"/>
                                        </a:rPr>
                                        <m:t>𝒊𝒋</m:t>
                                      </m:r>
                                    </m:sub>
                                  </m:sSub>
                                  <m:r>
                                    <a:rPr lang="en-US" sz="2400" b="1" i="1" smtClean="0">
                                      <a:solidFill>
                                        <a:srgbClr val="FF0000"/>
                                      </a:solidFill>
                                      <a:latin typeface="Cambria Math" panose="02040503050406030204" pitchFamily="18" charset="0"/>
                                      <a:ea typeface="Cambria Math" panose="02040503050406030204" pitchFamily="18" charset="0"/>
                                      <a:cs typeface="Arial" panose="020B0604020202020204" pitchFamily="34" charset="0"/>
                                    </a:rPr>
                                    <m:t>+</m:t>
                                  </m:r>
                                  <m:f>
                                    <m:fPr>
                                      <m:ctrlPr>
                                        <a:rPr lang="en-US" sz="2400" b="1" i="1" smtClean="0">
                                          <a:solidFill>
                                            <a:srgbClr val="FF0000"/>
                                          </a:solidFill>
                                          <a:latin typeface="Cambria Math" panose="02040503050406030204" pitchFamily="18" charset="0"/>
                                          <a:ea typeface="Cambria Math" panose="02040503050406030204" pitchFamily="18" charset="0"/>
                                          <a:cs typeface="Arial" panose="020B0604020202020204" pitchFamily="34" charset="0"/>
                                        </a:rPr>
                                      </m:ctrlPr>
                                    </m:fPr>
                                    <m:num>
                                      <m:r>
                                        <a:rPr lang="en-US" sz="2400" b="1" i="1" smtClean="0">
                                          <a:solidFill>
                                            <a:srgbClr val="FF0000"/>
                                          </a:solidFill>
                                          <a:latin typeface="Cambria Math" panose="02040503050406030204" pitchFamily="18" charset="0"/>
                                          <a:ea typeface="Cambria Math" panose="02040503050406030204" pitchFamily="18" charset="0"/>
                                          <a:cs typeface="Arial" panose="020B0604020202020204" pitchFamily="34" charset="0"/>
                                        </a:rPr>
                                        <m:t>𝟏</m:t>
                                      </m:r>
                                    </m:num>
                                    <m:den>
                                      <m:r>
                                        <a:rPr lang="en-US" sz="2400" b="1" i="1" smtClean="0">
                                          <a:solidFill>
                                            <a:srgbClr val="FF0000"/>
                                          </a:solidFill>
                                          <a:latin typeface="Cambria Math" panose="02040503050406030204" pitchFamily="18" charset="0"/>
                                          <a:ea typeface="Cambria Math" panose="02040503050406030204" pitchFamily="18" charset="0"/>
                                          <a:cs typeface="Arial" panose="020B0604020202020204" pitchFamily="34" charset="0"/>
                                        </a:rPr>
                                        <m:t>𝟐</m:t>
                                      </m:r>
                                    </m:den>
                                  </m:f>
                                  <m:sSubSup>
                                    <m:sSubSupPr>
                                      <m:ctrlPr>
                                        <a:rPr lang="en-US" sz="2400" b="1" i="1" smtClean="0">
                                          <a:solidFill>
                                            <a:srgbClr val="FF0000"/>
                                          </a:solidFill>
                                          <a:latin typeface="Cambria Math" panose="02040503050406030204" pitchFamily="18" charset="0"/>
                                          <a:ea typeface="Cambria Math" panose="02040503050406030204" pitchFamily="18" charset="0"/>
                                          <a:cs typeface="Arial" panose="020B0604020202020204" pitchFamily="34" charset="0"/>
                                        </a:rPr>
                                      </m:ctrlPr>
                                    </m:sSubSupPr>
                                    <m:e>
                                      <m:d>
                                        <m:dPr>
                                          <m:begChr m:val="‖"/>
                                          <m:endChr m:val="‖"/>
                                          <m:ctrlPr>
                                            <a:rPr lang="en-US" sz="2400" b="1" i="1" smtClean="0">
                                              <a:solidFill>
                                                <a:srgbClr val="FF0000"/>
                                              </a:solidFill>
                                              <a:latin typeface="Cambria Math" panose="02040503050406030204" pitchFamily="18" charset="0"/>
                                              <a:ea typeface="Cambria Math" panose="02040503050406030204" pitchFamily="18" charset="0"/>
                                              <a:cs typeface="Arial" panose="020B0604020202020204" pitchFamily="34" charset="0"/>
                                            </a:rPr>
                                          </m:ctrlPr>
                                        </m:dPr>
                                        <m:e>
                                          <m:sSub>
                                            <m:sSubPr>
                                              <m:ctrlPr>
                                                <a:rPr lang="en-US" sz="2400" b="1" i="1">
                                                  <a:solidFill>
                                                    <a:srgbClr val="FF0000"/>
                                                  </a:solidFill>
                                                  <a:latin typeface="Cambria Math" panose="02040503050406030204" pitchFamily="18" charset="0"/>
                                                  <a:ea typeface="Cambria Math" panose="02040503050406030204" pitchFamily="18" charset="0"/>
                                                  <a:cs typeface="Arial" panose="020B0604020202020204" pitchFamily="34" charset="0"/>
                                                </a:rPr>
                                              </m:ctrlPr>
                                            </m:sSubPr>
                                            <m:e>
                                              <m:r>
                                                <a:rPr lang="en-US" sz="2400" b="1" i="1">
                                                  <a:solidFill>
                                                    <a:srgbClr val="FF0000"/>
                                                  </a:solidFill>
                                                  <a:latin typeface="Cambria Math" panose="02040503050406030204" pitchFamily="18" charset="0"/>
                                                  <a:ea typeface="Cambria Math" panose="02040503050406030204" pitchFamily="18" charset="0"/>
                                                  <a:cs typeface="Arial" panose="020B0604020202020204" pitchFamily="34" charset="0"/>
                                                </a:rPr>
                                                <m:t>𝑺</m:t>
                                              </m:r>
                                            </m:e>
                                            <m:sub>
                                              <m:r>
                                                <a:rPr lang="en-US" sz="2400" b="1" i="1">
                                                  <a:solidFill>
                                                    <a:srgbClr val="FF0000"/>
                                                  </a:solidFill>
                                                  <a:latin typeface="Cambria Math" panose="02040503050406030204" pitchFamily="18" charset="0"/>
                                                  <a:ea typeface="Cambria Math" panose="02040503050406030204" pitchFamily="18" charset="0"/>
                                                  <a:cs typeface="Arial" panose="020B0604020202020204" pitchFamily="34" charset="0"/>
                                                </a:rPr>
                                                <m:t>𝒎</m:t>
                                              </m:r>
                                            </m:sub>
                                          </m:sSub>
                                          <m:d>
                                            <m:dPr>
                                              <m:ctrlPr>
                                                <a:rPr lang="en-US" sz="2400" b="1" i="1">
                                                  <a:solidFill>
                                                    <a:srgbClr val="FF0000"/>
                                                  </a:solidFill>
                                                  <a:latin typeface="Cambria Math" panose="02040503050406030204" pitchFamily="18" charset="0"/>
                                                  <a:ea typeface="Cambria Math" panose="02040503050406030204" pitchFamily="18" charset="0"/>
                                                  <a:cs typeface="Arial" panose="020B0604020202020204" pitchFamily="34" charset="0"/>
                                                </a:rPr>
                                              </m:ctrlPr>
                                            </m:dPr>
                                            <m:e>
                                              <m:sSub>
                                                <m:sSubPr>
                                                  <m:ctrlPr>
                                                    <a:rPr lang="en-US" sz="2400" b="1" i="1">
                                                      <a:solidFill>
                                                        <a:srgbClr val="FF0000"/>
                                                      </a:solidFill>
                                                      <a:latin typeface="Cambria Math" panose="02040503050406030204" pitchFamily="18" charset="0"/>
                                                      <a:ea typeface="Cambria Math" panose="02040503050406030204" pitchFamily="18" charset="0"/>
                                                      <a:cs typeface="Arial" panose="020B0604020202020204" pitchFamily="34" charset="0"/>
                                                    </a:rPr>
                                                  </m:ctrlPr>
                                                </m:sSubPr>
                                                <m:e>
                                                  <m:r>
                                                    <a:rPr lang="en-US" sz="2400" b="1" i="1">
                                                      <a:solidFill>
                                                        <a:srgbClr val="FF0000"/>
                                                      </a:solidFill>
                                                      <a:latin typeface="Cambria Math" panose="02040503050406030204" pitchFamily="18" charset="0"/>
                                                      <a:ea typeface="Cambria Math" panose="02040503050406030204" pitchFamily="18" charset="0"/>
                                                      <a:cs typeface="Arial" panose="020B0604020202020204" pitchFamily="34" charset="0"/>
                                                    </a:rPr>
                                                    <m:t>𝒙</m:t>
                                                  </m:r>
                                                </m:e>
                                                <m:sub>
                                                  <m:r>
                                                    <a:rPr lang="en-US" sz="2400" b="1" i="1">
                                                      <a:solidFill>
                                                        <a:srgbClr val="FF0000"/>
                                                      </a:solidFill>
                                                      <a:latin typeface="Cambria Math" panose="02040503050406030204" pitchFamily="18" charset="0"/>
                                                      <a:ea typeface="Cambria Math" panose="02040503050406030204" pitchFamily="18" charset="0"/>
                                                      <a:cs typeface="Arial" panose="020B0604020202020204" pitchFamily="34" charset="0"/>
                                                    </a:rPr>
                                                    <m:t>𝒊</m:t>
                                                  </m:r>
                                                </m:sub>
                                              </m:sSub>
                                              <m:r>
                                                <a:rPr lang="en-US" sz="2400" b="1" i="1">
                                                  <a:solidFill>
                                                    <a:srgbClr val="FF0000"/>
                                                  </a:solidFill>
                                                  <a:latin typeface="Cambria Math" panose="02040503050406030204" pitchFamily="18" charset="0"/>
                                                  <a:ea typeface="Cambria Math" panose="02040503050406030204" pitchFamily="18" charset="0"/>
                                                  <a:cs typeface="Arial" panose="020B0604020202020204" pitchFamily="34" charset="0"/>
                                                </a:rPr>
                                                <m:t>, </m:t>
                                              </m:r>
                                              <m:r>
                                                <a:rPr lang="en-US" sz="2400" b="1" i="1">
                                                  <a:solidFill>
                                                    <a:srgbClr val="FF0000"/>
                                                  </a:solidFill>
                                                  <a:latin typeface="Cambria Math" panose="02040503050406030204" pitchFamily="18" charset="0"/>
                                                  <a:ea typeface="Cambria Math" panose="02040503050406030204" pitchFamily="18" charset="0"/>
                                                  <a:cs typeface="Arial" panose="020B0604020202020204" pitchFamily="34" charset="0"/>
                                                </a:rPr>
                                                <m:t>𝜽</m:t>
                                              </m:r>
                                            </m:e>
                                          </m:d>
                                        </m:e>
                                      </m:d>
                                    </m:e>
                                    <m:sub>
                                      <m:r>
                                        <a:rPr lang="en-US" sz="2400" b="1" i="1" smtClean="0">
                                          <a:solidFill>
                                            <a:srgbClr val="FF0000"/>
                                          </a:solidFill>
                                          <a:latin typeface="Cambria Math" panose="02040503050406030204" pitchFamily="18" charset="0"/>
                                          <a:ea typeface="Cambria Math" panose="02040503050406030204" pitchFamily="18" charset="0"/>
                                          <a:cs typeface="Arial" panose="020B0604020202020204" pitchFamily="34" charset="0"/>
                                        </a:rPr>
                                        <m:t>𝟐</m:t>
                                      </m:r>
                                    </m:sub>
                                    <m:sup>
                                      <m:r>
                                        <a:rPr lang="en-US" sz="2400" b="1" i="1" smtClean="0">
                                          <a:solidFill>
                                            <a:srgbClr val="FF0000"/>
                                          </a:solidFill>
                                          <a:latin typeface="Cambria Math" panose="02040503050406030204" pitchFamily="18" charset="0"/>
                                          <a:ea typeface="Cambria Math" panose="02040503050406030204" pitchFamily="18" charset="0"/>
                                          <a:cs typeface="Arial" panose="020B0604020202020204" pitchFamily="34" charset="0"/>
                                        </a:rPr>
                                        <m:t>𝟐</m:t>
                                      </m:r>
                                    </m:sup>
                                  </m:sSubSup>
                                </m:e>
                              </m:d>
                            </m:e>
                          </m:nary>
                        </m:e>
                      </m:nary>
                    </m:oMath>
                  </m:oMathPara>
                </a14:m>
                <a:endParaRPr lang="en-US" sz="2400" dirty="0"/>
              </a:p>
            </p:txBody>
          </p:sp>
        </mc:Choice>
        <mc:Fallback>
          <p:sp>
            <p:nvSpPr>
              <p:cNvPr id="3" name="TextBox 2">
                <a:extLst>
                  <a:ext uri="{FF2B5EF4-FFF2-40B4-BE49-F238E27FC236}">
                    <a16:creationId xmlns:a16="http://schemas.microsoft.com/office/drawing/2014/main" id="{0B93CCA6-631D-DFEC-77AA-4D3D187A3D29}"/>
                  </a:ext>
                </a:extLst>
              </p:cNvPr>
              <p:cNvSpPr txBox="1">
                <a:spLocks noRot="1" noChangeAspect="1" noMove="1" noResize="1" noEditPoints="1" noAdjustHandles="1" noChangeArrowheads="1" noChangeShapeType="1" noTextEdit="1"/>
              </p:cNvSpPr>
              <p:nvPr/>
            </p:nvSpPr>
            <p:spPr>
              <a:xfrm>
                <a:off x="165368" y="524319"/>
                <a:ext cx="10359959" cy="916726"/>
              </a:xfrm>
              <a:prstGeom prst="rect">
                <a:avLst/>
              </a:prstGeom>
              <a:blipFill>
                <a:blip r:embed="rId2"/>
                <a:stretch>
                  <a:fillRect/>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36BD2BC1-6D92-CD49-B79E-296B862BCD48}"/>
              </a:ext>
            </a:extLst>
          </p:cNvPr>
          <p:cNvSpPr txBox="1"/>
          <p:nvPr/>
        </p:nvSpPr>
        <p:spPr>
          <a:xfrm>
            <a:off x="10685833" y="888036"/>
            <a:ext cx="2582694" cy="461665"/>
          </a:xfrm>
          <a:prstGeom prst="rect">
            <a:avLst/>
          </a:prstGeom>
          <a:noFill/>
        </p:spPr>
        <p:txBody>
          <a:bodyPr wrap="square" rtlCol="0">
            <a:spAutoFit/>
          </a:bodyPr>
          <a:lstStyle/>
          <a:p>
            <a:r>
              <a:rPr lang="en-US" sz="2400" dirty="0">
                <a:solidFill>
                  <a:srgbClr val="00B050"/>
                </a:solidFill>
              </a:rPr>
              <a:t>(4.8)</a:t>
            </a:r>
          </a:p>
        </p:txBody>
      </p:sp>
      <p:sp>
        <p:nvSpPr>
          <p:cNvPr id="8" name="TextBox 7">
            <a:extLst>
              <a:ext uri="{FF2B5EF4-FFF2-40B4-BE49-F238E27FC236}">
                <a16:creationId xmlns:a16="http://schemas.microsoft.com/office/drawing/2014/main" id="{D111FBB8-641B-20A7-DB27-07307FBF0A3D}"/>
              </a:ext>
            </a:extLst>
          </p:cNvPr>
          <p:cNvSpPr txBox="1"/>
          <p:nvPr/>
        </p:nvSpPr>
        <p:spPr>
          <a:xfrm>
            <a:off x="272374" y="2551358"/>
            <a:ext cx="12018524" cy="461665"/>
          </a:xfrm>
          <a:prstGeom prst="rect">
            <a:avLst/>
          </a:prstGeom>
          <a:noFill/>
        </p:spPr>
        <p:txBody>
          <a:bodyPr wrap="square">
            <a:spAutoFit/>
          </a:bodyPr>
          <a:lstStyle/>
          <a:p>
            <a:r>
              <a:rPr lang="en-US" dirty="0"/>
              <a:t>S</a:t>
            </a:r>
            <a:r>
              <a:rPr lang="en-US" sz="2400" dirty="0"/>
              <a:t>ong et al. 2019, Sliced Score Matching: A Scalable Approach to Density and Score Estimation</a:t>
            </a:r>
          </a:p>
        </p:txBody>
      </p:sp>
    </p:spTree>
    <p:extLst>
      <p:ext uri="{BB962C8B-B14F-4D97-AF65-F5344CB8AC3E}">
        <p14:creationId xmlns:p14="http://schemas.microsoft.com/office/powerpoint/2010/main" val="42530609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52A3086-7968-7769-9399-83E259563422}"/>
              </a:ext>
            </a:extLst>
          </p:cNvPr>
          <p:cNvSpPr txBox="1"/>
          <p:nvPr/>
        </p:nvSpPr>
        <p:spPr>
          <a:xfrm>
            <a:off x="1653703" y="326036"/>
            <a:ext cx="9289914" cy="584775"/>
          </a:xfrm>
          <a:prstGeom prst="rect">
            <a:avLst/>
          </a:prstGeom>
          <a:noFill/>
        </p:spPr>
        <p:txBody>
          <a:bodyPr wrap="square">
            <a:spAutoFit/>
          </a:bodyPr>
          <a:lstStyle/>
          <a:p>
            <a:r>
              <a:rPr lang="en-US" sz="3200" b="1" dirty="0">
                <a:solidFill>
                  <a:srgbClr val="FF0000"/>
                </a:solidFill>
                <a:latin typeface="Arial" panose="020B0604020202020204" pitchFamily="34" charset="0"/>
                <a:cs typeface="Arial" panose="020B0604020202020204" pitchFamily="34" charset="0"/>
              </a:rPr>
              <a:t>1.4.3.8. Algorithm for Sliced Score Matching </a:t>
            </a:r>
            <a:endParaRPr lang="en-US" sz="3200" dirty="0"/>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92056349-0775-7FAD-E966-328572159633}"/>
                  </a:ext>
                </a:extLst>
              </p:cNvPr>
              <p:cNvSpPr txBox="1"/>
              <p:nvPr/>
            </p:nvSpPr>
            <p:spPr>
              <a:xfrm>
                <a:off x="700391" y="1240277"/>
                <a:ext cx="9426103" cy="470835"/>
              </a:xfrm>
              <a:prstGeom prst="rect">
                <a:avLst/>
              </a:prstGeom>
              <a:noFill/>
            </p:spPr>
            <p:txBody>
              <a:bodyPr wrap="square" rtlCol="0">
                <a:spAutoFit/>
              </a:bodyPr>
              <a:lstStyle/>
              <a:p>
                <a:r>
                  <a:rPr lang="en-US" sz="2400" b="1" dirty="0">
                    <a:solidFill>
                      <a:srgbClr val="00B050"/>
                    </a:solidFill>
                    <a:latin typeface="Arial" panose="020B0604020202020204" pitchFamily="34" charset="0"/>
                    <a:cs typeface="Arial" panose="020B0604020202020204" pitchFamily="34" charset="0"/>
                  </a:rPr>
                  <a:t>Step 1: </a:t>
                </a:r>
                <a:r>
                  <a:rPr lang="en-US" sz="2400" b="1" dirty="0">
                    <a:solidFill>
                      <a:schemeClr val="tx1"/>
                    </a:solidFill>
                    <a:latin typeface="Arial" panose="020B0604020202020204" pitchFamily="34" charset="0"/>
                    <a:cs typeface="Arial" panose="020B0604020202020204" pitchFamily="34" charset="0"/>
                  </a:rPr>
                  <a:t>Input </a:t>
                </a:r>
                <a14:m>
                  <m:oMath xmlns:m="http://schemas.openxmlformats.org/officeDocument/2006/math">
                    <m:sSub>
                      <m:sSubPr>
                        <m:ctrlPr>
                          <a:rPr lang="en-US" sz="2400" b="1" i="1" smtClean="0">
                            <a:solidFill>
                              <a:schemeClr val="tx1"/>
                            </a:solidFill>
                            <a:latin typeface="Cambria Math" panose="02040503050406030204" pitchFamily="18" charset="0"/>
                            <a:cs typeface="Arial" panose="020B0604020202020204" pitchFamily="34" charset="0"/>
                          </a:rPr>
                        </m:ctrlPr>
                      </m:sSubPr>
                      <m:e>
                        <m:acc>
                          <m:accPr>
                            <m:chr m:val="̃"/>
                            <m:ctrlPr>
                              <a:rPr lang="en-US" sz="2400" b="1" i="1" smtClean="0">
                                <a:solidFill>
                                  <a:schemeClr val="tx1"/>
                                </a:solidFill>
                                <a:latin typeface="Cambria Math" panose="02040503050406030204" pitchFamily="18" charset="0"/>
                                <a:cs typeface="Arial" panose="020B0604020202020204" pitchFamily="34" charset="0"/>
                              </a:rPr>
                            </m:ctrlPr>
                          </m:accPr>
                          <m:e>
                            <m:r>
                              <a:rPr lang="en-US" sz="2400" b="1" i="1" smtClean="0">
                                <a:solidFill>
                                  <a:schemeClr val="tx1"/>
                                </a:solidFill>
                                <a:latin typeface="Cambria Math" panose="02040503050406030204" pitchFamily="18" charset="0"/>
                                <a:cs typeface="Arial" panose="020B0604020202020204" pitchFamily="34" charset="0"/>
                              </a:rPr>
                              <m:t>𝑷</m:t>
                            </m:r>
                          </m:e>
                        </m:acc>
                      </m:e>
                      <m:sub>
                        <m:r>
                          <a:rPr lang="en-US" sz="2400" b="1" i="1" smtClean="0">
                            <a:solidFill>
                              <a:schemeClr val="tx1"/>
                            </a:solidFill>
                            <a:latin typeface="Cambria Math" panose="02040503050406030204" pitchFamily="18" charset="0"/>
                            <a:cs typeface="Arial" panose="020B0604020202020204" pitchFamily="34" charset="0"/>
                          </a:rPr>
                          <m:t>𝒎</m:t>
                        </m:r>
                      </m:sub>
                    </m:sSub>
                    <m:d>
                      <m:dPr>
                        <m:ctrlPr>
                          <a:rPr lang="en-US" sz="2400" b="1" i="1" smtClean="0">
                            <a:solidFill>
                              <a:schemeClr val="tx1"/>
                            </a:solidFill>
                            <a:latin typeface="Cambria Math" panose="02040503050406030204" pitchFamily="18" charset="0"/>
                            <a:cs typeface="Arial" panose="020B0604020202020204" pitchFamily="34" charset="0"/>
                          </a:rPr>
                        </m:ctrlPr>
                      </m:dPr>
                      <m:e>
                        <m:r>
                          <a:rPr lang="en-US" sz="2400" b="1" i="1" smtClean="0">
                            <a:solidFill>
                              <a:schemeClr val="tx1"/>
                            </a:solidFill>
                            <a:latin typeface="Cambria Math" panose="02040503050406030204" pitchFamily="18" charset="0"/>
                            <a:cs typeface="Arial" panose="020B0604020202020204" pitchFamily="34" charset="0"/>
                          </a:rPr>
                          <m:t>.;</m:t>
                        </m:r>
                        <m:r>
                          <a:rPr lang="en-US" sz="2400" b="1"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t>𝜽</m:t>
                        </m:r>
                      </m:e>
                    </m:d>
                    <m:r>
                      <a:rPr lang="en-US" sz="2400" b="1"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t>, </m:t>
                    </m:r>
                    <m:r>
                      <a:rPr lang="en-US" sz="2400" b="1"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t>𝒙</m:t>
                    </m:r>
                    <m:r>
                      <a:rPr lang="en-US" sz="2400" b="1"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t>, </m:t>
                    </m:r>
                    <m:r>
                      <a:rPr lang="en-US" sz="2400" b="1"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t>𝑽</m:t>
                    </m:r>
                  </m:oMath>
                </a14:m>
                <a:endParaRPr lang="en-US" sz="2400" b="1" dirty="0">
                  <a:solidFill>
                    <a:srgbClr val="00B050"/>
                  </a:solidFill>
                  <a:latin typeface="Arial" panose="020B0604020202020204" pitchFamily="34" charset="0"/>
                  <a:cs typeface="Arial" panose="020B0604020202020204" pitchFamily="34" charset="0"/>
                </a:endParaRPr>
              </a:p>
            </p:txBody>
          </p:sp>
        </mc:Choice>
        <mc:Fallback>
          <p:sp>
            <p:nvSpPr>
              <p:cNvPr id="4" name="TextBox 3">
                <a:extLst>
                  <a:ext uri="{FF2B5EF4-FFF2-40B4-BE49-F238E27FC236}">
                    <a16:creationId xmlns:a16="http://schemas.microsoft.com/office/drawing/2014/main" id="{92056349-0775-7FAD-E966-328572159633}"/>
                  </a:ext>
                </a:extLst>
              </p:cNvPr>
              <p:cNvSpPr txBox="1">
                <a:spLocks noRot="1" noChangeAspect="1" noMove="1" noResize="1" noEditPoints="1" noAdjustHandles="1" noChangeArrowheads="1" noChangeShapeType="1" noTextEdit="1"/>
              </p:cNvSpPr>
              <p:nvPr/>
            </p:nvSpPr>
            <p:spPr>
              <a:xfrm>
                <a:off x="700391" y="1240277"/>
                <a:ext cx="9426103" cy="470835"/>
              </a:xfrm>
              <a:prstGeom prst="rect">
                <a:avLst/>
              </a:prstGeom>
              <a:blipFill>
                <a:blip r:embed="rId2"/>
                <a:stretch>
                  <a:fillRect l="-1035" t="-7692" b="-2820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33FFFFDF-9DFC-7835-4DAC-2662C5E06FE8}"/>
                  </a:ext>
                </a:extLst>
              </p:cNvPr>
              <p:cNvSpPr txBox="1"/>
              <p:nvPr/>
            </p:nvSpPr>
            <p:spPr>
              <a:xfrm>
                <a:off x="700390" y="1848255"/>
                <a:ext cx="5700409" cy="470835"/>
              </a:xfrm>
              <a:prstGeom prst="rect">
                <a:avLst/>
              </a:prstGeom>
              <a:noFill/>
            </p:spPr>
            <p:txBody>
              <a:bodyPr wrap="square" rtlCol="0">
                <a:spAutoFit/>
              </a:bodyPr>
              <a:lstStyle/>
              <a:p>
                <a:r>
                  <a:rPr lang="en-US" sz="2400" b="1" dirty="0">
                    <a:solidFill>
                      <a:srgbClr val="00B050"/>
                    </a:solidFill>
                    <a:latin typeface="Arial" panose="020B0604020202020204" pitchFamily="34" charset="0"/>
                    <a:cs typeface="Arial" panose="020B0604020202020204" pitchFamily="34" charset="0"/>
                  </a:rPr>
                  <a:t>Step 2:  </a:t>
                </a:r>
                <a14:m>
                  <m:oMath xmlns:m="http://schemas.openxmlformats.org/officeDocument/2006/math">
                    <m:sSub>
                      <m:sSubPr>
                        <m:ctrlPr>
                          <a:rPr lang="en-US" sz="2400" b="1" i="1" smtClean="0">
                            <a:solidFill>
                              <a:schemeClr val="tx1"/>
                            </a:solidFill>
                            <a:latin typeface="Cambria Math" panose="02040503050406030204" pitchFamily="18" charset="0"/>
                            <a:cs typeface="Arial" panose="020B0604020202020204" pitchFamily="34" charset="0"/>
                          </a:rPr>
                        </m:ctrlPr>
                      </m:sSubPr>
                      <m:e>
                        <m:r>
                          <a:rPr lang="en-US" sz="2400" b="1" i="1" smtClean="0">
                            <a:solidFill>
                              <a:schemeClr val="tx1"/>
                            </a:solidFill>
                            <a:latin typeface="Cambria Math" panose="02040503050406030204" pitchFamily="18" charset="0"/>
                            <a:cs typeface="Arial" panose="020B0604020202020204" pitchFamily="34" charset="0"/>
                          </a:rPr>
                          <m:t>𝑺</m:t>
                        </m:r>
                      </m:e>
                      <m:sub>
                        <m:r>
                          <a:rPr lang="en-US" sz="2400" b="1" i="1" smtClean="0">
                            <a:solidFill>
                              <a:schemeClr val="tx1"/>
                            </a:solidFill>
                            <a:latin typeface="Cambria Math" panose="02040503050406030204" pitchFamily="18" charset="0"/>
                            <a:cs typeface="Arial" panose="020B0604020202020204" pitchFamily="34" charset="0"/>
                          </a:rPr>
                          <m:t>𝒎</m:t>
                        </m:r>
                      </m:sub>
                    </m:sSub>
                    <m:r>
                      <a:rPr lang="en-US" sz="2400" b="1" i="1" smtClean="0">
                        <a:solidFill>
                          <a:schemeClr val="tx1"/>
                        </a:solidFill>
                        <a:latin typeface="Cambria Math" panose="02040503050406030204" pitchFamily="18" charset="0"/>
                        <a:cs typeface="Arial" panose="020B0604020202020204" pitchFamily="34" charset="0"/>
                      </a:rPr>
                      <m:t>(</m:t>
                    </m:r>
                    <m:r>
                      <a:rPr lang="en-US" sz="2400" b="1" i="1" smtClean="0">
                        <a:solidFill>
                          <a:schemeClr val="tx1"/>
                        </a:solidFill>
                        <a:latin typeface="Cambria Math" panose="02040503050406030204" pitchFamily="18" charset="0"/>
                        <a:cs typeface="Arial" panose="020B0604020202020204" pitchFamily="34" charset="0"/>
                      </a:rPr>
                      <m:t>𝒙</m:t>
                    </m:r>
                    <m:r>
                      <a:rPr lang="en-US" sz="2400" b="1" i="1" smtClean="0">
                        <a:solidFill>
                          <a:schemeClr val="tx1"/>
                        </a:solidFill>
                        <a:latin typeface="Cambria Math" panose="02040503050406030204" pitchFamily="18" charset="0"/>
                        <a:cs typeface="Arial" panose="020B0604020202020204" pitchFamily="34" charset="0"/>
                      </a:rPr>
                      <m:t>;</m:t>
                    </m:r>
                    <m:r>
                      <a:rPr lang="en-US" sz="2400" b="1"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t>𝜽</m:t>
                    </m:r>
                    <m:r>
                      <a:rPr lang="en-US" sz="2400" b="1"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t>)←</m:t>
                    </m:r>
                    <m:sSub>
                      <m:sSubPr>
                        <m:ctrlPr>
                          <a:rPr lang="en-US" sz="2400" b="1"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ctrlPr>
                      </m:sSubPr>
                      <m:e>
                        <m:r>
                          <a:rPr lang="en-US" sz="2400" b="1"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t>𝛁</m:t>
                        </m:r>
                      </m:e>
                      <m:sub>
                        <m:r>
                          <a:rPr lang="en-US" sz="2400" b="1"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t>𝒙</m:t>
                        </m:r>
                      </m:sub>
                    </m:sSub>
                    <m:func>
                      <m:funcPr>
                        <m:ctrlPr>
                          <a:rPr lang="en-US" sz="2400" b="1"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400" b="0" i="0" smtClean="0">
                            <a:solidFill>
                              <a:schemeClr val="tx1"/>
                            </a:solidFill>
                            <a:latin typeface="Cambria Math" panose="02040503050406030204" pitchFamily="18" charset="0"/>
                            <a:ea typeface="Cambria Math" panose="02040503050406030204" pitchFamily="18" charset="0"/>
                            <a:cs typeface="Arial" panose="020B0604020202020204" pitchFamily="34" charset="0"/>
                          </a:rPr>
                          <m:t>log</m:t>
                        </m:r>
                      </m:fName>
                      <m:e>
                        <m:sSub>
                          <m:sSubPr>
                            <m:ctrlPr>
                              <a:rPr lang="en-US" sz="2400" b="0"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ctrlPr>
                          </m:sSubPr>
                          <m:e>
                            <m:acc>
                              <m:accPr>
                                <m:chr m:val="̃"/>
                                <m:ctrlPr>
                                  <a:rPr lang="en-US" sz="2400" b="0"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ctrlPr>
                              </m:accPr>
                              <m:e>
                                <m:r>
                                  <a:rPr lang="en-US" sz="2400" b="1"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t>𝑷</m:t>
                                </m:r>
                              </m:e>
                            </m:acc>
                          </m:e>
                          <m:sub>
                            <m:r>
                              <a:rPr lang="en-US" sz="2400" b="0"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t>𝑚</m:t>
                            </m:r>
                          </m:sub>
                        </m:sSub>
                        <m:r>
                          <a:rPr lang="en-US" sz="2400" b="0"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t>(</m:t>
                        </m:r>
                        <m:r>
                          <a:rPr lang="en-US" sz="2400" b="0"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t>𝑥</m:t>
                        </m:r>
                        <m:r>
                          <a:rPr lang="en-US" sz="2400" b="0"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t>,</m:t>
                        </m:r>
                        <m:r>
                          <a:rPr lang="en-US" sz="2400" b="0"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t>𝜃</m:t>
                        </m:r>
                        <m:r>
                          <a:rPr lang="en-US" sz="2400" b="0"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t>)</m:t>
                        </m:r>
                      </m:e>
                    </m:func>
                  </m:oMath>
                </a14:m>
                <a:endParaRPr lang="en-US" sz="2400" b="1" dirty="0">
                  <a:solidFill>
                    <a:srgbClr val="00B050"/>
                  </a:solidFill>
                  <a:latin typeface="Arial" panose="020B0604020202020204" pitchFamily="34" charset="0"/>
                  <a:cs typeface="Arial" panose="020B0604020202020204" pitchFamily="34" charset="0"/>
                </a:endParaRPr>
              </a:p>
            </p:txBody>
          </p:sp>
        </mc:Choice>
        <mc:Fallback>
          <p:sp>
            <p:nvSpPr>
              <p:cNvPr id="5" name="TextBox 4">
                <a:extLst>
                  <a:ext uri="{FF2B5EF4-FFF2-40B4-BE49-F238E27FC236}">
                    <a16:creationId xmlns:a16="http://schemas.microsoft.com/office/drawing/2014/main" id="{33FFFFDF-9DFC-7835-4DAC-2662C5E06FE8}"/>
                  </a:ext>
                </a:extLst>
              </p:cNvPr>
              <p:cNvSpPr txBox="1">
                <a:spLocks noRot="1" noChangeAspect="1" noMove="1" noResize="1" noEditPoints="1" noAdjustHandles="1" noChangeArrowheads="1" noChangeShapeType="1" noTextEdit="1"/>
              </p:cNvSpPr>
              <p:nvPr/>
            </p:nvSpPr>
            <p:spPr>
              <a:xfrm>
                <a:off x="700390" y="1848255"/>
                <a:ext cx="5700409" cy="470835"/>
              </a:xfrm>
              <a:prstGeom prst="rect">
                <a:avLst/>
              </a:prstGeom>
              <a:blipFill>
                <a:blip r:embed="rId3"/>
                <a:stretch>
                  <a:fillRect l="-1711" t="-7792" b="-2987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3512330E-0E8D-E8A1-E6C8-84C2E9574637}"/>
                  </a:ext>
                </a:extLst>
              </p:cNvPr>
              <p:cNvSpPr txBox="1"/>
              <p:nvPr/>
            </p:nvSpPr>
            <p:spPr>
              <a:xfrm>
                <a:off x="700390" y="2430577"/>
                <a:ext cx="6026285" cy="509178"/>
              </a:xfrm>
              <a:prstGeom prst="rect">
                <a:avLst/>
              </a:prstGeom>
              <a:noFill/>
            </p:spPr>
            <p:txBody>
              <a:bodyPr wrap="square" rtlCol="0">
                <a:spAutoFit/>
              </a:bodyPr>
              <a:lstStyle/>
              <a:p>
                <a:r>
                  <a:rPr lang="en-US" sz="2400" b="1" dirty="0">
                    <a:solidFill>
                      <a:srgbClr val="00B050"/>
                    </a:solidFill>
                    <a:latin typeface="Arial" panose="020B0604020202020204" pitchFamily="34" charset="0"/>
                    <a:cs typeface="Arial" panose="020B0604020202020204" pitchFamily="34" charset="0"/>
                  </a:rPr>
                  <a:t>Step 3:  </a:t>
                </a:r>
                <a14:m>
                  <m:oMath xmlns:m="http://schemas.openxmlformats.org/officeDocument/2006/math">
                    <m:sSup>
                      <m:sSupPr>
                        <m:ctrlPr>
                          <a:rPr lang="en-US" sz="2400" b="1" i="1" smtClean="0">
                            <a:solidFill>
                              <a:schemeClr val="tx1"/>
                            </a:solidFill>
                            <a:latin typeface="Cambria Math" panose="02040503050406030204" pitchFamily="18" charset="0"/>
                            <a:cs typeface="Arial" panose="020B0604020202020204" pitchFamily="34" charset="0"/>
                          </a:rPr>
                        </m:ctrlPr>
                      </m:sSupPr>
                      <m:e>
                        <m:r>
                          <a:rPr lang="en-US" sz="2400" b="1" i="1" smtClean="0">
                            <a:solidFill>
                              <a:schemeClr val="tx1"/>
                            </a:solidFill>
                            <a:latin typeface="Cambria Math" panose="02040503050406030204" pitchFamily="18" charset="0"/>
                            <a:cs typeface="Arial" panose="020B0604020202020204" pitchFamily="34" charset="0"/>
                          </a:rPr>
                          <m:t>𝑽</m:t>
                        </m:r>
                      </m:e>
                      <m:sup>
                        <m:r>
                          <a:rPr lang="en-US" sz="2400" b="1" i="1" smtClean="0">
                            <a:solidFill>
                              <a:schemeClr val="tx1"/>
                            </a:solidFill>
                            <a:latin typeface="Cambria Math" panose="02040503050406030204" pitchFamily="18" charset="0"/>
                            <a:cs typeface="Arial" panose="020B0604020202020204" pitchFamily="34" charset="0"/>
                          </a:rPr>
                          <m:t>𝑻</m:t>
                        </m:r>
                      </m:sup>
                    </m:sSup>
                    <m:sSub>
                      <m:sSubPr>
                        <m:ctrlPr>
                          <a:rPr lang="en-US" sz="2400" b="1" i="1" smtClean="0">
                            <a:solidFill>
                              <a:schemeClr val="tx1"/>
                            </a:solidFill>
                            <a:latin typeface="Cambria Math" panose="02040503050406030204" pitchFamily="18" charset="0"/>
                            <a:cs typeface="Arial" panose="020B0604020202020204" pitchFamily="34" charset="0"/>
                          </a:rPr>
                        </m:ctrlPr>
                      </m:sSubPr>
                      <m:e>
                        <m:r>
                          <a:rPr lang="en-US" sz="2400" b="1"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t>𝛁</m:t>
                        </m:r>
                      </m:e>
                      <m:sub>
                        <m:r>
                          <a:rPr lang="en-US" sz="2400" b="1" i="1" smtClean="0">
                            <a:solidFill>
                              <a:schemeClr val="tx1"/>
                            </a:solidFill>
                            <a:latin typeface="Cambria Math" panose="02040503050406030204" pitchFamily="18" charset="0"/>
                            <a:cs typeface="Arial" panose="020B0604020202020204" pitchFamily="34" charset="0"/>
                          </a:rPr>
                          <m:t>𝒙</m:t>
                        </m:r>
                      </m:sub>
                    </m:sSub>
                    <m:sSub>
                      <m:sSubPr>
                        <m:ctrlPr>
                          <a:rPr lang="en-US" sz="2400" b="1" i="1" smtClean="0">
                            <a:solidFill>
                              <a:schemeClr val="tx1"/>
                            </a:solidFill>
                            <a:latin typeface="Cambria Math" panose="02040503050406030204" pitchFamily="18" charset="0"/>
                            <a:cs typeface="Arial" panose="020B0604020202020204" pitchFamily="34" charset="0"/>
                          </a:rPr>
                        </m:ctrlPr>
                      </m:sSubPr>
                      <m:e>
                        <m:r>
                          <a:rPr lang="en-US" sz="2400" b="1" i="1" smtClean="0">
                            <a:solidFill>
                              <a:schemeClr val="tx1"/>
                            </a:solidFill>
                            <a:latin typeface="Cambria Math" panose="02040503050406030204" pitchFamily="18" charset="0"/>
                            <a:cs typeface="Arial" panose="020B0604020202020204" pitchFamily="34" charset="0"/>
                          </a:rPr>
                          <m:t>𝑺</m:t>
                        </m:r>
                      </m:e>
                      <m:sub>
                        <m:r>
                          <a:rPr lang="en-US" sz="2400" b="1" i="1" smtClean="0">
                            <a:solidFill>
                              <a:schemeClr val="tx1"/>
                            </a:solidFill>
                            <a:latin typeface="Cambria Math" panose="02040503050406030204" pitchFamily="18" charset="0"/>
                            <a:cs typeface="Arial" panose="020B0604020202020204" pitchFamily="34" charset="0"/>
                          </a:rPr>
                          <m:t>𝒎</m:t>
                        </m:r>
                      </m:sub>
                    </m:sSub>
                    <m:r>
                      <a:rPr lang="en-US" sz="2400" b="1" i="1" smtClean="0">
                        <a:solidFill>
                          <a:schemeClr val="tx1"/>
                        </a:solidFill>
                        <a:latin typeface="Cambria Math" panose="02040503050406030204" pitchFamily="18" charset="0"/>
                        <a:cs typeface="Arial" panose="020B0604020202020204" pitchFamily="34" charset="0"/>
                      </a:rPr>
                      <m:t>(</m:t>
                    </m:r>
                    <m:r>
                      <a:rPr lang="en-US" sz="2400" b="1" i="1" smtClean="0">
                        <a:solidFill>
                          <a:schemeClr val="tx1"/>
                        </a:solidFill>
                        <a:latin typeface="Cambria Math" panose="02040503050406030204" pitchFamily="18" charset="0"/>
                        <a:cs typeface="Arial" panose="020B0604020202020204" pitchFamily="34" charset="0"/>
                      </a:rPr>
                      <m:t>𝒙</m:t>
                    </m:r>
                    <m:r>
                      <a:rPr lang="en-US" sz="2400" b="1" i="1" smtClean="0">
                        <a:solidFill>
                          <a:schemeClr val="tx1"/>
                        </a:solidFill>
                        <a:latin typeface="Cambria Math" panose="02040503050406030204" pitchFamily="18" charset="0"/>
                        <a:cs typeface="Arial" panose="020B0604020202020204" pitchFamily="34" charset="0"/>
                      </a:rPr>
                      <m:t>,</m:t>
                    </m:r>
                    <m:r>
                      <a:rPr lang="en-US" sz="2400" b="1"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t>𝜽</m:t>
                    </m:r>
                    <m:r>
                      <a:rPr lang="en-US" sz="2400" b="1"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t>)←</m:t>
                    </m:r>
                    <m:sSub>
                      <m:sSubPr>
                        <m:ctrlPr>
                          <a:rPr lang="en-US" sz="2400" b="1"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ctrlPr>
                      </m:sSubPr>
                      <m:e>
                        <m:r>
                          <a:rPr lang="en-US" sz="2400" b="1"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t>𝛁</m:t>
                        </m:r>
                      </m:e>
                      <m:sub>
                        <m:r>
                          <a:rPr lang="en-US" sz="2400" b="1"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t>𝒙</m:t>
                        </m:r>
                      </m:sub>
                    </m:sSub>
                    <m:d>
                      <m:dPr>
                        <m:ctrlPr>
                          <a:rPr lang="en-US" sz="2400" b="1"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ctrlPr>
                      </m:dPr>
                      <m:e>
                        <m:sSup>
                          <m:sSupPr>
                            <m:ctrlPr>
                              <a:rPr lang="en-US" sz="2400" b="1"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ctrlPr>
                          </m:sSupPr>
                          <m:e>
                            <m:r>
                              <a:rPr lang="en-US" sz="2400" b="1"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t>𝑽</m:t>
                            </m:r>
                          </m:e>
                          <m:sup>
                            <m:r>
                              <a:rPr lang="en-US" sz="2400" b="1"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t>𝑻</m:t>
                            </m:r>
                          </m:sup>
                        </m:sSup>
                        <m:sSub>
                          <m:sSubPr>
                            <m:ctrlPr>
                              <a:rPr lang="en-US" sz="2400" b="1"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ctrlPr>
                          </m:sSubPr>
                          <m:e>
                            <m:r>
                              <a:rPr lang="en-US" sz="2400" b="1"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t>𝑺</m:t>
                            </m:r>
                          </m:e>
                          <m:sub>
                            <m:r>
                              <a:rPr lang="en-US" sz="2400" b="1"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t>𝒎</m:t>
                            </m:r>
                          </m:sub>
                        </m:sSub>
                        <m:r>
                          <a:rPr lang="en-US" sz="2400" b="1"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t>(</m:t>
                        </m:r>
                        <m:r>
                          <a:rPr lang="en-US" sz="2400" b="1"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t>𝒙</m:t>
                        </m:r>
                        <m:r>
                          <a:rPr lang="en-US" sz="2400" b="1"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t>,</m:t>
                        </m:r>
                        <m:r>
                          <a:rPr lang="en-US" sz="2400" b="1"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t>𝜽</m:t>
                        </m:r>
                        <m:r>
                          <a:rPr lang="en-US" sz="2400" b="1"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t>)</m:t>
                        </m:r>
                      </m:e>
                    </m:d>
                  </m:oMath>
                </a14:m>
                <a:endParaRPr lang="en-US" sz="2400" b="1" dirty="0">
                  <a:solidFill>
                    <a:srgbClr val="00B050"/>
                  </a:solidFill>
                  <a:latin typeface="Arial" panose="020B0604020202020204" pitchFamily="34" charset="0"/>
                  <a:cs typeface="Arial" panose="020B0604020202020204" pitchFamily="34" charset="0"/>
                </a:endParaRPr>
              </a:p>
            </p:txBody>
          </p:sp>
        </mc:Choice>
        <mc:Fallback>
          <p:sp>
            <p:nvSpPr>
              <p:cNvPr id="6" name="TextBox 5">
                <a:extLst>
                  <a:ext uri="{FF2B5EF4-FFF2-40B4-BE49-F238E27FC236}">
                    <a16:creationId xmlns:a16="http://schemas.microsoft.com/office/drawing/2014/main" id="{3512330E-0E8D-E8A1-E6C8-84C2E9574637}"/>
                  </a:ext>
                </a:extLst>
              </p:cNvPr>
              <p:cNvSpPr txBox="1">
                <a:spLocks noRot="1" noChangeAspect="1" noMove="1" noResize="1" noEditPoints="1" noAdjustHandles="1" noChangeArrowheads="1" noChangeShapeType="1" noTextEdit="1"/>
              </p:cNvSpPr>
              <p:nvPr/>
            </p:nvSpPr>
            <p:spPr>
              <a:xfrm>
                <a:off x="700390" y="2430577"/>
                <a:ext cx="6026285" cy="509178"/>
              </a:xfrm>
              <a:prstGeom prst="rect">
                <a:avLst/>
              </a:prstGeom>
              <a:blipFill>
                <a:blip r:embed="rId4"/>
                <a:stretch>
                  <a:fillRect l="-1619" t="-4819" b="-2289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64C5B615-D477-6BEE-72DD-13912FB10682}"/>
                  </a:ext>
                </a:extLst>
              </p:cNvPr>
              <p:cNvSpPr txBox="1"/>
              <p:nvPr/>
            </p:nvSpPr>
            <p:spPr>
              <a:xfrm>
                <a:off x="700390" y="3117459"/>
                <a:ext cx="8030184" cy="648383"/>
              </a:xfrm>
              <a:prstGeom prst="rect">
                <a:avLst/>
              </a:prstGeom>
              <a:noFill/>
            </p:spPr>
            <p:txBody>
              <a:bodyPr wrap="square" rtlCol="0">
                <a:spAutoFit/>
              </a:bodyPr>
              <a:lstStyle/>
              <a:p>
                <a:r>
                  <a:rPr lang="en-US" sz="2400" b="1" dirty="0">
                    <a:solidFill>
                      <a:srgbClr val="00B050"/>
                    </a:solidFill>
                    <a:latin typeface="Arial" panose="020B0604020202020204" pitchFamily="34" charset="0"/>
                    <a:cs typeface="Arial" panose="020B0604020202020204" pitchFamily="34" charset="0"/>
                  </a:rPr>
                  <a:t>Step 4: </a:t>
                </a:r>
                <a14:m>
                  <m:oMath xmlns:m="http://schemas.openxmlformats.org/officeDocument/2006/math">
                    <m:r>
                      <a:rPr lang="en-US" sz="2400" b="1" i="0" smtClean="0">
                        <a:solidFill>
                          <a:schemeClr val="tx1"/>
                        </a:solidFill>
                        <a:latin typeface="Cambria Math" panose="02040503050406030204" pitchFamily="18" charset="0"/>
                        <a:ea typeface="Cambria Math" panose="02040503050406030204" pitchFamily="18" charset="0"/>
                        <a:cs typeface="Arial" panose="020B0604020202020204" pitchFamily="34" charset="0"/>
                      </a:rPr>
                      <m:t>𝐉</m:t>
                    </m:r>
                    <m:r>
                      <a:rPr lang="en-US" sz="2400" b="1"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t>←</m:t>
                    </m:r>
                    <m:f>
                      <m:fPr>
                        <m:ctrlPr>
                          <a:rPr lang="en-US" sz="2400" b="1"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ctrlPr>
                      </m:fPr>
                      <m:num>
                        <m:r>
                          <a:rPr lang="en-US" sz="2400" b="1"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t>𝟏</m:t>
                        </m:r>
                      </m:num>
                      <m:den>
                        <m:r>
                          <a:rPr lang="en-US" sz="2400" b="1"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t>𝟐</m:t>
                        </m:r>
                      </m:den>
                    </m:f>
                    <m:sSup>
                      <m:sSupPr>
                        <m:ctrlPr>
                          <a:rPr lang="en-US" sz="2400" b="1"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ctrlPr>
                      </m:sSupPr>
                      <m:e>
                        <m:d>
                          <m:dPr>
                            <m:ctrlPr>
                              <a:rPr lang="en-US" sz="2400" b="1"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ctrlPr>
                          </m:dPr>
                          <m:e>
                            <m:sSup>
                              <m:sSupPr>
                                <m:ctrlPr>
                                  <a:rPr lang="en-US" sz="2400" b="1" i="1">
                                    <a:latin typeface="Cambria Math" panose="02040503050406030204" pitchFamily="18" charset="0"/>
                                    <a:ea typeface="Cambria Math" panose="02040503050406030204" pitchFamily="18" charset="0"/>
                                    <a:cs typeface="Arial" panose="020B0604020202020204" pitchFamily="34" charset="0"/>
                                  </a:rPr>
                                </m:ctrlPr>
                              </m:sSupPr>
                              <m:e>
                                <m:r>
                                  <a:rPr lang="en-US" sz="2400" b="1" i="1">
                                    <a:latin typeface="Cambria Math" panose="02040503050406030204" pitchFamily="18" charset="0"/>
                                    <a:ea typeface="Cambria Math" panose="02040503050406030204" pitchFamily="18" charset="0"/>
                                    <a:cs typeface="Arial" panose="020B0604020202020204" pitchFamily="34" charset="0"/>
                                  </a:rPr>
                                  <m:t>𝑽</m:t>
                                </m:r>
                              </m:e>
                              <m:sup>
                                <m:r>
                                  <a:rPr lang="en-US" sz="2400" b="1" i="1">
                                    <a:latin typeface="Cambria Math" panose="02040503050406030204" pitchFamily="18" charset="0"/>
                                    <a:ea typeface="Cambria Math" panose="02040503050406030204" pitchFamily="18" charset="0"/>
                                    <a:cs typeface="Arial" panose="020B0604020202020204" pitchFamily="34" charset="0"/>
                                  </a:rPr>
                                  <m:t>𝑻</m:t>
                                </m:r>
                              </m:sup>
                            </m:sSup>
                            <m:sSub>
                              <m:sSubPr>
                                <m:ctrlPr>
                                  <a:rPr lang="en-US" sz="2400" b="1" i="1">
                                    <a:latin typeface="Cambria Math" panose="02040503050406030204" pitchFamily="18" charset="0"/>
                                    <a:ea typeface="Cambria Math" panose="02040503050406030204" pitchFamily="18" charset="0"/>
                                    <a:cs typeface="Arial" panose="020B0604020202020204" pitchFamily="34" charset="0"/>
                                  </a:rPr>
                                </m:ctrlPr>
                              </m:sSubPr>
                              <m:e>
                                <m:r>
                                  <a:rPr lang="en-US" sz="2400" b="1" i="1">
                                    <a:latin typeface="Cambria Math" panose="02040503050406030204" pitchFamily="18" charset="0"/>
                                    <a:ea typeface="Cambria Math" panose="02040503050406030204" pitchFamily="18" charset="0"/>
                                    <a:cs typeface="Arial" panose="020B0604020202020204" pitchFamily="34" charset="0"/>
                                  </a:rPr>
                                  <m:t>𝑺</m:t>
                                </m:r>
                              </m:e>
                              <m:sub>
                                <m:r>
                                  <a:rPr lang="en-US" sz="2400" b="1" i="1">
                                    <a:latin typeface="Cambria Math" panose="02040503050406030204" pitchFamily="18" charset="0"/>
                                    <a:ea typeface="Cambria Math" panose="02040503050406030204" pitchFamily="18" charset="0"/>
                                    <a:cs typeface="Arial" panose="020B0604020202020204" pitchFamily="34" charset="0"/>
                                  </a:rPr>
                                  <m:t>𝒎</m:t>
                                </m:r>
                              </m:sub>
                            </m:sSub>
                            <m:r>
                              <a:rPr lang="en-US" sz="2400" b="1" i="1">
                                <a:latin typeface="Cambria Math" panose="02040503050406030204" pitchFamily="18" charset="0"/>
                                <a:ea typeface="Cambria Math" panose="02040503050406030204" pitchFamily="18" charset="0"/>
                                <a:cs typeface="Arial" panose="020B0604020202020204" pitchFamily="34" charset="0"/>
                              </a:rPr>
                              <m:t>(</m:t>
                            </m:r>
                            <m:r>
                              <a:rPr lang="en-US" sz="2400" b="1" i="1">
                                <a:latin typeface="Cambria Math" panose="02040503050406030204" pitchFamily="18" charset="0"/>
                                <a:ea typeface="Cambria Math" panose="02040503050406030204" pitchFamily="18" charset="0"/>
                                <a:cs typeface="Arial" panose="020B0604020202020204" pitchFamily="34" charset="0"/>
                              </a:rPr>
                              <m:t>𝒙</m:t>
                            </m:r>
                            <m:r>
                              <a:rPr lang="en-US" sz="2400" b="1" i="1">
                                <a:latin typeface="Cambria Math" panose="02040503050406030204" pitchFamily="18" charset="0"/>
                                <a:ea typeface="Cambria Math" panose="02040503050406030204" pitchFamily="18" charset="0"/>
                                <a:cs typeface="Arial" panose="020B0604020202020204" pitchFamily="34" charset="0"/>
                              </a:rPr>
                              <m:t>,</m:t>
                            </m:r>
                            <m:r>
                              <a:rPr lang="en-US" sz="2400" b="1" i="1">
                                <a:latin typeface="Cambria Math" panose="02040503050406030204" pitchFamily="18" charset="0"/>
                                <a:ea typeface="Cambria Math" panose="02040503050406030204" pitchFamily="18" charset="0"/>
                                <a:cs typeface="Arial" panose="020B0604020202020204" pitchFamily="34" charset="0"/>
                              </a:rPr>
                              <m:t>𝜽</m:t>
                            </m:r>
                            <m:r>
                              <a:rPr lang="en-US" sz="2400" b="1" i="1" smtClean="0">
                                <a:latin typeface="Cambria Math" panose="02040503050406030204" pitchFamily="18" charset="0"/>
                                <a:ea typeface="Cambria Math" panose="02040503050406030204" pitchFamily="18" charset="0"/>
                                <a:cs typeface="Arial" panose="020B0604020202020204" pitchFamily="34" charset="0"/>
                              </a:rPr>
                              <m:t>)</m:t>
                            </m:r>
                          </m:e>
                        </m:d>
                      </m:e>
                      <m:sup>
                        <m:r>
                          <a:rPr lang="en-US" sz="2400" b="1"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t>𝟐</m:t>
                        </m:r>
                      </m:sup>
                    </m:sSup>
                  </m:oMath>
                </a14:m>
                <a:r>
                  <a:rPr lang="en-US" sz="2400" b="1" dirty="0">
                    <a:solidFill>
                      <a:srgbClr val="00B050"/>
                    </a:solidFill>
                    <a:latin typeface="Arial" panose="020B0604020202020204" pitchFamily="34" charset="0"/>
                    <a:cs typeface="Arial" panose="020B0604020202020204" pitchFamily="34" charset="0"/>
                  </a:rPr>
                  <a:t> </a:t>
                </a:r>
                <a:r>
                  <a:rPr lang="en-US" sz="2400" b="1" dirty="0">
                    <a:latin typeface="Arial" panose="020B0604020202020204" pitchFamily="34" charset="0"/>
                    <a:cs typeface="Arial" panose="020B0604020202020204" pitchFamily="34" charset="0"/>
                  </a:rPr>
                  <a:t>(or </a:t>
                </a:r>
                <a14:m>
                  <m:oMath xmlns:m="http://schemas.openxmlformats.org/officeDocument/2006/math">
                    <m:f>
                      <m:fPr>
                        <m:ctrlPr>
                          <a:rPr lang="en-US" sz="2400" b="1" i="1" smtClean="0">
                            <a:solidFill>
                              <a:schemeClr val="tx1"/>
                            </a:solidFill>
                            <a:latin typeface="Cambria Math" panose="02040503050406030204" pitchFamily="18" charset="0"/>
                            <a:ea typeface="Cambria Math" panose="02040503050406030204" pitchFamily="18" charset="0"/>
                          </a:rPr>
                        </m:ctrlPr>
                      </m:fPr>
                      <m:num>
                        <m:r>
                          <a:rPr lang="en-US" sz="2400" b="1" i="1">
                            <a:solidFill>
                              <a:schemeClr val="tx1"/>
                            </a:solidFill>
                            <a:latin typeface="Cambria Math" panose="02040503050406030204" pitchFamily="18" charset="0"/>
                            <a:ea typeface="Cambria Math" panose="02040503050406030204" pitchFamily="18" charset="0"/>
                          </a:rPr>
                          <m:t>𝟏</m:t>
                        </m:r>
                        <m:r>
                          <a:rPr lang="en-US" sz="2400" b="1" i="1">
                            <a:solidFill>
                              <a:schemeClr val="tx1"/>
                            </a:solidFill>
                            <a:latin typeface="Cambria Math" panose="02040503050406030204" pitchFamily="18" charset="0"/>
                            <a:ea typeface="Cambria Math" panose="02040503050406030204" pitchFamily="18" charset="0"/>
                          </a:rPr>
                          <m:t> </m:t>
                        </m:r>
                      </m:num>
                      <m:den>
                        <m:r>
                          <a:rPr lang="en-US" sz="2400" b="1" i="1">
                            <a:solidFill>
                              <a:schemeClr val="tx1"/>
                            </a:solidFill>
                            <a:latin typeface="Cambria Math" panose="02040503050406030204" pitchFamily="18" charset="0"/>
                            <a:ea typeface="Cambria Math" panose="02040503050406030204" pitchFamily="18" charset="0"/>
                          </a:rPr>
                          <m:t>𝟐</m:t>
                        </m:r>
                      </m:den>
                    </m:f>
                    <m:sSubSup>
                      <m:sSubSupPr>
                        <m:ctrlPr>
                          <a:rPr lang="en-US" sz="2400" b="1" i="1">
                            <a:solidFill>
                              <a:schemeClr val="tx1"/>
                            </a:solidFill>
                            <a:latin typeface="Cambria Math" panose="02040503050406030204" pitchFamily="18" charset="0"/>
                          </a:rPr>
                        </m:ctrlPr>
                      </m:sSubSupPr>
                      <m:e>
                        <m:d>
                          <m:dPr>
                            <m:begChr m:val="‖"/>
                            <m:endChr m:val="‖"/>
                            <m:ctrlPr>
                              <a:rPr lang="en-US" sz="2400" b="1" i="1">
                                <a:solidFill>
                                  <a:schemeClr val="tx1"/>
                                </a:solidFill>
                                <a:latin typeface="Cambria Math" panose="02040503050406030204" pitchFamily="18" charset="0"/>
                              </a:rPr>
                            </m:ctrlPr>
                          </m:dPr>
                          <m:e>
                            <m:sSub>
                              <m:sSubPr>
                                <m:ctrlPr>
                                  <a:rPr lang="en-US" sz="2400" b="1" i="1">
                                    <a:solidFill>
                                      <a:schemeClr val="tx1"/>
                                    </a:solidFill>
                                    <a:latin typeface="Cambria Math" panose="02040503050406030204" pitchFamily="18" charset="0"/>
                                  </a:rPr>
                                </m:ctrlPr>
                              </m:sSubPr>
                              <m:e>
                                <m:r>
                                  <a:rPr lang="en-US" sz="2400" b="1" i="1">
                                    <a:solidFill>
                                      <a:schemeClr val="tx1"/>
                                    </a:solidFill>
                                    <a:latin typeface="Cambria Math" panose="02040503050406030204" pitchFamily="18" charset="0"/>
                                  </a:rPr>
                                  <m:t>𝑺</m:t>
                                </m:r>
                              </m:e>
                              <m:sub>
                                <m:r>
                                  <a:rPr lang="en-US" sz="2400" b="1" i="1">
                                    <a:solidFill>
                                      <a:schemeClr val="tx1"/>
                                    </a:solidFill>
                                    <a:latin typeface="Cambria Math" panose="02040503050406030204" pitchFamily="18" charset="0"/>
                                  </a:rPr>
                                  <m:t>𝒎</m:t>
                                </m:r>
                              </m:sub>
                            </m:sSub>
                            <m:d>
                              <m:dPr>
                                <m:ctrlPr>
                                  <a:rPr lang="en-US" sz="2400" b="1" i="1">
                                    <a:solidFill>
                                      <a:schemeClr val="tx1"/>
                                    </a:solidFill>
                                    <a:latin typeface="Cambria Math" panose="02040503050406030204" pitchFamily="18" charset="0"/>
                                  </a:rPr>
                                </m:ctrlPr>
                              </m:dPr>
                              <m:e>
                                <m:r>
                                  <a:rPr lang="en-US" sz="2400" b="1" i="1">
                                    <a:solidFill>
                                      <a:schemeClr val="tx1"/>
                                    </a:solidFill>
                                    <a:latin typeface="Cambria Math" panose="02040503050406030204" pitchFamily="18" charset="0"/>
                                  </a:rPr>
                                  <m:t>𝒙</m:t>
                                </m:r>
                                <m:r>
                                  <a:rPr lang="en-US" sz="2400" b="1" i="1">
                                    <a:solidFill>
                                      <a:schemeClr val="tx1"/>
                                    </a:solidFill>
                                    <a:latin typeface="Cambria Math" panose="02040503050406030204" pitchFamily="18" charset="0"/>
                                  </a:rPr>
                                  <m:t>,</m:t>
                                </m:r>
                                <m:r>
                                  <a:rPr lang="en-US" sz="2400" b="1" i="1">
                                    <a:solidFill>
                                      <a:schemeClr val="tx1"/>
                                    </a:solidFill>
                                    <a:latin typeface="Cambria Math" panose="02040503050406030204" pitchFamily="18" charset="0"/>
                                    <a:ea typeface="Cambria Math" panose="02040503050406030204" pitchFamily="18" charset="0"/>
                                  </a:rPr>
                                  <m:t>𝜽</m:t>
                                </m:r>
                              </m:e>
                            </m:d>
                          </m:e>
                        </m:d>
                      </m:e>
                      <m:sub>
                        <m:r>
                          <a:rPr lang="en-US" sz="2400" b="1" i="1">
                            <a:solidFill>
                              <a:schemeClr val="tx1"/>
                            </a:solidFill>
                            <a:latin typeface="Cambria Math" panose="02040503050406030204" pitchFamily="18" charset="0"/>
                          </a:rPr>
                          <m:t>𝟐</m:t>
                        </m:r>
                      </m:sub>
                      <m:sup>
                        <m:r>
                          <a:rPr lang="en-US" sz="2400" b="1" i="1">
                            <a:solidFill>
                              <a:schemeClr val="tx1"/>
                            </a:solidFill>
                            <a:latin typeface="Cambria Math" panose="02040503050406030204" pitchFamily="18" charset="0"/>
                          </a:rPr>
                          <m:t>𝟐</m:t>
                        </m:r>
                      </m:sup>
                    </m:sSubSup>
                    <m:r>
                      <a:rPr lang="en-US" sz="2400" b="1" i="1" smtClean="0">
                        <a:solidFill>
                          <a:schemeClr val="tx1"/>
                        </a:solidFill>
                        <a:latin typeface="Cambria Math" panose="02040503050406030204" pitchFamily="18" charset="0"/>
                      </a:rPr>
                      <m:t>)</m:t>
                    </m:r>
                  </m:oMath>
                </a14:m>
                <a:endParaRPr lang="en-US" sz="2400" b="1" dirty="0">
                  <a:latin typeface="Arial" panose="020B0604020202020204" pitchFamily="34" charset="0"/>
                  <a:cs typeface="Arial" panose="020B0604020202020204" pitchFamily="34" charset="0"/>
                </a:endParaRPr>
              </a:p>
            </p:txBody>
          </p:sp>
        </mc:Choice>
        <mc:Fallback>
          <p:sp>
            <p:nvSpPr>
              <p:cNvPr id="7" name="TextBox 6">
                <a:extLst>
                  <a:ext uri="{FF2B5EF4-FFF2-40B4-BE49-F238E27FC236}">
                    <a16:creationId xmlns:a16="http://schemas.microsoft.com/office/drawing/2014/main" id="{64C5B615-D477-6BEE-72DD-13912FB10682}"/>
                  </a:ext>
                </a:extLst>
              </p:cNvPr>
              <p:cNvSpPr txBox="1">
                <a:spLocks noRot="1" noChangeAspect="1" noMove="1" noResize="1" noEditPoints="1" noAdjustHandles="1" noChangeArrowheads="1" noChangeShapeType="1" noTextEdit="1"/>
              </p:cNvSpPr>
              <p:nvPr/>
            </p:nvSpPr>
            <p:spPr>
              <a:xfrm>
                <a:off x="700390" y="3117459"/>
                <a:ext cx="8030184" cy="648383"/>
              </a:xfrm>
              <a:prstGeom prst="rect">
                <a:avLst/>
              </a:prstGeom>
              <a:blipFill>
                <a:blip r:embed="rId5"/>
                <a:stretch>
                  <a:fillRect l="-1215" b="-747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EBFB479E-BCA6-AADE-6793-B03414F35E0E}"/>
                  </a:ext>
                </a:extLst>
              </p:cNvPr>
              <p:cNvSpPr txBox="1"/>
              <p:nvPr/>
            </p:nvSpPr>
            <p:spPr>
              <a:xfrm>
                <a:off x="700390" y="3943546"/>
                <a:ext cx="6303524" cy="468205"/>
              </a:xfrm>
              <a:prstGeom prst="rect">
                <a:avLst/>
              </a:prstGeom>
              <a:noFill/>
            </p:spPr>
            <p:txBody>
              <a:bodyPr wrap="square" rtlCol="0">
                <a:spAutoFit/>
              </a:bodyPr>
              <a:lstStyle/>
              <a:p>
                <a:r>
                  <a:rPr lang="en-US" sz="2400" b="1" dirty="0">
                    <a:solidFill>
                      <a:srgbClr val="00B050"/>
                    </a:solidFill>
                    <a:latin typeface="Arial" panose="020B0604020202020204" pitchFamily="34" charset="0"/>
                    <a:cs typeface="Arial" panose="020B0604020202020204" pitchFamily="34" charset="0"/>
                  </a:rPr>
                  <a:t>Step 5: </a:t>
                </a:r>
                <a14:m>
                  <m:oMath xmlns:m="http://schemas.openxmlformats.org/officeDocument/2006/math">
                    <m:r>
                      <a:rPr lang="en-US" sz="2400" b="1" i="1" smtClean="0">
                        <a:solidFill>
                          <a:schemeClr val="tx1"/>
                        </a:solidFill>
                        <a:latin typeface="Cambria Math" panose="02040503050406030204" pitchFamily="18" charset="0"/>
                        <a:cs typeface="Arial" panose="020B0604020202020204" pitchFamily="34" charset="0"/>
                      </a:rPr>
                      <m:t>𝑱</m:t>
                    </m:r>
                    <m:r>
                      <a:rPr lang="en-US" sz="2400" b="1"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t>←</m:t>
                    </m:r>
                    <m:r>
                      <a:rPr lang="en-US" sz="2400" b="1"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t>𝑱</m:t>
                    </m:r>
                    <m:r>
                      <a:rPr lang="en-US" sz="2400" b="1"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t>+</m:t>
                    </m:r>
                    <m:sSup>
                      <m:sSupPr>
                        <m:ctrlPr>
                          <a:rPr lang="en-US" sz="2400" b="1" i="1">
                            <a:latin typeface="Cambria Math" panose="02040503050406030204" pitchFamily="18" charset="0"/>
                            <a:cs typeface="Arial" panose="020B0604020202020204" pitchFamily="34" charset="0"/>
                          </a:rPr>
                        </m:ctrlPr>
                      </m:sSupPr>
                      <m:e>
                        <m:r>
                          <a:rPr lang="en-US" sz="2400" b="1" i="1">
                            <a:latin typeface="Cambria Math" panose="02040503050406030204" pitchFamily="18" charset="0"/>
                            <a:cs typeface="Arial" panose="020B0604020202020204" pitchFamily="34" charset="0"/>
                          </a:rPr>
                          <m:t>𝑽</m:t>
                        </m:r>
                      </m:e>
                      <m:sup>
                        <m:r>
                          <a:rPr lang="en-US" sz="2400" b="1" i="1">
                            <a:latin typeface="Cambria Math" panose="02040503050406030204" pitchFamily="18" charset="0"/>
                            <a:cs typeface="Arial" panose="020B0604020202020204" pitchFamily="34" charset="0"/>
                          </a:rPr>
                          <m:t>𝑻</m:t>
                        </m:r>
                      </m:sup>
                    </m:sSup>
                    <m:sSub>
                      <m:sSubPr>
                        <m:ctrlPr>
                          <a:rPr lang="en-US" sz="2400" b="1" i="1">
                            <a:latin typeface="Cambria Math" panose="02040503050406030204" pitchFamily="18" charset="0"/>
                            <a:cs typeface="Arial" panose="020B0604020202020204" pitchFamily="34" charset="0"/>
                          </a:rPr>
                        </m:ctrlPr>
                      </m:sSubPr>
                      <m:e>
                        <m:r>
                          <a:rPr lang="en-US" sz="2400" b="1" i="1">
                            <a:latin typeface="Cambria Math" panose="02040503050406030204" pitchFamily="18" charset="0"/>
                            <a:ea typeface="Cambria Math" panose="02040503050406030204" pitchFamily="18" charset="0"/>
                            <a:cs typeface="Arial" panose="020B0604020202020204" pitchFamily="34" charset="0"/>
                          </a:rPr>
                          <m:t>𝛁</m:t>
                        </m:r>
                      </m:e>
                      <m:sub>
                        <m:r>
                          <a:rPr lang="en-US" sz="2400" b="1" i="1">
                            <a:latin typeface="Cambria Math" panose="02040503050406030204" pitchFamily="18" charset="0"/>
                            <a:cs typeface="Arial" panose="020B0604020202020204" pitchFamily="34" charset="0"/>
                          </a:rPr>
                          <m:t>𝒙</m:t>
                        </m:r>
                      </m:sub>
                    </m:sSub>
                    <m:sSub>
                      <m:sSubPr>
                        <m:ctrlPr>
                          <a:rPr lang="en-US" sz="2400" b="1" i="1">
                            <a:latin typeface="Cambria Math" panose="02040503050406030204" pitchFamily="18" charset="0"/>
                            <a:cs typeface="Arial" panose="020B0604020202020204" pitchFamily="34" charset="0"/>
                          </a:rPr>
                        </m:ctrlPr>
                      </m:sSubPr>
                      <m:e>
                        <m:r>
                          <a:rPr lang="en-US" sz="2400" b="1" i="1">
                            <a:latin typeface="Cambria Math" panose="02040503050406030204" pitchFamily="18" charset="0"/>
                            <a:cs typeface="Arial" panose="020B0604020202020204" pitchFamily="34" charset="0"/>
                          </a:rPr>
                          <m:t>𝑺</m:t>
                        </m:r>
                      </m:e>
                      <m:sub>
                        <m:r>
                          <a:rPr lang="en-US" sz="2400" b="1" i="1">
                            <a:latin typeface="Cambria Math" panose="02040503050406030204" pitchFamily="18" charset="0"/>
                            <a:cs typeface="Arial" panose="020B0604020202020204" pitchFamily="34" charset="0"/>
                          </a:rPr>
                          <m:t>𝒎</m:t>
                        </m:r>
                      </m:sub>
                    </m:sSub>
                    <m:d>
                      <m:dPr>
                        <m:ctrlPr>
                          <a:rPr lang="en-US" sz="2400" b="1" i="1">
                            <a:latin typeface="Cambria Math" panose="02040503050406030204" pitchFamily="18" charset="0"/>
                            <a:cs typeface="Arial" panose="020B0604020202020204" pitchFamily="34" charset="0"/>
                          </a:rPr>
                        </m:ctrlPr>
                      </m:dPr>
                      <m:e>
                        <m:r>
                          <a:rPr lang="en-US" sz="2400" b="1" i="1">
                            <a:latin typeface="Cambria Math" panose="02040503050406030204" pitchFamily="18" charset="0"/>
                            <a:cs typeface="Arial" panose="020B0604020202020204" pitchFamily="34" charset="0"/>
                          </a:rPr>
                          <m:t>𝒙</m:t>
                        </m:r>
                        <m:r>
                          <a:rPr lang="en-US" sz="2400" b="1" i="1">
                            <a:latin typeface="Cambria Math" panose="02040503050406030204" pitchFamily="18" charset="0"/>
                            <a:cs typeface="Arial" panose="020B0604020202020204" pitchFamily="34" charset="0"/>
                          </a:rPr>
                          <m:t>,</m:t>
                        </m:r>
                        <m:r>
                          <a:rPr lang="en-US" sz="2400" b="1" i="1">
                            <a:latin typeface="Cambria Math" panose="02040503050406030204" pitchFamily="18" charset="0"/>
                            <a:ea typeface="Cambria Math" panose="02040503050406030204" pitchFamily="18" charset="0"/>
                            <a:cs typeface="Arial" panose="020B0604020202020204" pitchFamily="34" charset="0"/>
                          </a:rPr>
                          <m:t>𝜽</m:t>
                        </m:r>
                      </m:e>
                    </m:d>
                    <m:r>
                      <a:rPr lang="en-US" sz="2400" b="1" i="0" smtClean="0">
                        <a:latin typeface="Cambria Math" panose="02040503050406030204" pitchFamily="18" charset="0"/>
                        <a:ea typeface="Cambria Math" panose="02040503050406030204" pitchFamily="18" charset="0"/>
                        <a:cs typeface="Arial" panose="020B0604020202020204" pitchFamily="34" charset="0"/>
                      </a:rPr>
                      <m:t>𝐕</m:t>
                    </m:r>
                  </m:oMath>
                </a14:m>
                <a:endParaRPr lang="en-US" sz="2400" b="1" dirty="0">
                  <a:solidFill>
                    <a:srgbClr val="00B050"/>
                  </a:solidFill>
                  <a:latin typeface="Arial" panose="020B0604020202020204" pitchFamily="34" charset="0"/>
                  <a:cs typeface="Arial" panose="020B0604020202020204" pitchFamily="34" charset="0"/>
                </a:endParaRPr>
              </a:p>
            </p:txBody>
          </p:sp>
        </mc:Choice>
        <mc:Fallback>
          <p:sp>
            <p:nvSpPr>
              <p:cNvPr id="8" name="TextBox 7">
                <a:extLst>
                  <a:ext uri="{FF2B5EF4-FFF2-40B4-BE49-F238E27FC236}">
                    <a16:creationId xmlns:a16="http://schemas.microsoft.com/office/drawing/2014/main" id="{EBFB479E-BCA6-AADE-6793-B03414F35E0E}"/>
                  </a:ext>
                </a:extLst>
              </p:cNvPr>
              <p:cNvSpPr txBox="1">
                <a:spLocks noRot="1" noChangeAspect="1" noMove="1" noResize="1" noEditPoints="1" noAdjustHandles="1" noChangeArrowheads="1" noChangeShapeType="1" noTextEdit="1"/>
              </p:cNvSpPr>
              <p:nvPr/>
            </p:nvSpPr>
            <p:spPr>
              <a:xfrm>
                <a:off x="700390" y="3943546"/>
                <a:ext cx="6303524" cy="468205"/>
              </a:xfrm>
              <a:prstGeom prst="rect">
                <a:avLst/>
              </a:prstGeom>
              <a:blipFill>
                <a:blip r:embed="rId6"/>
                <a:stretch>
                  <a:fillRect l="-1547" t="-7792" b="-2987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88549CC4-593E-B5D8-ABAD-08608ACCD649}"/>
                  </a:ext>
                </a:extLst>
              </p:cNvPr>
              <p:cNvSpPr txBox="1"/>
              <p:nvPr/>
            </p:nvSpPr>
            <p:spPr>
              <a:xfrm>
                <a:off x="700390" y="4710524"/>
                <a:ext cx="5389124" cy="461665"/>
              </a:xfrm>
              <a:prstGeom prst="rect">
                <a:avLst/>
              </a:prstGeom>
              <a:noFill/>
            </p:spPr>
            <p:txBody>
              <a:bodyPr wrap="square" rtlCol="0">
                <a:spAutoFit/>
              </a:bodyPr>
              <a:lstStyle/>
              <a:p>
                <a:r>
                  <a:rPr lang="en-US" sz="2400" b="1" dirty="0">
                    <a:solidFill>
                      <a:srgbClr val="00B050"/>
                    </a:solidFill>
                    <a:latin typeface="Arial" panose="020B0604020202020204" pitchFamily="34" charset="0"/>
                    <a:cs typeface="Arial" panose="020B0604020202020204" pitchFamily="34" charset="0"/>
                  </a:rPr>
                  <a:t>Step 6: </a:t>
                </a:r>
                <a:r>
                  <a:rPr lang="en-US" sz="2400" b="1" dirty="0">
                    <a:latin typeface="Arial" panose="020B0604020202020204" pitchFamily="34" charset="0"/>
                    <a:cs typeface="Arial" panose="020B0604020202020204" pitchFamily="34" charset="0"/>
                  </a:rPr>
                  <a:t>Output </a:t>
                </a:r>
                <a14:m>
                  <m:oMath xmlns:m="http://schemas.openxmlformats.org/officeDocument/2006/math">
                    <m:r>
                      <a:rPr lang="en-US" sz="2400" b="1" i="1" smtClean="0">
                        <a:latin typeface="Cambria Math" panose="02040503050406030204" pitchFamily="18" charset="0"/>
                        <a:cs typeface="Arial" panose="020B0604020202020204" pitchFamily="34" charset="0"/>
                      </a:rPr>
                      <m:t>𝑱</m:t>
                    </m:r>
                  </m:oMath>
                </a14:m>
                <a:endParaRPr lang="en-US" sz="2400" b="1" dirty="0">
                  <a:solidFill>
                    <a:srgbClr val="00B050"/>
                  </a:solidFill>
                  <a:latin typeface="Arial" panose="020B0604020202020204" pitchFamily="34" charset="0"/>
                  <a:cs typeface="Arial" panose="020B0604020202020204" pitchFamily="34" charset="0"/>
                </a:endParaRPr>
              </a:p>
            </p:txBody>
          </p:sp>
        </mc:Choice>
        <mc:Fallback>
          <p:sp>
            <p:nvSpPr>
              <p:cNvPr id="9" name="TextBox 8">
                <a:extLst>
                  <a:ext uri="{FF2B5EF4-FFF2-40B4-BE49-F238E27FC236}">
                    <a16:creationId xmlns:a16="http://schemas.microsoft.com/office/drawing/2014/main" id="{88549CC4-593E-B5D8-ABAD-08608ACCD649}"/>
                  </a:ext>
                </a:extLst>
              </p:cNvPr>
              <p:cNvSpPr txBox="1">
                <a:spLocks noRot="1" noChangeAspect="1" noMove="1" noResize="1" noEditPoints="1" noAdjustHandles="1" noChangeArrowheads="1" noChangeShapeType="1" noTextEdit="1"/>
              </p:cNvSpPr>
              <p:nvPr/>
            </p:nvSpPr>
            <p:spPr>
              <a:xfrm>
                <a:off x="700390" y="4710524"/>
                <a:ext cx="5389124" cy="461665"/>
              </a:xfrm>
              <a:prstGeom prst="rect">
                <a:avLst/>
              </a:prstGeom>
              <a:blipFill>
                <a:blip r:embed="rId7"/>
                <a:stretch>
                  <a:fillRect l="-1810" t="-9333" b="-32000"/>
                </a:stretch>
              </a:blipFill>
            </p:spPr>
            <p:txBody>
              <a:bodyPr/>
              <a:lstStyle/>
              <a:p>
                <a:r>
                  <a:rPr lang="en-US">
                    <a:noFill/>
                  </a:rPr>
                  <a:t> </a:t>
                </a:r>
              </a:p>
            </p:txBody>
          </p:sp>
        </mc:Fallback>
      </mc:AlternateContent>
    </p:spTree>
    <p:extLst>
      <p:ext uri="{BB962C8B-B14F-4D97-AF65-F5344CB8AC3E}">
        <p14:creationId xmlns:p14="http://schemas.microsoft.com/office/powerpoint/2010/main" val="24923986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EEBEF72-A7B9-1A3D-66B2-E8CF48F6C364}"/>
              </a:ext>
            </a:extLst>
          </p:cNvPr>
          <p:cNvSpPr txBox="1"/>
          <p:nvPr/>
        </p:nvSpPr>
        <p:spPr>
          <a:xfrm>
            <a:off x="-659999" y="828413"/>
            <a:ext cx="12792364" cy="1046440"/>
          </a:xfrm>
          <a:prstGeom prst="rect">
            <a:avLst/>
          </a:prstGeom>
          <a:noFill/>
        </p:spPr>
        <p:txBody>
          <a:bodyPr wrap="square" rtlCol="0">
            <a:spAutoFit/>
          </a:bodyPr>
          <a:lstStyle/>
          <a:p>
            <a:pPr algn="ctr"/>
            <a:r>
              <a:rPr lang="en-US" dirty="0"/>
              <a:t>			</a:t>
            </a:r>
            <a:endParaRPr lang="en-US" sz="4000" b="1" dirty="0"/>
          </a:p>
          <a:p>
            <a:pPr algn="ctr"/>
            <a:r>
              <a:rPr lang="en-US" sz="4400" b="1" dirty="0">
                <a:solidFill>
                  <a:srgbClr val="FF0000"/>
                </a:solidFill>
              </a:rPr>
              <a:t>Generative AI </a:t>
            </a:r>
          </a:p>
        </p:txBody>
      </p:sp>
      <p:sp>
        <p:nvSpPr>
          <p:cNvPr id="3" name="TextBox 2">
            <a:extLst>
              <a:ext uri="{FF2B5EF4-FFF2-40B4-BE49-F238E27FC236}">
                <a16:creationId xmlns:a16="http://schemas.microsoft.com/office/drawing/2014/main" id="{279EFE2A-C427-5B2D-F25E-9CE5FF86CC8E}"/>
              </a:ext>
            </a:extLst>
          </p:cNvPr>
          <p:cNvSpPr txBox="1"/>
          <p:nvPr/>
        </p:nvSpPr>
        <p:spPr>
          <a:xfrm>
            <a:off x="3650674" y="221019"/>
            <a:ext cx="5352473" cy="1015663"/>
          </a:xfrm>
          <a:prstGeom prst="rect">
            <a:avLst/>
          </a:prstGeom>
          <a:noFill/>
        </p:spPr>
        <p:txBody>
          <a:bodyPr wrap="square" rtlCol="0">
            <a:spAutoFit/>
          </a:bodyPr>
          <a:lstStyle/>
          <a:p>
            <a:r>
              <a:rPr lang="en-US" sz="6000" b="1" dirty="0">
                <a:solidFill>
                  <a:srgbClr val="FF0000"/>
                </a:solidFill>
              </a:rPr>
              <a:t>Introduction 3</a:t>
            </a:r>
          </a:p>
        </p:txBody>
      </p:sp>
      <p:sp>
        <p:nvSpPr>
          <p:cNvPr id="6" name="TextBox 5">
            <a:extLst>
              <a:ext uri="{FF2B5EF4-FFF2-40B4-BE49-F238E27FC236}">
                <a16:creationId xmlns:a16="http://schemas.microsoft.com/office/drawing/2014/main" id="{03C4CC45-6AF7-1D6F-8C58-92C84B2467CA}"/>
              </a:ext>
            </a:extLst>
          </p:cNvPr>
          <p:cNvSpPr txBox="1"/>
          <p:nvPr/>
        </p:nvSpPr>
        <p:spPr>
          <a:xfrm>
            <a:off x="993912" y="1722277"/>
            <a:ext cx="8994913" cy="584775"/>
          </a:xfrm>
          <a:prstGeom prst="rect">
            <a:avLst/>
          </a:prstGeom>
          <a:noFill/>
        </p:spPr>
        <p:txBody>
          <a:bodyPr wrap="square" rtlCol="0">
            <a:spAutoFit/>
          </a:bodyPr>
          <a:lstStyle/>
          <a:p>
            <a:r>
              <a:rPr lang="en-US" sz="3200" b="1" dirty="0">
                <a:solidFill>
                  <a:srgbClr val="00B050"/>
                </a:solidFill>
                <a:latin typeface="Arial" panose="020B0604020202020204" pitchFamily="34" charset="0"/>
                <a:cs typeface="Arial" panose="020B0604020202020204" pitchFamily="34" charset="0"/>
              </a:rPr>
              <a:t>Early Stage:</a:t>
            </a:r>
          </a:p>
        </p:txBody>
      </p:sp>
      <p:sp>
        <p:nvSpPr>
          <p:cNvPr id="7" name="TextBox 6">
            <a:extLst>
              <a:ext uri="{FF2B5EF4-FFF2-40B4-BE49-F238E27FC236}">
                <a16:creationId xmlns:a16="http://schemas.microsoft.com/office/drawing/2014/main" id="{E5C9EA8E-7D7C-CE15-2E1D-E030DD054551}"/>
              </a:ext>
            </a:extLst>
          </p:cNvPr>
          <p:cNvSpPr txBox="1"/>
          <p:nvPr/>
        </p:nvSpPr>
        <p:spPr>
          <a:xfrm>
            <a:off x="1779104" y="2349427"/>
            <a:ext cx="8025848" cy="584775"/>
          </a:xfrm>
          <a:prstGeom prst="rect">
            <a:avLst/>
          </a:prstGeom>
          <a:noFill/>
        </p:spPr>
        <p:txBody>
          <a:bodyPr wrap="square" rtlCol="0">
            <a:spAutoFit/>
          </a:bodyPr>
          <a:lstStyle/>
          <a:p>
            <a:r>
              <a:rPr lang="en-US" sz="3200" b="1" dirty="0">
                <a:solidFill>
                  <a:srgbClr val="00B050"/>
                </a:solidFill>
                <a:latin typeface="Arial" panose="020B0604020202020204" pitchFamily="34" charset="0"/>
                <a:cs typeface="Arial" panose="020B0604020202020204" pitchFamily="34" charset="0"/>
              </a:rPr>
              <a:t>Variational Autoencoder (VAE)</a:t>
            </a:r>
          </a:p>
        </p:txBody>
      </p:sp>
      <p:sp>
        <p:nvSpPr>
          <p:cNvPr id="10" name="TextBox 9">
            <a:extLst>
              <a:ext uri="{FF2B5EF4-FFF2-40B4-BE49-F238E27FC236}">
                <a16:creationId xmlns:a16="http://schemas.microsoft.com/office/drawing/2014/main" id="{4F3D1C7A-2B45-4F8C-2D71-F4E1E3945637}"/>
              </a:ext>
            </a:extLst>
          </p:cNvPr>
          <p:cNvSpPr txBox="1"/>
          <p:nvPr/>
        </p:nvSpPr>
        <p:spPr>
          <a:xfrm>
            <a:off x="1744317" y="2934202"/>
            <a:ext cx="9422296" cy="584775"/>
          </a:xfrm>
          <a:prstGeom prst="rect">
            <a:avLst/>
          </a:prstGeom>
          <a:noFill/>
        </p:spPr>
        <p:txBody>
          <a:bodyPr wrap="square" rtlCol="0">
            <a:spAutoFit/>
          </a:bodyPr>
          <a:lstStyle/>
          <a:p>
            <a:r>
              <a:rPr lang="en-US" sz="3200" b="1" dirty="0">
                <a:solidFill>
                  <a:srgbClr val="00B050"/>
                </a:solidFill>
                <a:latin typeface="Arial" panose="020B0604020202020204" pitchFamily="34" charset="0"/>
                <a:cs typeface="Arial" panose="020B0604020202020204" pitchFamily="34" charset="0"/>
              </a:rPr>
              <a:t>Generative Adversarial Neural Network (GAN)</a:t>
            </a:r>
          </a:p>
        </p:txBody>
      </p:sp>
      <p:sp>
        <p:nvSpPr>
          <p:cNvPr id="11" name="TextBox 10">
            <a:extLst>
              <a:ext uri="{FF2B5EF4-FFF2-40B4-BE49-F238E27FC236}">
                <a16:creationId xmlns:a16="http://schemas.microsoft.com/office/drawing/2014/main" id="{68B78339-044E-B028-A5B8-893F9A7EE6DF}"/>
              </a:ext>
            </a:extLst>
          </p:cNvPr>
          <p:cNvSpPr txBox="1"/>
          <p:nvPr/>
        </p:nvSpPr>
        <p:spPr>
          <a:xfrm>
            <a:off x="1744317" y="3470163"/>
            <a:ext cx="9705561" cy="584775"/>
          </a:xfrm>
          <a:prstGeom prst="rect">
            <a:avLst/>
          </a:prstGeom>
          <a:noFill/>
        </p:spPr>
        <p:txBody>
          <a:bodyPr wrap="square" rtlCol="0">
            <a:spAutoFit/>
          </a:bodyPr>
          <a:lstStyle/>
          <a:p>
            <a:r>
              <a:rPr lang="en-US" sz="3200" b="1" dirty="0">
                <a:solidFill>
                  <a:srgbClr val="00B050"/>
                </a:solidFill>
                <a:latin typeface="Arial" panose="020B0604020202020204" pitchFamily="34" charset="0"/>
                <a:cs typeface="Arial" panose="020B0604020202020204" pitchFamily="34" charset="0"/>
              </a:rPr>
              <a:t>Normalizing Flow</a:t>
            </a:r>
          </a:p>
        </p:txBody>
      </p:sp>
      <p:sp>
        <p:nvSpPr>
          <p:cNvPr id="12" name="TextBox 11">
            <a:extLst>
              <a:ext uri="{FF2B5EF4-FFF2-40B4-BE49-F238E27FC236}">
                <a16:creationId xmlns:a16="http://schemas.microsoft.com/office/drawing/2014/main" id="{B34BC216-9621-EA26-844A-1E0170E05A4E}"/>
              </a:ext>
            </a:extLst>
          </p:cNvPr>
          <p:cNvSpPr txBox="1"/>
          <p:nvPr/>
        </p:nvSpPr>
        <p:spPr>
          <a:xfrm>
            <a:off x="979003" y="3993551"/>
            <a:ext cx="6092687" cy="584775"/>
          </a:xfrm>
          <a:prstGeom prst="rect">
            <a:avLst/>
          </a:prstGeom>
          <a:noFill/>
        </p:spPr>
        <p:txBody>
          <a:bodyPr wrap="square" rtlCol="0">
            <a:spAutoFit/>
          </a:bodyPr>
          <a:lstStyle/>
          <a:p>
            <a:r>
              <a:rPr lang="en-US" sz="3200" b="1" dirty="0">
                <a:solidFill>
                  <a:srgbClr val="00B050"/>
                </a:solidFill>
                <a:latin typeface="Arial" panose="020B0604020202020204" pitchFamily="34" charset="0"/>
                <a:cs typeface="Arial" panose="020B0604020202020204" pitchFamily="34" charset="0"/>
              </a:rPr>
              <a:t>Current Stage</a:t>
            </a:r>
          </a:p>
        </p:txBody>
      </p:sp>
      <p:sp>
        <p:nvSpPr>
          <p:cNvPr id="14" name="TextBox 13">
            <a:extLst>
              <a:ext uri="{FF2B5EF4-FFF2-40B4-BE49-F238E27FC236}">
                <a16:creationId xmlns:a16="http://schemas.microsoft.com/office/drawing/2014/main" id="{497093FF-7403-BF3A-2E1B-ABA87BD2105F}"/>
              </a:ext>
            </a:extLst>
          </p:cNvPr>
          <p:cNvSpPr txBox="1"/>
          <p:nvPr/>
        </p:nvSpPr>
        <p:spPr>
          <a:xfrm>
            <a:off x="1744317" y="4578326"/>
            <a:ext cx="6425646" cy="584775"/>
          </a:xfrm>
          <a:prstGeom prst="rect">
            <a:avLst/>
          </a:prstGeom>
          <a:noFill/>
        </p:spPr>
        <p:txBody>
          <a:bodyPr wrap="square">
            <a:spAutoFit/>
          </a:bodyPr>
          <a:lstStyle/>
          <a:p>
            <a:r>
              <a:rPr lang="en-US" sz="3200" b="1" dirty="0">
                <a:solidFill>
                  <a:srgbClr val="00B050"/>
                </a:solidFill>
                <a:latin typeface="Arial" panose="020B0604020202020204" pitchFamily="34" charset="0"/>
                <a:cs typeface="Arial" panose="020B0604020202020204" pitchFamily="34" charset="0"/>
              </a:rPr>
              <a:t>Score Match</a:t>
            </a:r>
          </a:p>
        </p:txBody>
      </p:sp>
      <p:sp>
        <p:nvSpPr>
          <p:cNvPr id="16" name="TextBox 15">
            <a:extLst>
              <a:ext uri="{FF2B5EF4-FFF2-40B4-BE49-F238E27FC236}">
                <a16:creationId xmlns:a16="http://schemas.microsoft.com/office/drawing/2014/main" id="{3A03457E-8FAC-AC8A-F98A-2B0396D9008E}"/>
              </a:ext>
            </a:extLst>
          </p:cNvPr>
          <p:cNvSpPr txBox="1"/>
          <p:nvPr/>
        </p:nvSpPr>
        <p:spPr>
          <a:xfrm>
            <a:off x="1679712" y="5205476"/>
            <a:ext cx="8562561" cy="584775"/>
          </a:xfrm>
          <a:prstGeom prst="rect">
            <a:avLst/>
          </a:prstGeom>
          <a:noFill/>
        </p:spPr>
        <p:txBody>
          <a:bodyPr wrap="square">
            <a:spAutoFit/>
          </a:bodyPr>
          <a:lstStyle/>
          <a:p>
            <a:r>
              <a:rPr lang="en-US" sz="3200" b="1" dirty="0">
                <a:solidFill>
                  <a:srgbClr val="00B050"/>
                </a:solidFill>
                <a:latin typeface="Arial" panose="020B0604020202020204" pitchFamily="34" charset="0"/>
                <a:cs typeface="Arial" panose="020B0604020202020204" pitchFamily="34" charset="0"/>
              </a:rPr>
              <a:t>Denoise Diffusion Probability Models</a:t>
            </a:r>
          </a:p>
        </p:txBody>
      </p:sp>
      <p:sp>
        <p:nvSpPr>
          <p:cNvPr id="18" name="TextBox 17">
            <a:extLst>
              <a:ext uri="{FF2B5EF4-FFF2-40B4-BE49-F238E27FC236}">
                <a16:creationId xmlns:a16="http://schemas.microsoft.com/office/drawing/2014/main" id="{F8AC95CA-9DB4-AD79-4BBE-F2DCED8EB339}"/>
              </a:ext>
            </a:extLst>
          </p:cNvPr>
          <p:cNvSpPr txBox="1"/>
          <p:nvPr/>
        </p:nvSpPr>
        <p:spPr>
          <a:xfrm>
            <a:off x="1689652" y="5881248"/>
            <a:ext cx="9476961" cy="584775"/>
          </a:xfrm>
          <a:prstGeom prst="rect">
            <a:avLst/>
          </a:prstGeom>
          <a:noFill/>
        </p:spPr>
        <p:txBody>
          <a:bodyPr wrap="square">
            <a:spAutoFit/>
          </a:bodyPr>
          <a:lstStyle/>
          <a:p>
            <a:r>
              <a:rPr lang="en-US" sz="3200" b="1" dirty="0">
                <a:solidFill>
                  <a:srgbClr val="00B050"/>
                </a:solidFill>
                <a:latin typeface="Arial" panose="020B0604020202020204" pitchFamily="34" charset="0"/>
                <a:cs typeface="Arial" panose="020B0604020202020204" pitchFamily="34" charset="0"/>
              </a:rPr>
              <a:t>Stochastic Differential Equations (SDE)</a:t>
            </a:r>
          </a:p>
        </p:txBody>
      </p:sp>
    </p:spTree>
    <p:extLst>
      <p:ext uri="{BB962C8B-B14F-4D97-AF65-F5344CB8AC3E}">
        <p14:creationId xmlns:p14="http://schemas.microsoft.com/office/powerpoint/2010/main" val="9820147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7CACE68-E05B-EEE8-62BB-EB4292A4A44E}"/>
              </a:ext>
            </a:extLst>
          </p:cNvPr>
          <p:cNvSpPr txBox="1"/>
          <p:nvPr/>
        </p:nvSpPr>
        <p:spPr>
          <a:xfrm>
            <a:off x="2722529" y="408721"/>
            <a:ext cx="7413692" cy="584775"/>
          </a:xfrm>
          <a:prstGeom prst="rect">
            <a:avLst/>
          </a:prstGeom>
          <a:noFill/>
        </p:spPr>
        <p:txBody>
          <a:bodyPr wrap="square">
            <a:spAutoFit/>
          </a:bodyPr>
          <a:lstStyle/>
          <a:p>
            <a:r>
              <a:rPr lang="en-US" sz="3200" b="1" dirty="0">
                <a:solidFill>
                  <a:srgbClr val="FF0000"/>
                </a:solidFill>
                <a:latin typeface="Arial" panose="020B0604020202020204" pitchFamily="34" charset="0"/>
                <a:cs typeface="Arial" panose="020B0604020202020204" pitchFamily="34" charset="0"/>
              </a:rPr>
              <a:t>1.4.3.9. Consistency of Estimator</a:t>
            </a:r>
            <a:endParaRPr lang="en-US" sz="3200" dirty="0"/>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680070FB-4F61-3D64-0956-2AE97DD9C47E}"/>
                  </a:ext>
                </a:extLst>
              </p:cNvPr>
              <p:cNvSpPr txBox="1"/>
              <p:nvPr/>
            </p:nvSpPr>
            <p:spPr>
              <a:xfrm>
                <a:off x="1167319" y="1269460"/>
                <a:ext cx="5111885" cy="461665"/>
              </a:xfrm>
              <a:prstGeom prst="rect">
                <a:avLst/>
              </a:prstGeom>
              <a:noFill/>
            </p:spPr>
            <p:txBody>
              <a:bodyPr wrap="square" rtlCol="0">
                <a:spAutoFit/>
              </a:bodyPr>
              <a:lstStyle/>
              <a:p>
                <a:pPr marL="285750" indent="-285750">
                  <a:buFont typeface="Arial" panose="020B0604020202020204" pitchFamily="34" charset="0"/>
                  <a:buChar char="•"/>
                </a:pPr>
                <a:r>
                  <a:rPr lang="en-US" sz="2400" b="1" dirty="0">
                    <a:latin typeface="Arial" panose="020B0604020202020204" pitchFamily="34" charset="0"/>
                    <a:cs typeface="Arial" panose="020B0604020202020204" pitchFamily="34" charset="0"/>
                  </a:rPr>
                  <a:t>Data Distribution </a:t>
                </a:r>
                <a14:m>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𝑷</m:t>
                        </m:r>
                      </m:e>
                      <m:sub>
                        <m:r>
                          <a:rPr lang="en-US" sz="2400" b="1" i="1" smtClean="0">
                            <a:latin typeface="Cambria Math" panose="02040503050406030204" pitchFamily="18" charset="0"/>
                          </a:rPr>
                          <m:t>𝒅</m:t>
                        </m:r>
                      </m:sub>
                    </m:sSub>
                    <m:r>
                      <a:rPr lang="en-US" sz="2400" b="1" i="1" smtClean="0">
                        <a:latin typeface="Cambria Math" panose="02040503050406030204" pitchFamily="18" charset="0"/>
                      </a:rPr>
                      <m:t>(</m:t>
                    </m:r>
                    <m:r>
                      <a:rPr lang="en-US" sz="2400" b="1" i="1" smtClean="0">
                        <a:latin typeface="Cambria Math" panose="02040503050406030204" pitchFamily="18" charset="0"/>
                      </a:rPr>
                      <m:t>𝒙</m:t>
                    </m:r>
                    <m:r>
                      <a:rPr lang="en-US" sz="2400" b="1" i="1" smtClean="0">
                        <a:latin typeface="Cambria Math" panose="02040503050406030204" pitchFamily="18" charset="0"/>
                      </a:rPr>
                      <m:t>)</m:t>
                    </m:r>
                  </m:oMath>
                </a14:m>
                <a:endParaRPr lang="en-US" sz="2400" b="1" dirty="0"/>
              </a:p>
            </p:txBody>
          </p:sp>
        </mc:Choice>
        <mc:Fallback>
          <p:sp>
            <p:nvSpPr>
              <p:cNvPr id="4" name="TextBox 3">
                <a:extLst>
                  <a:ext uri="{FF2B5EF4-FFF2-40B4-BE49-F238E27FC236}">
                    <a16:creationId xmlns:a16="http://schemas.microsoft.com/office/drawing/2014/main" id="{680070FB-4F61-3D64-0956-2AE97DD9C47E}"/>
                  </a:ext>
                </a:extLst>
              </p:cNvPr>
              <p:cNvSpPr txBox="1">
                <a:spLocks noRot="1" noChangeAspect="1" noMove="1" noResize="1" noEditPoints="1" noAdjustHandles="1" noChangeArrowheads="1" noChangeShapeType="1" noTextEdit="1"/>
              </p:cNvSpPr>
              <p:nvPr/>
            </p:nvSpPr>
            <p:spPr>
              <a:xfrm>
                <a:off x="1167319" y="1269460"/>
                <a:ext cx="5111885" cy="461665"/>
              </a:xfrm>
              <a:prstGeom prst="rect">
                <a:avLst/>
              </a:prstGeom>
              <a:blipFill>
                <a:blip r:embed="rId2"/>
                <a:stretch>
                  <a:fillRect l="-1549" t="-11842" b="-2763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96F879C2-C8DF-595A-050D-FF7898EA0BC9}"/>
                  </a:ext>
                </a:extLst>
              </p:cNvPr>
              <p:cNvSpPr txBox="1"/>
              <p:nvPr/>
            </p:nvSpPr>
            <p:spPr>
              <a:xfrm>
                <a:off x="1167319" y="1930940"/>
                <a:ext cx="4664413" cy="461665"/>
              </a:xfrm>
              <a:prstGeom prst="rect">
                <a:avLst/>
              </a:prstGeom>
              <a:noFill/>
            </p:spPr>
            <p:txBody>
              <a:bodyPr wrap="square" rtlCol="0">
                <a:spAutoFit/>
              </a:bodyPr>
              <a:lstStyle/>
              <a:p>
                <a:pPr marL="285750" indent="-285750">
                  <a:buFont typeface="Arial" panose="020B0604020202020204" pitchFamily="34" charset="0"/>
                  <a:buChar char="•"/>
                </a:pPr>
                <a:r>
                  <a:rPr lang="en-US" sz="2400" b="1" dirty="0">
                    <a:latin typeface="Arial" panose="020B0604020202020204" pitchFamily="34" charset="0"/>
                    <a:cs typeface="Arial" panose="020B0604020202020204" pitchFamily="34" charset="0"/>
                  </a:rPr>
                  <a:t>Model Distribution </a:t>
                </a:r>
                <a14:m>
                  <m:oMath xmlns:m="http://schemas.openxmlformats.org/officeDocument/2006/math">
                    <m:sSub>
                      <m:sSubPr>
                        <m:ctrlPr>
                          <a:rPr lang="en-US" sz="2400" b="1" i="1" smtClean="0">
                            <a:latin typeface="Cambria Math" panose="02040503050406030204" pitchFamily="18" charset="0"/>
                            <a:cs typeface="Arial" panose="020B0604020202020204" pitchFamily="34" charset="0"/>
                          </a:rPr>
                        </m:ctrlPr>
                      </m:sSubPr>
                      <m:e>
                        <m:r>
                          <a:rPr lang="en-US" sz="2400" b="1" i="1" smtClean="0">
                            <a:latin typeface="Cambria Math" panose="02040503050406030204" pitchFamily="18" charset="0"/>
                            <a:cs typeface="Arial" panose="020B0604020202020204" pitchFamily="34" charset="0"/>
                          </a:rPr>
                          <m:t>𝑷</m:t>
                        </m:r>
                      </m:e>
                      <m:sub>
                        <m:r>
                          <a:rPr lang="en-US" sz="2400" b="1" i="1" smtClean="0">
                            <a:latin typeface="Cambria Math" panose="02040503050406030204" pitchFamily="18" charset="0"/>
                            <a:cs typeface="Arial" panose="020B0604020202020204" pitchFamily="34" charset="0"/>
                          </a:rPr>
                          <m:t>𝒎</m:t>
                        </m:r>
                      </m:sub>
                    </m:sSub>
                    <m:r>
                      <a:rPr lang="en-US" sz="2400" b="1" i="1" smtClean="0">
                        <a:latin typeface="Cambria Math" panose="02040503050406030204" pitchFamily="18" charset="0"/>
                        <a:cs typeface="Arial" panose="020B0604020202020204" pitchFamily="34" charset="0"/>
                      </a:rPr>
                      <m:t>(</m:t>
                    </m:r>
                    <m:r>
                      <a:rPr lang="en-US" sz="2400" b="1" i="1" smtClean="0">
                        <a:latin typeface="Cambria Math" panose="02040503050406030204" pitchFamily="18" charset="0"/>
                        <a:cs typeface="Arial" panose="020B0604020202020204" pitchFamily="34" charset="0"/>
                      </a:rPr>
                      <m:t>𝒙</m:t>
                    </m:r>
                    <m:r>
                      <a:rPr lang="en-US" sz="2400" b="1" i="1" smtClean="0">
                        <a:latin typeface="Cambria Math" panose="02040503050406030204" pitchFamily="18" charset="0"/>
                        <a:cs typeface="Arial" panose="020B0604020202020204" pitchFamily="34" charset="0"/>
                      </a:rPr>
                      <m:t>,</m:t>
                    </m:r>
                    <m:r>
                      <a:rPr lang="en-US" sz="2400" b="1" i="1" smtClean="0">
                        <a:latin typeface="Cambria Math" panose="02040503050406030204" pitchFamily="18" charset="0"/>
                        <a:ea typeface="Cambria Math" panose="02040503050406030204" pitchFamily="18" charset="0"/>
                        <a:cs typeface="Arial" panose="020B0604020202020204" pitchFamily="34" charset="0"/>
                      </a:rPr>
                      <m:t>𝜽</m:t>
                    </m:r>
                    <m:r>
                      <a:rPr lang="en-US" sz="2400" b="1"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400" b="1" dirty="0">
                  <a:latin typeface="Arial" panose="020B0604020202020204" pitchFamily="34" charset="0"/>
                  <a:cs typeface="Arial" panose="020B0604020202020204" pitchFamily="34" charset="0"/>
                </a:endParaRPr>
              </a:p>
            </p:txBody>
          </p:sp>
        </mc:Choice>
        <mc:Fallback>
          <p:sp>
            <p:nvSpPr>
              <p:cNvPr id="5" name="TextBox 4">
                <a:extLst>
                  <a:ext uri="{FF2B5EF4-FFF2-40B4-BE49-F238E27FC236}">
                    <a16:creationId xmlns:a16="http://schemas.microsoft.com/office/drawing/2014/main" id="{96F879C2-C8DF-595A-050D-FF7898EA0BC9}"/>
                  </a:ext>
                </a:extLst>
              </p:cNvPr>
              <p:cNvSpPr txBox="1">
                <a:spLocks noRot="1" noChangeAspect="1" noMove="1" noResize="1" noEditPoints="1" noAdjustHandles="1" noChangeArrowheads="1" noChangeShapeType="1" noTextEdit="1"/>
              </p:cNvSpPr>
              <p:nvPr/>
            </p:nvSpPr>
            <p:spPr>
              <a:xfrm>
                <a:off x="1167319" y="1930940"/>
                <a:ext cx="4664413" cy="461665"/>
              </a:xfrm>
              <a:prstGeom prst="rect">
                <a:avLst/>
              </a:prstGeom>
              <a:blipFill>
                <a:blip r:embed="rId3"/>
                <a:stretch>
                  <a:fillRect l="-1697" t="-9333" b="-32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64C38DEA-5E51-1366-AFE3-EF59AE51E7BD}"/>
                  </a:ext>
                </a:extLst>
              </p:cNvPr>
              <p:cNvSpPr txBox="1"/>
              <p:nvPr/>
            </p:nvSpPr>
            <p:spPr>
              <a:xfrm>
                <a:off x="674856" y="2582854"/>
                <a:ext cx="6096810"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latin typeface="Cambria Math" panose="02040503050406030204" pitchFamily="18" charset="0"/>
                              <a:cs typeface="Arial" panose="020B0604020202020204" pitchFamily="34" charset="0"/>
                            </a:rPr>
                          </m:ctrlPr>
                        </m:sSubPr>
                        <m:e>
                          <m:r>
                            <a:rPr lang="en-US" sz="2400" b="1" i="1" smtClean="0">
                              <a:latin typeface="Cambria Math" panose="02040503050406030204" pitchFamily="18" charset="0"/>
                              <a:cs typeface="Arial" panose="020B0604020202020204" pitchFamily="34" charset="0"/>
                            </a:rPr>
                            <m:t>𝑷</m:t>
                          </m:r>
                        </m:e>
                        <m:sub>
                          <m:r>
                            <a:rPr lang="en-US" sz="2400" b="1" i="1" smtClean="0">
                              <a:latin typeface="Cambria Math" panose="02040503050406030204" pitchFamily="18" charset="0"/>
                              <a:cs typeface="Arial" panose="020B0604020202020204" pitchFamily="34" charset="0"/>
                            </a:rPr>
                            <m:t>𝒎</m:t>
                          </m:r>
                        </m:sub>
                      </m:sSub>
                      <m:d>
                        <m:dPr>
                          <m:ctrlPr>
                            <a:rPr lang="en-US" sz="2400" b="1" i="1" smtClean="0">
                              <a:latin typeface="Cambria Math" panose="02040503050406030204" pitchFamily="18" charset="0"/>
                              <a:cs typeface="Arial" panose="020B0604020202020204" pitchFamily="34" charset="0"/>
                            </a:rPr>
                          </m:ctrlPr>
                        </m:dPr>
                        <m:e>
                          <m:r>
                            <a:rPr lang="en-US" sz="2400" b="1" i="1" smtClean="0">
                              <a:latin typeface="Cambria Math" panose="02040503050406030204" pitchFamily="18" charset="0"/>
                              <a:cs typeface="Arial" panose="020B0604020202020204" pitchFamily="34" charset="0"/>
                            </a:rPr>
                            <m:t>𝒙</m:t>
                          </m:r>
                          <m:r>
                            <a:rPr lang="en-US" sz="2400" b="1" i="1" smtClean="0">
                              <a:latin typeface="Cambria Math" panose="02040503050406030204" pitchFamily="18" charset="0"/>
                              <a:cs typeface="Arial" panose="020B0604020202020204" pitchFamily="34" charset="0"/>
                            </a:rPr>
                            <m:t>,</m:t>
                          </m:r>
                          <m:sSup>
                            <m:sSupPr>
                              <m:ctrlPr>
                                <a:rPr lang="en-US" sz="2400" b="1" i="1" smtClean="0">
                                  <a:latin typeface="Cambria Math" panose="02040503050406030204" pitchFamily="18" charset="0"/>
                                  <a:cs typeface="Arial" panose="020B0604020202020204" pitchFamily="34" charset="0"/>
                                </a:rPr>
                              </m:ctrlPr>
                            </m:sSupPr>
                            <m:e>
                              <m:r>
                                <a:rPr lang="en-US" sz="2400" b="1" i="1" smtClean="0">
                                  <a:latin typeface="Cambria Math" panose="02040503050406030204" pitchFamily="18" charset="0"/>
                                  <a:ea typeface="Cambria Math" panose="02040503050406030204" pitchFamily="18" charset="0"/>
                                  <a:cs typeface="Arial" panose="020B0604020202020204" pitchFamily="34" charset="0"/>
                                </a:rPr>
                                <m:t>𝜽</m:t>
                              </m:r>
                            </m:e>
                            <m:sup>
                              <m:r>
                                <a:rPr lang="en-US" sz="2400" b="1" i="1" smtClean="0">
                                  <a:latin typeface="Cambria Math" panose="02040503050406030204" pitchFamily="18" charset="0"/>
                                  <a:cs typeface="Arial" panose="020B0604020202020204" pitchFamily="34" charset="0"/>
                                </a:rPr>
                                <m:t>∗</m:t>
                              </m:r>
                            </m:sup>
                          </m:sSup>
                        </m:e>
                      </m:d>
                      <m:r>
                        <a:rPr lang="en-US" sz="2400" b="1"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400" b="1" i="1" smtClean="0">
                              <a:latin typeface="Cambria Math" panose="02040503050406030204" pitchFamily="18" charset="0"/>
                              <a:ea typeface="Cambria Math" panose="02040503050406030204" pitchFamily="18" charset="0"/>
                              <a:cs typeface="Arial" panose="020B0604020202020204" pitchFamily="34" charset="0"/>
                            </a:rPr>
                          </m:ctrlPr>
                        </m:sSubPr>
                        <m:e>
                          <m:r>
                            <a:rPr lang="en-US" sz="2400" b="1" i="1" smtClean="0">
                              <a:latin typeface="Cambria Math" panose="02040503050406030204" pitchFamily="18" charset="0"/>
                              <a:ea typeface="Cambria Math" panose="02040503050406030204" pitchFamily="18" charset="0"/>
                              <a:cs typeface="Arial" panose="020B0604020202020204" pitchFamily="34" charset="0"/>
                            </a:rPr>
                            <m:t>𝑷</m:t>
                          </m:r>
                        </m:e>
                        <m:sub>
                          <m:r>
                            <a:rPr lang="en-US" sz="2400" b="1" i="1" smtClean="0">
                              <a:latin typeface="Cambria Math" panose="02040503050406030204" pitchFamily="18" charset="0"/>
                              <a:ea typeface="Cambria Math" panose="02040503050406030204" pitchFamily="18" charset="0"/>
                              <a:cs typeface="Arial" panose="020B0604020202020204" pitchFamily="34" charset="0"/>
                            </a:rPr>
                            <m:t>𝒅</m:t>
                          </m:r>
                        </m:sub>
                      </m:sSub>
                      <m:r>
                        <a:rPr lang="en-US" sz="2400" b="1" i="1" smtClean="0">
                          <a:latin typeface="Cambria Math" panose="02040503050406030204" pitchFamily="18" charset="0"/>
                          <a:ea typeface="Cambria Math" panose="02040503050406030204" pitchFamily="18" charset="0"/>
                          <a:cs typeface="Arial" panose="020B0604020202020204" pitchFamily="34" charset="0"/>
                        </a:rPr>
                        <m:t>(</m:t>
                      </m:r>
                      <m:r>
                        <a:rPr lang="en-US" sz="2400" b="1" i="1" smtClean="0">
                          <a:latin typeface="Cambria Math" panose="02040503050406030204" pitchFamily="18" charset="0"/>
                          <a:ea typeface="Cambria Math" panose="02040503050406030204" pitchFamily="18" charset="0"/>
                          <a:cs typeface="Arial" panose="020B0604020202020204" pitchFamily="34" charset="0"/>
                        </a:rPr>
                        <m:t>𝒙</m:t>
                      </m:r>
                      <m:r>
                        <a:rPr lang="en-US" sz="2400" b="1" i="1" smtClean="0">
                          <a:latin typeface="Cambria Math" panose="02040503050406030204" pitchFamily="18" charset="0"/>
                          <a:ea typeface="Cambria Math" panose="02040503050406030204" pitchFamily="18" charset="0"/>
                          <a:cs typeface="Arial" panose="020B0604020202020204" pitchFamily="34" charset="0"/>
                        </a:rPr>
                        <m:t>)</m:t>
                      </m:r>
                    </m:oMath>
                  </m:oMathPara>
                </a14:m>
                <a:endParaRPr lang="en-US" sz="2400" dirty="0">
                  <a:latin typeface="Arial" panose="020B0604020202020204" pitchFamily="34" charset="0"/>
                  <a:cs typeface="Arial" panose="020B0604020202020204" pitchFamily="34" charset="0"/>
                </a:endParaRPr>
              </a:p>
            </p:txBody>
          </p:sp>
        </mc:Choice>
        <mc:Fallback>
          <p:sp>
            <p:nvSpPr>
              <p:cNvPr id="7" name="TextBox 6">
                <a:extLst>
                  <a:ext uri="{FF2B5EF4-FFF2-40B4-BE49-F238E27FC236}">
                    <a16:creationId xmlns:a16="http://schemas.microsoft.com/office/drawing/2014/main" id="{64C38DEA-5E51-1366-AFE3-EF59AE51E7BD}"/>
                  </a:ext>
                </a:extLst>
              </p:cNvPr>
              <p:cNvSpPr txBox="1">
                <a:spLocks noRot="1" noChangeAspect="1" noMove="1" noResize="1" noEditPoints="1" noAdjustHandles="1" noChangeArrowheads="1" noChangeShapeType="1" noTextEdit="1"/>
              </p:cNvSpPr>
              <p:nvPr/>
            </p:nvSpPr>
            <p:spPr>
              <a:xfrm>
                <a:off x="674856" y="2582854"/>
                <a:ext cx="6096810" cy="461665"/>
              </a:xfrm>
              <a:prstGeom prst="rect">
                <a:avLst/>
              </a:prstGeom>
              <a:blipFill>
                <a:blip r:embed="rId4"/>
                <a:stretch>
                  <a:fillRect b="-21333"/>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F00D75A9-A159-FD19-2717-FB84F9FD2356}"/>
              </a:ext>
            </a:extLst>
          </p:cNvPr>
          <p:cNvSpPr txBox="1"/>
          <p:nvPr/>
        </p:nvSpPr>
        <p:spPr>
          <a:xfrm>
            <a:off x="1361872" y="3132306"/>
            <a:ext cx="4372583" cy="461665"/>
          </a:xfrm>
          <a:prstGeom prst="rect">
            <a:avLst/>
          </a:prstGeom>
          <a:noFill/>
        </p:spPr>
        <p:txBody>
          <a:bodyPr wrap="square" rtlCol="0">
            <a:spAutoFit/>
          </a:bodyPr>
          <a:lstStyle/>
          <a:p>
            <a:pPr marL="285750" indent="-285750">
              <a:buFont typeface="Arial" panose="020B0604020202020204" pitchFamily="34" charset="0"/>
              <a:buChar char="•"/>
            </a:pPr>
            <a:r>
              <a:rPr lang="en-US" sz="2400" dirty="0">
                <a:latin typeface="Arial" panose="020B0604020202020204" pitchFamily="34" charset="0"/>
                <a:cs typeface="Arial" panose="020B0604020202020204" pitchFamily="34" charset="0"/>
              </a:rPr>
              <a:t>Let </a:t>
            </a:r>
          </a:p>
        </p:txBody>
      </p:sp>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24A41D40-2F39-57E0-E736-3A18602D71AD}"/>
                  </a:ext>
                </a:extLst>
              </p:cNvPr>
              <p:cNvSpPr txBox="1"/>
              <p:nvPr/>
            </p:nvSpPr>
            <p:spPr>
              <a:xfrm>
                <a:off x="1809345" y="3759740"/>
                <a:ext cx="5087566" cy="664284"/>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acc>
                            <m:accPr>
                              <m:chr m:val="̂"/>
                              <m:ctrlPr>
                                <a:rPr lang="en-US" sz="2400" i="1" smtClean="0">
                                  <a:latin typeface="Cambria Math" panose="02040503050406030204" pitchFamily="18" charset="0"/>
                                </a:rPr>
                              </m:ctrlPr>
                            </m:accPr>
                            <m:e>
                              <m:r>
                                <a:rPr lang="en-US" sz="2400" i="1" smtClean="0">
                                  <a:latin typeface="Cambria Math" panose="02040503050406030204" pitchFamily="18" charset="0"/>
                                  <a:ea typeface="Cambria Math" panose="02040503050406030204" pitchFamily="18" charset="0"/>
                                </a:rPr>
                                <m:t>𝜃</m:t>
                              </m:r>
                            </m:e>
                          </m:acc>
                        </m:e>
                        <m:sub>
                          <m:r>
                            <a:rPr lang="en-US" sz="2400" b="0" i="1" smtClean="0">
                              <a:latin typeface="Cambria Math" panose="02040503050406030204" pitchFamily="18" charset="0"/>
                            </a:rPr>
                            <m:t>𝑁</m:t>
                          </m:r>
                          <m:r>
                            <a:rPr lang="en-US" sz="2400" b="0" i="1" smtClean="0">
                              <a:latin typeface="Cambria Math" panose="02040503050406030204" pitchFamily="18" charset="0"/>
                            </a:rPr>
                            <m:t>,</m:t>
                          </m:r>
                          <m:r>
                            <a:rPr lang="en-US" sz="2400" b="0" i="1" smtClean="0">
                              <a:latin typeface="Cambria Math" panose="02040503050406030204" pitchFamily="18" charset="0"/>
                            </a:rPr>
                            <m:t>𝑀</m:t>
                          </m:r>
                        </m:sub>
                      </m:sSub>
                      <m:r>
                        <a:rPr lang="en-US" sz="2400" b="0" i="1" smtClean="0">
                          <a:latin typeface="Cambria Math" panose="02040503050406030204" pitchFamily="18" charset="0"/>
                        </a:rPr>
                        <m:t>=</m:t>
                      </m:r>
                      <m:func>
                        <m:funcPr>
                          <m:ctrlPr>
                            <a:rPr lang="en-US" sz="2400" b="0" i="1" smtClean="0">
                              <a:latin typeface="Cambria Math" panose="02040503050406030204" pitchFamily="18" charset="0"/>
                            </a:rPr>
                          </m:ctrlPr>
                        </m:funcPr>
                        <m:fName>
                          <m:limLow>
                            <m:limLowPr>
                              <m:ctrlPr>
                                <a:rPr lang="en-US" sz="2400" b="0" i="1" smtClean="0">
                                  <a:latin typeface="Cambria Math" panose="02040503050406030204" pitchFamily="18" charset="0"/>
                                </a:rPr>
                              </m:ctrlPr>
                            </m:limLowPr>
                            <m:e>
                              <m:r>
                                <m:rPr>
                                  <m:sty m:val="p"/>
                                </m:rPr>
                                <a:rPr lang="en-US" sz="2400" b="0" i="0" smtClean="0">
                                  <a:latin typeface="Cambria Math" panose="02040503050406030204" pitchFamily="18" charset="0"/>
                                </a:rPr>
                                <m:t>arg</m:t>
                              </m:r>
                              <m:r>
                                <m:rPr>
                                  <m:sty m:val="p"/>
                                </m:rPr>
                                <a:rPr lang="en-US" sz="2400" b="0" i="0" smtClean="0">
                                  <a:latin typeface="Cambria Math" panose="02040503050406030204" pitchFamily="18" charset="0"/>
                                </a:rPr>
                                <m:t>min</m:t>
                              </m:r>
                            </m:e>
                            <m:lim>
                              <m:r>
                                <a:rPr lang="en-US" sz="2400" b="0" i="1" smtClean="0">
                                  <a:latin typeface="Cambria Math" panose="02040503050406030204" pitchFamily="18" charset="0"/>
                                  <a:ea typeface="Cambria Math" panose="02040503050406030204" pitchFamily="18" charset="0"/>
                                </a:rPr>
                                <m:t>𝜃</m:t>
                              </m:r>
                            </m:lim>
                          </m:limLow>
                        </m:fName>
                        <m:e>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𝐽</m:t>
                              </m:r>
                            </m:e>
                          </m:acc>
                          <m:r>
                            <a:rPr lang="en-US" sz="2400" b="0" i="1" smtClean="0">
                              <a:latin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𝜃</m:t>
                          </m:r>
                          <m:r>
                            <a:rPr lang="en-US" sz="2400" b="0" i="1" smtClean="0">
                              <a:latin typeface="Cambria Math" panose="02040503050406030204" pitchFamily="18" charset="0"/>
                              <a:ea typeface="Cambria Math" panose="02040503050406030204" pitchFamily="18" charset="0"/>
                            </a:rPr>
                            <m:t>, </m:t>
                          </m:r>
                          <m:sSubSup>
                            <m:sSubSupPr>
                              <m:ctrlPr>
                                <a:rPr lang="en-US" sz="2400" b="0" i="1" smtClean="0">
                                  <a:latin typeface="Cambria Math" panose="02040503050406030204" pitchFamily="18" charset="0"/>
                                  <a:ea typeface="Cambria Math" panose="02040503050406030204" pitchFamily="18" charset="0"/>
                                </a:rPr>
                              </m:ctrlPr>
                            </m:sSubSupPr>
                            <m:e>
                              <m:r>
                                <a:rPr lang="en-US" sz="2400" b="0" i="1" smtClean="0">
                                  <a:latin typeface="Cambria Math" panose="02040503050406030204" pitchFamily="18" charset="0"/>
                                  <a:ea typeface="Cambria Math" panose="02040503050406030204" pitchFamily="18" charset="0"/>
                                </a:rPr>
                                <m:t>𝑋</m:t>
                              </m:r>
                            </m:e>
                            <m:sub>
                              <m:r>
                                <a:rPr lang="en-US" sz="2400" b="0" i="1" smtClean="0">
                                  <a:latin typeface="Cambria Math" panose="02040503050406030204" pitchFamily="18" charset="0"/>
                                  <a:ea typeface="Cambria Math" panose="02040503050406030204" pitchFamily="18" charset="0"/>
                                </a:rPr>
                                <m:t>1</m:t>
                              </m:r>
                            </m:sub>
                            <m:sup>
                              <m:r>
                                <a:rPr lang="en-US" sz="2400" b="0" i="1" smtClean="0">
                                  <a:latin typeface="Cambria Math" panose="02040503050406030204" pitchFamily="18" charset="0"/>
                                  <a:ea typeface="Cambria Math" panose="02040503050406030204" pitchFamily="18" charset="0"/>
                                </a:rPr>
                                <m:t>𝑁</m:t>
                              </m:r>
                            </m:sup>
                          </m:sSubSup>
                          <m:r>
                            <a:rPr lang="en-US" sz="2400" b="0" i="1" smtClean="0">
                              <a:latin typeface="Cambria Math" panose="02040503050406030204" pitchFamily="18" charset="0"/>
                              <a:ea typeface="Cambria Math" panose="02040503050406030204" pitchFamily="18" charset="0"/>
                            </a:rPr>
                            <m:t>, </m:t>
                          </m:r>
                          <m:sSubSup>
                            <m:sSubSupPr>
                              <m:ctrlPr>
                                <a:rPr lang="en-US" sz="2400" b="0" i="1" smtClean="0">
                                  <a:latin typeface="Cambria Math" panose="02040503050406030204" pitchFamily="18" charset="0"/>
                                  <a:ea typeface="Cambria Math" panose="02040503050406030204" pitchFamily="18" charset="0"/>
                                </a:rPr>
                              </m:ctrlPr>
                            </m:sSubSupPr>
                            <m:e>
                              <m:r>
                                <a:rPr lang="en-US" sz="2400" b="0" i="1" smtClean="0">
                                  <a:latin typeface="Cambria Math" panose="02040503050406030204" pitchFamily="18" charset="0"/>
                                  <a:ea typeface="Cambria Math" panose="02040503050406030204" pitchFamily="18" charset="0"/>
                                </a:rPr>
                                <m:t>𝑉</m:t>
                              </m:r>
                            </m:e>
                            <m:sub>
                              <m:r>
                                <a:rPr lang="en-US" sz="2400" b="0" i="1" smtClean="0">
                                  <a:latin typeface="Cambria Math" panose="02040503050406030204" pitchFamily="18" charset="0"/>
                                  <a:ea typeface="Cambria Math" panose="02040503050406030204" pitchFamily="18" charset="0"/>
                                </a:rPr>
                                <m:t>11</m:t>
                              </m:r>
                            </m:sub>
                            <m:sup>
                              <m:r>
                                <a:rPr lang="en-US" sz="2400" b="0" i="1" smtClean="0">
                                  <a:latin typeface="Cambria Math" panose="02040503050406030204" pitchFamily="18" charset="0"/>
                                  <a:ea typeface="Cambria Math" panose="02040503050406030204" pitchFamily="18" charset="0"/>
                                </a:rPr>
                                <m:t>𝑁</m:t>
                              </m:r>
                            </m:sup>
                          </m:sSubSup>
                          <m:r>
                            <a:rPr lang="en-US" sz="2400" b="0" i="1" smtClean="0">
                              <a:latin typeface="Cambria Math" panose="02040503050406030204" pitchFamily="18" charset="0"/>
                              <a:ea typeface="Cambria Math" panose="02040503050406030204" pitchFamily="18" charset="0"/>
                            </a:rPr>
                            <m:t>)</m:t>
                          </m:r>
                        </m:e>
                      </m:func>
                    </m:oMath>
                  </m:oMathPara>
                </a14:m>
                <a:endParaRPr lang="en-US" sz="2400" dirty="0"/>
              </a:p>
            </p:txBody>
          </p:sp>
        </mc:Choice>
        <mc:Fallback>
          <p:sp>
            <p:nvSpPr>
              <p:cNvPr id="9" name="TextBox 8">
                <a:extLst>
                  <a:ext uri="{FF2B5EF4-FFF2-40B4-BE49-F238E27FC236}">
                    <a16:creationId xmlns:a16="http://schemas.microsoft.com/office/drawing/2014/main" id="{24A41D40-2F39-57E0-E736-3A18602D71AD}"/>
                  </a:ext>
                </a:extLst>
              </p:cNvPr>
              <p:cNvSpPr txBox="1">
                <a:spLocks noRot="1" noChangeAspect="1" noMove="1" noResize="1" noEditPoints="1" noAdjustHandles="1" noChangeArrowheads="1" noChangeShapeType="1" noTextEdit="1"/>
              </p:cNvSpPr>
              <p:nvPr/>
            </p:nvSpPr>
            <p:spPr>
              <a:xfrm>
                <a:off x="1809345" y="3759740"/>
                <a:ext cx="5087566" cy="664284"/>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0581546F-D878-983C-ECFC-3FE37F65BF7E}"/>
                  </a:ext>
                </a:extLst>
              </p:cNvPr>
              <p:cNvSpPr txBox="1"/>
              <p:nvPr/>
            </p:nvSpPr>
            <p:spPr>
              <a:xfrm>
                <a:off x="1361872" y="4508770"/>
                <a:ext cx="7728626" cy="461665"/>
              </a:xfrm>
              <a:prstGeom prst="rect">
                <a:avLst/>
              </a:prstGeom>
              <a:noFill/>
            </p:spPr>
            <p:txBody>
              <a:bodyPr wrap="square" rtlCol="0">
                <a:spAutoFit/>
              </a:bodyPr>
              <a:lstStyle/>
              <a:p>
                <a:pPr marL="285750" indent="-285750">
                  <a:buFont typeface="Arial" panose="020B0604020202020204" pitchFamily="34" charset="0"/>
                  <a:buChar char="•"/>
                </a:pPr>
                <a:r>
                  <a:rPr lang="en-US" sz="2400" dirty="0">
                    <a:latin typeface="Arial" panose="020B0604020202020204" pitchFamily="34" charset="0"/>
                    <a:cs typeface="Arial" panose="020B0604020202020204" pitchFamily="34" charset="0"/>
                  </a:rPr>
                  <a:t>Then, for a fixed </a:t>
                </a:r>
                <a14:m>
                  <m:oMath xmlns:m="http://schemas.openxmlformats.org/officeDocument/2006/math">
                    <m:r>
                      <a:rPr lang="en-US" sz="2400" b="0" i="1" smtClean="0">
                        <a:latin typeface="Cambria Math" panose="02040503050406030204" pitchFamily="18" charset="0"/>
                        <a:cs typeface="Arial" panose="020B0604020202020204" pitchFamily="34" charset="0"/>
                      </a:rPr>
                      <m:t>𝑀</m:t>
                    </m:r>
                    <m:r>
                      <a:rPr lang="en-US" sz="2400" b="0" i="1" smtClean="0">
                        <a:latin typeface="Cambria Math" panose="02040503050406030204" pitchFamily="18" charset="0"/>
                        <a:cs typeface="Arial" panose="020B0604020202020204" pitchFamily="34" charset="0"/>
                      </a:rPr>
                      <m:t>, </m:t>
                    </m:r>
                  </m:oMath>
                </a14:m>
                <a:r>
                  <a:rPr lang="en-US" sz="2400" dirty="0">
                    <a:latin typeface="Arial" panose="020B0604020202020204" pitchFamily="34" charset="0"/>
                    <a:cs typeface="Arial" panose="020B0604020202020204" pitchFamily="34" charset="0"/>
                  </a:rPr>
                  <a:t>under some regular conditions </a:t>
                </a:r>
              </a:p>
            </p:txBody>
          </p:sp>
        </mc:Choice>
        <mc:Fallback>
          <p:sp>
            <p:nvSpPr>
              <p:cNvPr id="10" name="TextBox 9">
                <a:extLst>
                  <a:ext uri="{FF2B5EF4-FFF2-40B4-BE49-F238E27FC236}">
                    <a16:creationId xmlns:a16="http://schemas.microsoft.com/office/drawing/2014/main" id="{0581546F-D878-983C-ECFC-3FE37F65BF7E}"/>
                  </a:ext>
                </a:extLst>
              </p:cNvPr>
              <p:cNvSpPr txBox="1">
                <a:spLocks noRot="1" noChangeAspect="1" noMove="1" noResize="1" noEditPoints="1" noAdjustHandles="1" noChangeArrowheads="1" noChangeShapeType="1" noTextEdit="1"/>
              </p:cNvSpPr>
              <p:nvPr/>
            </p:nvSpPr>
            <p:spPr>
              <a:xfrm>
                <a:off x="1361872" y="4508770"/>
                <a:ext cx="7728626" cy="461665"/>
              </a:xfrm>
              <a:prstGeom prst="rect">
                <a:avLst/>
              </a:prstGeom>
              <a:blipFill>
                <a:blip r:embed="rId6"/>
                <a:stretch>
                  <a:fillRect l="-1025" t="-9333" b="-32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A5508488-EB9A-67C7-F6D9-07D6E4EAF1A8}"/>
                  </a:ext>
                </a:extLst>
              </p:cNvPr>
              <p:cNvSpPr txBox="1"/>
              <p:nvPr/>
            </p:nvSpPr>
            <p:spPr>
              <a:xfrm>
                <a:off x="970334" y="5227783"/>
                <a:ext cx="6096810" cy="58298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acc>
                            <m:accPr>
                              <m:chr m:val="̂"/>
                              <m:ctrlPr>
                                <a:rPr lang="en-US" sz="2400" i="1" smtClean="0">
                                  <a:latin typeface="Cambria Math" panose="02040503050406030204" pitchFamily="18" charset="0"/>
                                </a:rPr>
                              </m:ctrlPr>
                            </m:accPr>
                            <m:e>
                              <m:r>
                                <a:rPr lang="en-US" sz="2400" i="1" smtClean="0">
                                  <a:latin typeface="Cambria Math" panose="02040503050406030204" pitchFamily="18" charset="0"/>
                                  <a:ea typeface="Cambria Math" panose="02040503050406030204" pitchFamily="18" charset="0"/>
                                </a:rPr>
                                <m:t>𝜃</m:t>
                              </m:r>
                            </m:e>
                          </m:acc>
                        </m:e>
                        <m:sub>
                          <m:r>
                            <a:rPr lang="en-US" sz="2400" b="0" i="1" smtClean="0">
                              <a:latin typeface="Cambria Math" panose="02040503050406030204" pitchFamily="18" charset="0"/>
                            </a:rPr>
                            <m:t>𝑁</m:t>
                          </m:r>
                          <m:r>
                            <a:rPr lang="en-US" sz="2400" b="0" i="1" smtClean="0">
                              <a:latin typeface="Cambria Math" panose="02040503050406030204" pitchFamily="18" charset="0"/>
                            </a:rPr>
                            <m:t>,</m:t>
                          </m:r>
                          <m:r>
                            <a:rPr lang="en-US" sz="2400" b="0" i="1" smtClean="0">
                              <a:latin typeface="Cambria Math" panose="02040503050406030204" pitchFamily="18" charset="0"/>
                            </a:rPr>
                            <m:t>𝑀</m:t>
                          </m:r>
                        </m:sub>
                      </m:sSub>
                      <m:groupChr>
                        <m:groupChrPr>
                          <m:chr m:val="→"/>
                          <m:vertJc m:val="bot"/>
                          <m:ctrlPr>
                            <a:rPr lang="en-US" sz="2400" b="0" i="1" smtClean="0">
                              <a:latin typeface="Cambria Math" panose="02040503050406030204" pitchFamily="18" charset="0"/>
                            </a:rPr>
                          </m:ctrlPr>
                        </m:groupChrPr>
                        <m:e>
                          <m:r>
                            <m:rPr>
                              <m:brk m:alnAt="2"/>
                            </m:rPr>
                            <a:rPr lang="en-US" sz="2400" b="0" i="1" smtClean="0">
                              <a:latin typeface="Cambria Math" panose="02040503050406030204" pitchFamily="18" charset="0"/>
                            </a:rPr>
                            <m:t>𝑝</m:t>
                          </m:r>
                        </m:e>
                      </m:groupCh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𝜃</m:t>
                          </m:r>
                        </m:e>
                        <m:sup>
                          <m:r>
                            <a:rPr lang="en-US" sz="2400" b="0" i="1" smtClean="0">
                              <a:latin typeface="Cambria Math" panose="02040503050406030204" pitchFamily="18" charset="0"/>
                            </a:rPr>
                            <m:t>∗</m:t>
                          </m:r>
                        </m:sup>
                      </m:sSup>
                      <m:r>
                        <a:rPr lang="en-US" sz="2400" b="0" i="1" smtClean="0">
                          <a:latin typeface="Cambria Math" panose="02040503050406030204" pitchFamily="18" charset="0"/>
                        </a:rPr>
                        <m:t>,  </m:t>
                      </m:r>
                      <m:r>
                        <a:rPr lang="en-US" sz="2400" b="0" i="1" smtClean="0">
                          <a:latin typeface="Cambria Math" panose="02040503050406030204" pitchFamily="18" charset="0"/>
                        </a:rPr>
                        <m:t>𝑁</m:t>
                      </m:r>
                      <m:r>
                        <a:rPr lang="en-US" sz="2400" b="0" i="1" smtClean="0">
                          <a:latin typeface="Cambria Math" panose="02040503050406030204" pitchFamily="18" charset="0"/>
                          <a:ea typeface="Cambria Math" panose="02040503050406030204" pitchFamily="18" charset="0"/>
                        </a:rPr>
                        <m:t>→∞</m:t>
                      </m:r>
                    </m:oMath>
                  </m:oMathPara>
                </a14:m>
                <a:endParaRPr lang="en-US" sz="2400" dirty="0">
                  <a:latin typeface="Arial" panose="020B0604020202020204" pitchFamily="34" charset="0"/>
                  <a:cs typeface="Arial" panose="020B0604020202020204" pitchFamily="34" charset="0"/>
                </a:endParaRPr>
              </a:p>
            </p:txBody>
          </p:sp>
        </mc:Choice>
        <mc:Fallback>
          <p:sp>
            <p:nvSpPr>
              <p:cNvPr id="12" name="TextBox 11">
                <a:extLst>
                  <a:ext uri="{FF2B5EF4-FFF2-40B4-BE49-F238E27FC236}">
                    <a16:creationId xmlns:a16="http://schemas.microsoft.com/office/drawing/2014/main" id="{A5508488-EB9A-67C7-F6D9-07D6E4EAF1A8}"/>
                  </a:ext>
                </a:extLst>
              </p:cNvPr>
              <p:cNvSpPr txBox="1">
                <a:spLocks noRot="1" noChangeAspect="1" noMove="1" noResize="1" noEditPoints="1" noAdjustHandles="1" noChangeArrowheads="1" noChangeShapeType="1" noTextEdit="1"/>
              </p:cNvSpPr>
              <p:nvPr/>
            </p:nvSpPr>
            <p:spPr>
              <a:xfrm>
                <a:off x="970334" y="5227783"/>
                <a:ext cx="6096810" cy="582980"/>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281DE65C-4B21-245E-7138-EC7B39D78FF0}"/>
                  </a:ext>
                </a:extLst>
              </p:cNvPr>
              <p:cNvSpPr txBox="1"/>
              <p:nvPr/>
            </p:nvSpPr>
            <p:spPr>
              <a:xfrm>
                <a:off x="7650804" y="2193587"/>
                <a:ext cx="3373877" cy="621004"/>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sz="2400" b="1" i="1" smtClean="0">
                          <a:solidFill>
                            <a:srgbClr val="00B050"/>
                          </a:solidFill>
                          <a:latin typeface="Cambria Math" panose="02040503050406030204" pitchFamily="18" charset="0"/>
                        </a:rPr>
                        <m:t>𝑱</m:t>
                      </m:r>
                      <m:d>
                        <m:dPr>
                          <m:ctrlPr>
                            <a:rPr lang="en-US" sz="2400" b="1" i="1" smtClean="0">
                              <a:solidFill>
                                <a:srgbClr val="00B050"/>
                              </a:solidFill>
                              <a:latin typeface="Cambria Math" panose="02040503050406030204" pitchFamily="18" charset="0"/>
                            </a:rPr>
                          </m:ctrlPr>
                        </m:dPr>
                        <m:e>
                          <m:r>
                            <a:rPr lang="en-US" sz="2400" b="1" i="1" smtClean="0">
                              <a:solidFill>
                                <a:srgbClr val="00B050"/>
                              </a:solidFill>
                              <a:latin typeface="Cambria Math" panose="02040503050406030204" pitchFamily="18" charset="0"/>
                              <a:ea typeface="Cambria Math" panose="02040503050406030204" pitchFamily="18" charset="0"/>
                            </a:rPr>
                            <m:t>𝜽</m:t>
                          </m:r>
                          <m:r>
                            <a:rPr lang="en-US" sz="2400" b="1" i="1" smtClean="0">
                              <a:solidFill>
                                <a:srgbClr val="00B050"/>
                              </a:solidFill>
                              <a:latin typeface="Cambria Math" panose="02040503050406030204" pitchFamily="18" charset="0"/>
                              <a:ea typeface="Cambria Math" panose="02040503050406030204" pitchFamily="18" charset="0"/>
                            </a:rPr>
                            <m:t>,</m:t>
                          </m:r>
                          <m:sSub>
                            <m:sSubPr>
                              <m:ctrlPr>
                                <a:rPr lang="en-US" sz="2400" b="1" i="1" smtClean="0">
                                  <a:solidFill>
                                    <a:srgbClr val="00B050"/>
                                  </a:solidFill>
                                  <a:latin typeface="Cambria Math" panose="02040503050406030204" pitchFamily="18" charset="0"/>
                                  <a:ea typeface="Cambria Math" panose="02040503050406030204" pitchFamily="18" charset="0"/>
                                </a:rPr>
                              </m:ctrlPr>
                            </m:sSubPr>
                            <m:e>
                              <m:r>
                                <a:rPr lang="en-US" sz="2400" b="1" i="1" smtClean="0">
                                  <a:solidFill>
                                    <a:srgbClr val="00B050"/>
                                  </a:solidFill>
                                  <a:latin typeface="Cambria Math" panose="02040503050406030204" pitchFamily="18" charset="0"/>
                                  <a:ea typeface="Cambria Math" panose="02040503050406030204" pitchFamily="18" charset="0"/>
                                </a:rPr>
                                <m:t>𝑷</m:t>
                              </m:r>
                            </m:e>
                            <m:sub>
                              <m:r>
                                <a:rPr lang="en-US" sz="2400" b="1" i="1" smtClean="0">
                                  <a:solidFill>
                                    <a:srgbClr val="00B050"/>
                                  </a:solidFill>
                                  <a:latin typeface="Cambria Math" panose="02040503050406030204" pitchFamily="18" charset="0"/>
                                  <a:ea typeface="Cambria Math" panose="02040503050406030204" pitchFamily="18" charset="0"/>
                                </a:rPr>
                                <m:t>𝑽</m:t>
                              </m:r>
                            </m:sub>
                          </m:sSub>
                        </m:e>
                      </m:d>
                      <m:r>
                        <a:rPr lang="en-US" sz="2400" b="1" i="1" smtClean="0">
                          <a:solidFill>
                            <a:srgbClr val="00B050"/>
                          </a:solidFill>
                          <a:latin typeface="Cambria Math" panose="02040503050406030204" pitchFamily="18" charset="0"/>
                          <a:ea typeface="Cambria Math" panose="02040503050406030204" pitchFamily="18" charset="0"/>
                        </a:rPr>
                        <m:t>=</m:t>
                      </m:r>
                      <m:r>
                        <a:rPr lang="en-US" sz="2400" b="1" i="1" smtClean="0">
                          <a:solidFill>
                            <a:srgbClr val="00B050"/>
                          </a:solidFill>
                          <a:latin typeface="Cambria Math" panose="02040503050406030204" pitchFamily="18" charset="0"/>
                          <a:ea typeface="Cambria Math" panose="02040503050406030204" pitchFamily="18" charset="0"/>
                        </a:rPr>
                        <m:t>𝟎</m:t>
                      </m:r>
                      <m:groupChr>
                        <m:groupChrPr>
                          <m:chr m:val="⇔"/>
                          <m:vertJc m:val="bot"/>
                          <m:ctrlPr>
                            <a:rPr lang="en-US" sz="2400" b="1" i="1" smtClean="0">
                              <a:solidFill>
                                <a:srgbClr val="00B050"/>
                              </a:solidFill>
                              <a:latin typeface="Cambria Math" panose="02040503050406030204" pitchFamily="18" charset="0"/>
                              <a:ea typeface="Cambria Math" panose="02040503050406030204" pitchFamily="18" charset="0"/>
                            </a:rPr>
                          </m:ctrlPr>
                        </m:groupChrPr>
                        <m:e/>
                      </m:groupChr>
                      <m:r>
                        <a:rPr lang="en-US" sz="2400" b="1" i="1" smtClean="0">
                          <a:solidFill>
                            <a:srgbClr val="00B050"/>
                          </a:solidFill>
                          <a:latin typeface="Cambria Math" panose="02040503050406030204" pitchFamily="18" charset="0"/>
                          <a:ea typeface="Cambria Math" panose="02040503050406030204" pitchFamily="18" charset="0"/>
                        </a:rPr>
                        <m:t> </m:t>
                      </m:r>
                      <m:r>
                        <a:rPr lang="en-US" sz="2400" b="1" i="1" smtClean="0">
                          <a:solidFill>
                            <a:srgbClr val="00B050"/>
                          </a:solidFill>
                          <a:latin typeface="Cambria Math" panose="02040503050406030204" pitchFamily="18" charset="0"/>
                          <a:ea typeface="Cambria Math" panose="02040503050406030204" pitchFamily="18" charset="0"/>
                        </a:rPr>
                        <m:t>𝜽</m:t>
                      </m:r>
                      <m:r>
                        <a:rPr lang="en-US" sz="2400" b="1" i="1" smtClean="0">
                          <a:solidFill>
                            <a:srgbClr val="00B050"/>
                          </a:solidFill>
                          <a:latin typeface="Cambria Math" panose="02040503050406030204" pitchFamily="18" charset="0"/>
                          <a:ea typeface="Cambria Math" panose="02040503050406030204" pitchFamily="18" charset="0"/>
                        </a:rPr>
                        <m:t>=</m:t>
                      </m:r>
                      <m:sSup>
                        <m:sSupPr>
                          <m:ctrlPr>
                            <a:rPr lang="en-US" sz="2400" b="1" i="1" smtClean="0">
                              <a:solidFill>
                                <a:srgbClr val="00B050"/>
                              </a:solidFill>
                              <a:latin typeface="Cambria Math" panose="02040503050406030204" pitchFamily="18" charset="0"/>
                              <a:ea typeface="Cambria Math" panose="02040503050406030204" pitchFamily="18" charset="0"/>
                            </a:rPr>
                          </m:ctrlPr>
                        </m:sSupPr>
                        <m:e>
                          <m:r>
                            <a:rPr lang="en-US" sz="2400" b="1" i="1" smtClean="0">
                              <a:solidFill>
                                <a:srgbClr val="00B050"/>
                              </a:solidFill>
                              <a:latin typeface="Cambria Math" panose="02040503050406030204" pitchFamily="18" charset="0"/>
                              <a:ea typeface="Cambria Math" panose="02040503050406030204" pitchFamily="18" charset="0"/>
                            </a:rPr>
                            <m:t>𝜽</m:t>
                          </m:r>
                        </m:e>
                        <m:sup>
                          <m:r>
                            <a:rPr lang="en-US" sz="2400" b="1" i="1" smtClean="0">
                              <a:solidFill>
                                <a:srgbClr val="00B050"/>
                              </a:solidFill>
                              <a:latin typeface="Cambria Math" panose="02040503050406030204" pitchFamily="18" charset="0"/>
                              <a:ea typeface="Cambria Math" panose="02040503050406030204" pitchFamily="18" charset="0"/>
                            </a:rPr>
                            <m:t>∗</m:t>
                          </m:r>
                        </m:sup>
                      </m:sSup>
                    </m:oMath>
                  </m:oMathPara>
                </a14:m>
                <a:endParaRPr lang="en-US" sz="2400" b="1" dirty="0">
                  <a:solidFill>
                    <a:srgbClr val="00B050"/>
                  </a:solidFill>
                </a:endParaRPr>
              </a:p>
            </p:txBody>
          </p:sp>
        </mc:Choice>
        <mc:Fallback>
          <p:sp>
            <p:nvSpPr>
              <p:cNvPr id="13" name="TextBox 12">
                <a:extLst>
                  <a:ext uri="{FF2B5EF4-FFF2-40B4-BE49-F238E27FC236}">
                    <a16:creationId xmlns:a16="http://schemas.microsoft.com/office/drawing/2014/main" id="{281DE65C-4B21-245E-7138-EC7B39D78FF0}"/>
                  </a:ext>
                </a:extLst>
              </p:cNvPr>
              <p:cNvSpPr txBox="1">
                <a:spLocks noRot="1" noChangeAspect="1" noMove="1" noResize="1" noEditPoints="1" noAdjustHandles="1" noChangeArrowheads="1" noChangeShapeType="1" noTextEdit="1"/>
              </p:cNvSpPr>
              <p:nvPr/>
            </p:nvSpPr>
            <p:spPr>
              <a:xfrm>
                <a:off x="7650804" y="2193587"/>
                <a:ext cx="3373877" cy="621004"/>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A5DADF73-0F13-3E16-609D-D1653706ED8A}"/>
                  </a:ext>
                </a:extLst>
              </p:cNvPr>
              <p:cNvSpPr txBox="1"/>
              <p:nvPr/>
            </p:nvSpPr>
            <p:spPr>
              <a:xfrm>
                <a:off x="7884268" y="3244174"/>
                <a:ext cx="3448455" cy="477118"/>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sz="2400" b="1" i="1" smtClean="0">
                              <a:solidFill>
                                <a:srgbClr val="00B050"/>
                              </a:solidFill>
                              <a:latin typeface="Cambria Math" panose="02040503050406030204" pitchFamily="18" charset="0"/>
                            </a:rPr>
                          </m:ctrlPr>
                        </m:sSubPr>
                        <m:e>
                          <m:acc>
                            <m:accPr>
                              <m:chr m:val="̂"/>
                              <m:ctrlPr>
                                <a:rPr lang="en-US" sz="2400" b="1" i="1" smtClean="0">
                                  <a:solidFill>
                                    <a:srgbClr val="00B050"/>
                                  </a:solidFill>
                                  <a:latin typeface="Cambria Math" panose="02040503050406030204" pitchFamily="18" charset="0"/>
                                </a:rPr>
                              </m:ctrlPr>
                            </m:accPr>
                            <m:e>
                              <m:r>
                                <a:rPr lang="en-US" sz="2400" b="1" i="1" smtClean="0">
                                  <a:solidFill>
                                    <a:srgbClr val="00B050"/>
                                  </a:solidFill>
                                  <a:latin typeface="Cambria Math" panose="02040503050406030204" pitchFamily="18" charset="0"/>
                                  <a:ea typeface="Cambria Math" panose="02040503050406030204" pitchFamily="18" charset="0"/>
                                </a:rPr>
                                <m:t>𝜽</m:t>
                              </m:r>
                            </m:e>
                          </m:acc>
                        </m:e>
                        <m:sub>
                          <m:r>
                            <a:rPr lang="en-US" sz="2400" b="1" i="1" smtClean="0">
                              <a:solidFill>
                                <a:srgbClr val="00B050"/>
                              </a:solidFill>
                              <a:latin typeface="Cambria Math" panose="02040503050406030204" pitchFamily="18" charset="0"/>
                            </a:rPr>
                            <m:t>𝑵</m:t>
                          </m:r>
                          <m:r>
                            <a:rPr lang="en-US" sz="2400" b="1" i="1" smtClean="0">
                              <a:solidFill>
                                <a:srgbClr val="00B050"/>
                              </a:solidFill>
                              <a:latin typeface="Cambria Math" panose="02040503050406030204" pitchFamily="18" charset="0"/>
                            </a:rPr>
                            <m:t>.</m:t>
                          </m:r>
                          <m:r>
                            <a:rPr lang="en-US" sz="2400" b="1" i="1" smtClean="0">
                              <a:solidFill>
                                <a:srgbClr val="00B050"/>
                              </a:solidFill>
                              <a:latin typeface="Cambria Math" panose="02040503050406030204" pitchFamily="18" charset="0"/>
                            </a:rPr>
                            <m:t>𝑴</m:t>
                          </m:r>
                        </m:sub>
                      </m:sSub>
                      <m:r>
                        <a:rPr lang="en-US" sz="2400" b="1" i="1" smtClean="0">
                          <a:solidFill>
                            <a:srgbClr val="00B050"/>
                          </a:solidFill>
                          <a:latin typeface="Cambria Math" panose="02040503050406030204" pitchFamily="18" charset="0"/>
                          <a:ea typeface="Cambria Math" panose="02040503050406030204" pitchFamily="18" charset="0"/>
                        </a:rPr>
                        <m:t>→</m:t>
                      </m:r>
                      <m:r>
                        <a:rPr lang="en-US" sz="2400" b="1" i="1" smtClean="0">
                          <a:solidFill>
                            <a:srgbClr val="00B050"/>
                          </a:solidFill>
                          <a:latin typeface="Cambria Math" panose="02040503050406030204" pitchFamily="18" charset="0"/>
                          <a:ea typeface="Cambria Math" panose="02040503050406030204" pitchFamily="18" charset="0"/>
                        </a:rPr>
                        <m:t>𝜽</m:t>
                      </m:r>
                    </m:oMath>
                  </m:oMathPara>
                </a14:m>
                <a:endParaRPr lang="en-US" sz="2400" b="1" dirty="0"/>
              </a:p>
            </p:txBody>
          </p:sp>
        </mc:Choice>
        <mc:Fallback>
          <p:sp>
            <p:nvSpPr>
              <p:cNvPr id="14" name="TextBox 13">
                <a:extLst>
                  <a:ext uri="{FF2B5EF4-FFF2-40B4-BE49-F238E27FC236}">
                    <a16:creationId xmlns:a16="http://schemas.microsoft.com/office/drawing/2014/main" id="{A5DADF73-0F13-3E16-609D-D1653706ED8A}"/>
                  </a:ext>
                </a:extLst>
              </p:cNvPr>
              <p:cNvSpPr txBox="1">
                <a:spLocks noRot="1" noChangeAspect="1" noMove="1" noResize="1" noEditPoints="1" noAdjustHandles="1" noChangeArrowheads="1" noChangeShapeType="1" noTextEdit="1"/>
              </p:cNvSpPr>
              <p:nvPr/>
            </p:nvSpPr>
            <p:spPr>
              <a:xfrm>
                <a:off x="7884268" y="3244174"/>
                <a:ext cx="3448455" cy="477118"/>
              </a:xfrm>
              <a:prstGeom prst="rect">
                <a:avLst/>
              </a:prstGeom>
              <a:blipFill>
                <a:blip r:embed="rId9"/>
                <a:stretch>
                  <a:fillRect t="-3846" b="-3846"/>
                </a:stretch>
              </a:blipFill>
            </p:spPr>
            <p:txBody>
              <a:bodyPr/>
              <a:lstStyle/>
              <a:p>
                <a:r>
                  <a:rPr lang="en-US">
                    <a:noFill/>
                  </a:rPr>
                  <a:t> </a:t>
                </a:r>
              </a:p>
            </p:txBody>
          </p:sp>
        </mc:Fallback>
      </mc:AlternateContent>
    </p:spTree>
    <p:extLst>
      <p:ext uri="{BB962C8B-B14F-4D97-AF65-F5344CB8AC3E}">
        <p14:creationId xmlns:p14="http://schemas.microsoft.com/office/powerpoint/2010/main" val="19302547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02D9722-436B-55F0-01FD-497DC2A895A5}"/>
              </a:ext>
            </a:extLst>
          </p:cNvPr>
          <p:cNvSpPr txBox="1"/>
          <p:nvPr/>
        </p:nvSpPr>
        <p:spPr>
          <a:xfrm>
            <a:off x="2275056" y="316309"/>
            <a:ext cx="6096810" cy="584775"/>
          </a:xfrm>
          <a:prstGeom prst="rect">
            <a:avLst/>
          </a:prstGeom>
          <a:noFill/>
        </p:spPr>
        <p:txBody>
          <a:bodyPr wrap="square">
            <a:spAutoFit/>
          </a:bodyPr>
          <a:lstStyle/>
          <a:p>
            <a:r>
              <a:rPr lang="en-US" sz="3200" b="1" dirty="0">
                <a:solidFill>
                  <a:srgbClr val="FF0000"/>
                </a:solidFill>
                <a:latin typeface="Arial" panose="020B0604020202020204" pitchFamily="34" charset="0"/>
                <a:cs typeface="Arial" panose="020B0604020202020204" pitchFamily="34" charset="0"/>
              </a:rPr>
              <a:t>1.4.3.10. Asymptotic Normality</a:t>
            </a:r>
            <a:endParaRPr lang="en-US" sz="3200" dirty="0"/>
          </a:p>
        </p:txBody>
      </p:sp>
      <p:sp>
        <p:nvSpPr>
          <p:cNvPr id="4" name="TextBox 3">
            <a:extLst>
              <a:ext uri="{FF2B5EF4-FFF2-40B4-BE49-F238E27FC236}">
                <a16:creationId xmlns:a16="http://schemas.microsoft.com/office/drawing/2014/main" id="{8CFB9F91-00BB-2C7C-4FFD-4A4DC330DB81}"/>
              </a:ext>
            </a:extLst>
          </p:cNvPr>
          <p:cNvSpPr txBox="1"/>
          <p:nvPr/>
        </p:nvSpPr>
        <p:spPr>
          <a:xfrm>
            <a:off x="1157591" y="1357009"/>
            <a:ext cx="7033098" cy="461665"/>
          </a:xfrm>
          <a:prstGeom prst="rect">
            <a:avLst/>
          </a:prstGeom>
          <a:noFill/>
        </p:spPr>
        <p:txBody>
          <a:bodyPr wrap="square" rtlCol="0">
            <a:spAutoFit/>
          </a:bodyPr>
          <a:lstStyle/>
          <a:p>
            <a:r>
              <a:rPr lang="en-US" sz="2400" b="1" dirty="0">
                <a:solidFill>
                  <a:srgbClr val="00B050"/>
                </a:solidFill>
                <a:latin typeface="Arial" panose="020B0604020202020204" pitchFamily="34" charset="0"/>
                <a:cs typeface="Arial" panose="020B0604020202020204" pitchFamily="34" charset="0"/>
              </a:rPr>
              <a:t>Under some assumptions,  we have </a:t>
            </a:r>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45A8BB39-E1FD-4E7F-E0EF-3E3A1719841B}"/>
                  </a:ext>
                </a:extLst>
              </p:cNvPr>
              <p:cNvSpPr txBox="1"/>
              <p:nvPr/>
            </p:nvSpPr>
            <p:spPr>
              <a:xfrm>
                <a:off x="1094362" y="2290864"/>
                <a:ext cx="8161506" cy="620683"/>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ad>
                        <m:radPr>
                          <m:degHide m:val="on"/>
                          <m:ctrlPr>
                            <a:rPr lang="en-US" sz="2400" i="1" smtClean="0">
                              <a:latin typeface="Cambria Math" panose="02040503050406030204" pitchFamily="18" charset="0"/>
                            </a:rPr>
                          </m:ctrlPr>
                        </m:radPr>
                        <m:deg/>
                        <m:e>
                          <m:r>
                            <a:rPr lang="en-US" sz="2400" b="0" i="1" smtClean="0">
                              <a:latin typeface="Cambria Math" panose="02040503050406030204" pitchFamily="18" charset="0"/>
                            </a:rPr>
                            <m:t>𝑁</m:t>
                          </m:r>
                        </m:e>
                      </m:rad>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ea typeface="Cambria Math" panose="02040503050406030204" pitchFamily="18" charset="0"/>
                                </a:rPr>
                                <m:t>𝜃</m:t>
                              </m:r>
                            </m:e>
                          </m:acc>
                        </m:e>
                        <m:sub>
                          <m:r>
                            <a:rPr lang="en-US" sz="2400" b="0" i="1" smtClean="0">
                              <a:latin typeface="Cambria Math" panose="02040503050406030204" pitchFamily="18" charset="0"/>
                            </a:rPr>
                            <m:t>𝑁</m:t>
                          </m:r>
                          <m:r>
                            <a:rPr lang="en-US" sz="2400" b="0" i="1" smtClean="0">
                              <a:latin typeface="Cambria Math" panose="02040503050406030204" pitchFamily="18" charset="0"/>
                            </a:rPr>
                            <m:t>,</m:t>
                          </m:r>
                          <m:r>
                            <a:rPr lang="en-US" sz="2400" b="0" i="1" smtClean="0">
                              <a:latin typeface="Cambria Math" panose="02040503050406030204" pitchFamily="18" charset="0"/>
                            </a:rPr>
                            <m:t>𝑚</m:t>
                          </m:r>
                        </m:sub>
                      </m:sSub>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𝜃</m:t>
                          </m:r>
                        </m:e>
                        <m:sup>
                          <m:r>
                            <a:rPr lang="en-US" sz="2400" b="0" i="1" smtClean="0">
                              <a:latin typeface="Cambria Math" panose="02040503050406030204" pitchFamily="18" charset="0"/>
                            </a:rPr>
                            <m:t>∗</m:t>
                          </m:r>
                        </m:sup>
                      </m:sSup>
                      <m:r>
                        <a:rPr lang="en-US" sz="2400" b="0" i="1" smtClean="0">
                          <a:latin typeface="Cambria Math" panose="02040503050406030204" pitchFamily="18" charset="0"/>
                        </a:rPr>
                        <m:t>)</m:t>
                      </m:r>
                      <m:groupChr>
                        <m:groupChrPr>
                          <m:chr m:val="→"/>
                          <m:vertJc m:val="bot"/>
                          <m:ctrlPr>
                            <a:rPr lang="en-US" sz="2400" b="0" i="1" smtClean="0">
                              <a:latin typeface="Cambria Math" panose="02040503050406030204" pitchFamily="18" charset="0"/>
                            </a:rPr>
                          </m:ctrlPr>
                        </m:groupChrPr>
                        <m:e>
                          <m:r>
                            <m:rPr>
                              <m:brk m:alnAt="2"/>
                            </m:rPr>
                            <a:rPr lang="en-US" sz="2400" b="0" i="1" smtClean="0">
                              <a:latin typeface="Cambria Math" panose="02040503050406030204" pitchFamily="18" charset="0"/>
                            </a:rPr>
                            <m:t>𝑑</m:t>
                          </m:r>
                        </m:e>
                      </m:groupChr>
                      <m:r>
                        <m:rPr>
                          <m:sty m:val="p"/>
                        </m:rPr>
                        <a:rPr lang="en-US" sz="2400" b="0" i="0" smtClean="0">
                          <a:latin typeface="Cambria Math" panose="02040503050406030204" pitchFamily="18" charset="0"/>
                        </a:rPr>
                        <m:t>N</m:t>
                      </m:r>
                      <m:r>
                        <a:rPr lang="en-US" sz="2400" b="0" i="0" smtClean="0">
                          <a:latin typeface="Cambria Math" panose="02040503050406030204" pitchFamily="18" charset="0"/>
                        </a:rPr>
                        <m:t>(0, </m:t>
                      </m:r>
                      <m:r>
                        <m:rPr>
                          <m:sty m:val="p"/>
                        </m:rPr>
                        <a:rPr lang="el-GR" sz="2400" b="0" i="1" smtClean="0">
                          <a:latin typeface="Cambria Math" panose="02040503050406030204" pitchFamily="18" charset="0"/>
                          <a:ea typeface="Cambria Math" panose="02040503050406030204" pitchFamily="18" charset="0"/>
                        </a:rPr>
                        <m:t>Σ</m:t>
                      </m:r>
                      <m:r>
                        <a:rPr lang="en-US" sz="2400" b="0" i="1" smtClean="0">
                          <a:latin typeface="Cambria Math" panose="02040503050406030204" pitchFamily="18" charset="0"/>
                          <a:ea typeface="Cambria Math" panose="02040503050406030204" pitchFamily="18" charset="0"/>
                        </a:rPr>
                        <m:t>)</m:t>
                      </m:r>
                    </m:oMath>
                  </m:oMathPara>
                </a14:m>
                <a:endParaRPr lang="en-US" sz="2400" dirty="0"/>
              </a:p>
            </p:txBody>
          </p:sp>
        </mc:Choice>
        <mc:Fallback>
          <p:sp>
            <p:nvSpPr>
              <p:cNvPr id="5" name="TextBox 4">
                <a:extLst>
                  <a:ext uri="{FF2B5EF4-FFF2-40B4-BE49-F238E27FC236}">
                    <a16:creationId xmlns:a16="http://schemas.microsoft.com/office/drawing/2014/main" id="{45A8BB39-E1FD-4E7F-E0EF-3E3A1719841B}"/>
                  </a:ext>
                </a:extLst>
              </p:cNvPr>
              <p:cNvSpPr txBox="1">
                <a:spLocks noRot="1" noChangeAspect="1" noMove="1" noResize="1" noEditPoints="1" noAdjustHandles="1" noChangeArrowheads="1" noChangeShapeType="1" noTextEdit="1"/>
              </p:cNvSpPr>
              <p:nvPr/>
            </p:nvSpPr>
            <p:spPr>
              <a:xfrm>
                <a:off x="1094362" y="2290864"/>
                <a:ext cx="8161506" cy="620683"/>
              </a:xfrm>
              <a:prstGeom prst="rect">
                <a:avLst/>
              </a:prstGeom>
              <a:blipFill>
                <a:blip r:embed="rId2"/>
                <a:stretch>
                  <a:fillRect/>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4FFE332A-1BDE-91BA-C274-A1BD229FB883}"/>
              </a:ext>
            </a:extLst>
          </p:cNvPr>
          <p:cNvSpPr txBox="1"/>
          <p:nvPr/>
        </p:nvSpPr>
        <p:spPr>
          <a:xfrm>
            <a:off x="1585609" y="3020438"/>
            <a:ext cx="6522395" cy="461665"/>
          </a:xfrm>
          <a:prstGeom prst="rect">
            <a:avLst/>
          </a:prstGeom>
          <a:noFill/>
        </p:spPr>
        <p:txBody>
          <a:bodyPr wrap="square" rtlCol="0">
            <a:spAutoFit/>
          </a:bodyPr>
          <a:lstStyle/>
          <a:p>
            <a:r>
              <a:rPr lang="en-US" sz="2400" dirty="0">
                <a:latin typeface="Arial" panose="020B0604020202020204" pitchFamily="34" charset="0"/>
                <a:cs typeface="Arial" panose="020B0604020202020204" pitchFamily="34" charset="0"/>
              </a:rPr>
              <a:t>where </a:t>
            </a:r>
          </a:p>
        </p:txBody>
      </p:sp>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6FC98E30-2B37-7786-FC91-EEFBE51C173A}"/>
                  </a:ext>
                </a:extLst>
              </p:cNvPr>
              <p:cNvSpPr txBox="1"/>
              <p:nvPr/>
            </p:nvSpPr>
            <p:spPr>
              <a:xfrm>
                <a:off x="2011194" y="3878333"/>
                <a:ext cx="6096810" cy="649345"/>
              </a:xfrm>
              <a:prstGeom prst="rect">
                <a:avLst/>
              </a:prstGeom>
              <a:noFill/>
            </p:spPr>
            <p:txBody>
              <a:bodyPr wrap="square">
                <a:spAutoFit/>
              </a:bodyPr>
              <a:lstStyle/>
              <a:p>
                <a:pPr/>
                <a14:m>
                  <m:oMath xmlns:m="http://schemas.openxmlformats.org/officeDocument/2006/math">
                    <m:r>
                      <m:rPr>
                        <m:sty m:val="p"/>
                      </m:rPr>
                      <a:rPr lang="el-GR" sz="2400" b="0" i="1" smtClean="0">
                        <a:latin typeface="Cambria Math" panose="02040503050406030204" pitchFamily="18" charset="0"/>
                        <a:ea typeface="Cambria Math" panose="02040503050406030204" pitchFamily="18" charset="0"/>
                      </a:rPr>
                      <m:t>Σ</m:t>
                    </m:r>
                    <m:r>
                      <a:rPr lang="en-US" sz="2400" b="0" i="1" smtClean="0">
                        <a:latin typeface="Cambria Math" panose="02040503050406030204" pitchFamily="18" charset="0"/>
                        <a:ea typeface="Cambria Math" panose="02040503050406030204" pitchFamily="18" charset="0"/>
                      </a:rPr>
                      <m:t>=</m:t>
                    </m:r>
                    <m:sSup>
                      <m:sSupPr>
                        <m:ctrlPr>
                          <a:rPr lang="en-US" sz="2400" b="0" i="1" smtClean="0">
                            <a:latin typeface="Cambria Math" panose="02040503050406030204" pitchFamily="18" charset="0"/>
                            <a:ea typeface="Cambria Math" panose="02040503050406030204" pitchFamily="18" charset="0"/>
                          </a:rPr>
                        </m:ctrlPr>
                      </m:sSupPr>
                      <m:e>
                        <m:d>
                          <m:dPr>
                            <m:ctrlPr>
                              <a:rPr lang="en-US" sz="2400" b="0" i="1" smtClean="0">
                                <a:latin typeface="Cambria Math" panose="02040503050406030204" pitchFamily="18" charset="0"/>
                                <a:ea typeface="Cambria Math" panose="02040503050406030204" pitchFamily="18" charset="0"/>
                              </a:rPr>
                            </m:ctrlPr>
                          </m:dPr>
                          <m:e>
                            <m:sSubSup>
                              <m:sSubSupPr>
                                <m:ctrlPr>
                                  <a:rPr lang="en-US" sz="2400" b="0" i="1" smtClean="0">
                                    <a:latin typeface="Cambria Math" panose="02040503050406030204" pitchFamily="18" charset="0"/>
                                    <a:ea typeface="Cambria Math" panose="02040503050406030204" pitchFamily="18" charset="0"/>
                                  </a:rPr>
                                </m:ctrlPr>
                              </m:sSubSupPr>
                              <m:e>
                                <m:r>
                                  <m:rPr>
                                    <m:sty m:val="p"/>
                                  </m:rPr>
                                  <a:rPr lang="en-US" sz="2400" b="0" i="1" smtClean="0">
                                    <a:latin typeface="Cambria Math" panose="02040503050406030204" pitchFamily="18" charset="0"/>
                                    <a:ea typeface="Cambria Math" panose="02040503050406030204" pitchFamily="18" charset="0"/>
                                  </a:rPr>
                                  <m:t>∇</m:t>
                                </m:r>
                              </m:e>
                              <m:sub>
                                <m:r>
                                  <a:rPr lang="en-US" sz="2400" b="0" i="1" smtClean="0">
                                    <a:latin typeface="Cambria Math" panose="02040503050406030204" pitchFamily="18" charset="0"/>
                                    <a:ea typeface="Cambria Math" panose="02040503050406030204" pitchFamily="18" charset="0"/>
                                  </a:rPr>
                                  <m:t>𝜃</m:t>
                                </m:r>
                              </m:sub>
                              <m:sup>
                                <m:r>
                                  <a:rPr lang="en-US" sz="2400" b="0" i="1" smtClean="0">
                                    <a:latin typeface="Cambria Math" panose="02040503050406030204" pitchFamily="18" charset="0"/>
                                    <a:ea typeface="Cambria Math" panose="02040503050406030204" pitchFamily="18" charset="0"/>
                                  </a:rPr>
                                  <m:t>2</m:t>
                                </m:r>
                              </m:sup>
                            </m:sSubSup>
                            <m:r>
                              <a:rPr lang="en-US" sz="2400" b="0" i="1" smtClean="0">
                                <a:latin typeface="Cambria Math" panose="02040503050406030204" pitchFamily="18" charset="0"/>
                                <a:ea typeface="Cambria Math" panose="02040503050406030204" pitchFamily="18" charset="0"/>
                              </a:rPr>
                              <m:t>𝐽</m:t>
                            </m:r>
                            <m:r>
                              <a:rPr lang="en-US" sz="2400" b="0" i="1" smtClean="0">
                                <a:latin typeface="Cambria Math" panose="02040503050406030204" pitchFamily="18" charset="0"/>
                                <a:ea typeface="Cambria Math" panose="02040503050406030204" pitchFamily="18" charset="0"/>
                              </a:rPr>
                              <m:t>(</m:t>
                            </m:r>
                            <m:sSup>
                              <m:sSupPr>
                                <m:ctrlPr>
                                  <a:rPr lang="en-US" sz="2400" b="0" i="1" smtClean="0">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𝜃</m:t>
                                </m:r>
                              </m:e>
                              <m:sup>
                                <m:r>
                                  <a:rPr lang="en-US" sz="2400" b="0" i="1" smtClean="0">
                                    <a:latin typeface="Cambria Math" panose="02040503050406030204" pitchFamily="18" charset="0"/>
                                    <a:ea typeface="Cambria Math" panose="02040503050406030204" pitchFamily="18" charset="0"/>
                                  </a:rPr>
                                  <m:t>∗</m:t>
                                </m:r>
                              </m:sup>
                            </m:sSup>
                          </m:e>
                        </m:d>
                      </m:e>
                      <m:sup>
                        <m:r>
                          <a:rPr lang="en-US" sz="2400" b="0" i="1" smtClean="0">
                            <a:latin typeface="Cambria Math" panose="02040503050406030204" pitchFamily="18" charset="0"/>
                            <a:ea typeface="Cambria Math" panose="02040503050406030204" pitchFamily="18" charset="0"/>
                          </a:rPr>
                          <m:t>−1</m:t>
                        </m:r>
                      </m:sup>
                    </m:sSup>
                    <m:d>
                      <m:dPr>
                        <m:ctrlPr>
                          <a:rPr lang="en-US" sz="2400" b="0" i="1" smtClean="0">
                            <a:latin typeface="Cambria Math" panose="02040503050406030204" pitchFamily="18" charset="0"/>
                            <a:ea typeface="Cambria Math" panose="02040503050406030204" pitchFamily="18" charset="0"/>
                          </a:rPr>
                        </m:ctrlPr>
                      </m:dPr>
                      <m:e>
                        <m:nary>
                          <m:naryPr>
                            <m:chr m:val="∑"/>
                            <m:supHide m:val="on"/>
                            <m:ctrlPr>
                              <a:rPr lang="en-US" sz="2400" b="0" i="1" smtClean="0">
                                <a:latin typeface="Cambria Math" panose="02040503050406030204" pitchFamily="18" charset="0"/>
                                <a:ea typeface="Cambria Math" panose="02040503050406030204" pitchFamily="18" charset="0"/>
                              </a:rPr>
                            </m:ctrlPr>
                          </m:naryPr>
                          <m:sub>
                            <m:r>
                              <m:rPr>
                                <m:brk m:alnAt="7"/>
                              </m:rPr>
                              <a:rPr lang="en-US" sz="2400" b="0" i="1" smtClean="0">
                                <a:latin typeface="Cambria Math" panose="02040503050406030204" pitchFamily="18" charset="0"/>
                                <a:ea typeface="Cambria Math" panose="02040503050406030204" pitchFamily="18" charset="0"/>
                              </a:rPr>
                              <m:t>1≤</m:t>
                            </m:r>
                            <m:r>
                              <a:rPr lang="en-US" sz="2400" b="0" i="1" smtClean="0">
                                <a:latin typeface="Cambria Math" panose="02040503050406030204" pitchFamily="18" charset="0"/>
                                <a:ea typeface="Cambria Math" panose="02040503050406030204" pitchFamily="18" charset="0"/>
                              </a:rPr>
                              <m:t>𝑖</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𝑗</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𝐷</m:t>
                            </m:r>
                          </m:sub>
                          <m:sup/>
                          <m:e>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𝑉</m:t>
                                </m:r>
                              </m:e>
                              <m:sub>
                                <m:r>
                                  <a:rPr lang="en-US" sz="2400" b="0" i="1" smtClean="0">
                                    <a:latin typeface="Cambria Math" panose="02040503050406030204" pitchFamily="18" charset="0"/>
                                    <a:ea typeface="Cambria Math" panose="02040503050406030204" pitchFamily="18" charset="0"/>
                                  </a:rPr>
                                  <m:t>𝑖𝑗</m:t>
                                </m:r>
                              </m:sub>
                            </m:sSub>
                          </m:e>
                        </m:nary>
                      </m:e>
                    </m:d>
                  </m:oMath>
                </a14:m>
                <a:r>
                  <a:rPr lang="en-US" sz="2400" dirty="0">
                    <a:ea typeface="Cambria Math" panose="02040503050406030204" pitchFamily="18" charset="0"/>
                  </a:rPr>
                  <a:t> </a:t>
                </a:r>
                <a14:m>
                  <m:oMath xmlns:m="http://schemas.openxmlformats.org/officeDocument/2006/math">
                    <m:sSup>
                      <m:sSupPr>
                        <m:ctrlPr>
                          <a:rPr lang="en-US" sz="2400" i="1">
                            <a:latin typeface="Cambria Math" panose="02040503050406030204" pitchFamily="18" charset="0"/>
                            <a:ea typeface="Cambria Math" panose="02040503050406030204" pitchFamily="18" charset="0"/>
                          </a:rPr>
                        </m:ctrlPr>
                      </m:sSupPr>
                      <m:e>
                        <m:d>
                          <m:dPr>
                            <m:ctrlPr>
                              <a:rPr lang="en-US" sz="2400" i="1">
                                <a:latin typeface="Cambria Math" panose="02040503050406030204" pitchFamily="18" charset="0"/>
                                <a:ea typeface="Cambria Math" panose="02040503050406030204" pitchFamily="18" charset="0"/>
                              </a:rPr>
                            </m:ctrlPr>
                          </m:dPr>
                          <m:e>
                            <m:sSubSup>
                              <m:sSubSupPr>
                                <m:ctrlPr>
                                  <a:rPr lang="en-US" sz="2400" i="1">
                                    <a:latin typeface="Cambria Math" panose="02040503050406030204" pitchFamily="18" charset="0"/>
                                    <a:ea typeface="Cambria Math" panose="02040503050406030204" pitchFamily="18" charset="0"/>
                                  </a:rPr>
                                </m:ctrlPr>
                              </m:sSubSupPr>
                              <m:e>
                                <m:r>
                                  <m:rPr>
                                    <m:sty m:val="p"/>
                                  </m:rPr>
                                  <a:rPr lang="en-US" sz="2400" i="1">
                                    <a:latin typeface="Cambria Math" panose="02040503050406030204" pitchFamily="18" charset="0"/>
                                    <a:ea typeface="Cambria Math" panose="02040503050406030204" pitchFamily="18" charset="0"/>
                                  </a:rPr>
                                  <m:t>∇</m:t>
                                </m:r>
                              </m:e>
                              <m:sub>
                                <m:r>
                                  <a:rPr lang="en-US" sz="2400" i="1">
                                    <a:latin typeface="Cambria Math" panose="02040503050406030204" pitchFamily="18" charset="0"/>
                                    <a:ea typeface="Cambria Math" panose="02040503050406030204" pitchFamily="18" charset="0"/>
                                  </a:rPr>
                                  <m:t>𝜃</m:t>
                                </m:r>
                              </m:sub>
                              <m:sup>
                                <m:r>
                                  <a:rPr lang="en-US" sz="2400" i="1">
                                    <a:latin typeface="Cambria Math" panose="02040503050406030204" pitchFamily="18" charset="0"/>
                                    <a:ea typeface="Cambria Math" panose="02040503050406030204" pitchFamily="18" charset="0"/>
                                  </a:rPr>
                                  <m:t>2</m:t>
                                </m:r>
                              </m:sup>
                            </m:sSubSup>
                            <m:r>
                              <a:rPr lang="en-US" sz="2400" i="1">
                                <a:latin typeface="Cambria Math" panose="02040503050406030204" pitchFamily="18" charset="0"/>
                                <a:ea typeface="Cambria Math" panose="02040503050406030204" pitchFamily="18" charset="0"/>
                              </a:rPr>
                              <m:t>𝐽</m:t>
                            </m:r>
                            <m:r>
                              <a:rPr lang="en-US" sz="2400" i="1">
                                <a:latin typeface="Cambria Math" panose="02040503050406030204" pitchFamily="18" charset="0"/>
                                <a:ea typeface="Cambria Math" panose="02040503050406030204" pitchFamily="18" charset="0"/>
                              </a:rPr>
                              <m:t>(</m:t>
                            </m:r>
                            <m:sSup>
                              <m:sSupPr>
                                <m:ctrlPr>
                                  <a:rPr lang="en-US" sz="2400" i="1">
                                    <a:latin typeface="Cambria Math" panose="02040503050406030204" pitchFamily="18" charset="0"/>
                                    <a:ea typeface="Cambria Math" panose="02040503050406030204" pitchFamily="18" charset="0"/>
                                  </a:rPr>
                                </m:ctrlPr>
                              </m:sSupPr>
                              <m:e>
                                <m:r>
                                  <a:rPr lang="en-US" sz="2400" i="1">
                                    <a:latin typeface="Cambria Math" panose="02040503050406030204" pitchFamily="18" charset="0"/>
                                    <a:ea typeface="Cambria Math" panose="02040503050406030204" pitchFamily="18" charset="0"/>
                                  </a:rPr>
                                  <m:t>𝜃</m:t>
                                </m:r>
                              </m:e>
                              <m:sup>
                                <m:r>
                                  <a:rPr lang="en-US" sz="2400" i="1">
                                    <a:latin typeface="Cambria Math" panose="02040503050406030204" pitchFamily="18" charset="0"/>
                                    <a:ea typeface="Cambria Math" panose="02040503050406030204" pitchFamily="18" charset="0"/>
                                  </a:rPr>
                                  <m:t>∗</m:t>
                                </m:r>
                              </m:sup>
                            </m:sSup>
                          </m:e>
                        </m:d>
                      </m:e>
                      <m:sup>
                        <m:r>
                          <a:rPr lang="en-US" sz="2400" i="1">
                            <a:latin typeface="Cambria Math" panose="02040503050406030204" pitchFamily="18" charset="0"/>
                            <a:ea typeface="Cambria Math" panose="02040503050406030204" pitchFamily="18" charset="0"/>
                          </a:rPr>
                          <m:t>−1</m:t>
                        </m:r>
                      </m:sup>
                    </m:sSup>
                  </m:oMath>
                </a14:m>
                <a:endParaRPr lang="en-US" sz="2400" dirty="0"/>
              </a:p>
            </p:txBody>
          </p:sp>
        </mc:Choice>
        <mc:Fallback>
          <p:sp>
            <p:nvSpPr>
              <p:cNvPr id="8" name="TextBox 7">
                <a:extLst>
                  <a:ext uri="{FF2B5EF4-FFF2-40B4-BE49-F238E27FC236}">
                    <a16:creationId xmlns:a16="http://schemas.microsoft.com/office/drawing/2014/main" id="{6FC98E30-2B37-7786-FC91-EEFBE51C173A}"/>
                  </a:ext>
                </a:extLst>
              </p:cNvPr>
              <p:cNvSpPr txBox="1">
                <a:spLocks noRot="1" noChangeAspect="1" noMove="1" noResize="1" noEditPoints="1" noAdjustHandles="1" noChangeArrowheads="1" noChangeShapeType="1" noTextEdit="1"/>
              </p:cNvSpPr>
              <p:nvPr/>
            </p:nvSpPr>
            <p:spPr>
              <a:xfrm>
                <a:off x="2011194" y="3878333"/>
                <a:ext cx="6096810" cy="649345"/>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069192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8DF3D78-8B34-5942-7172-38A7FB26CFF2}"/>
              </a:ext>
            </a:extLst>
          </p:cNvPr>
          <p:cNvPicPr>
            <a:picLocks noChangeAspect="1"/>
          </p:cNvPicPr>
          <p:nvPr/>
        </p:nvPicPr>
        <p:blipFill>
          <a:blip r:embed="rId2"/>
          <a:stretch>
            <a:fillRect/>
          </a:stretch>
        </p:blipFill>
        <p:spPr>
          <a:xfrm>
            <a:off x="1821707" y="228397"/>
            <a:ext cx="10153650" cy="6838950"/>
          </a:xfrm>
          <a:prstGeom prst="rect">
            <a:avLst/>
          </a:prstGeom>
        </p:spPr>
      </p:pic>
    </p:spTree>
    <p:extLst>
      <p:ext uri="{BB962C8B-B14F-4D97-AF65-F5344CB8AC3E}">
        <p14:creationId xmlns:p14="http://schemas.microsoft.com/office/powerpoint/2010/main" val="1536214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7BD506B-E626-21E0-B1AC-1803539F4CDC}"/>
              </a:ext>
            </a:extLst>
          </p:cNvPr>
          <p:cNvSpPr txBox="1"/>
          <p:nvPr/>
        </p:nvSpPr>
        <p:spPr>
          <a:xfrm>
            <a:off x="637162" y="501134"/>
            <a:ext cx="11337587" cy="584775"/>
          </a:xfrm>
          <a:prstGeom prst="rect">
            <a:avLst/>
          </a:prstGeom>
          <a:noFill/>
        </p:spPr>
        <p:txBody>
          <a:bodyPr wrap="square">
            <a:spAutoFit/>
          </a:bodyPr>
          <a:lstStyle/>
          <a:p>
            <a:r>
              <a:rPr lang="en-US" sz="3200" b="1" dirty="0">
                <a:solidFill>
                  <a:srgbClr val="FF0000"/>
                </a:solidFill>
                <a:latin typeface="Arial" panose="020B0604020202020204" pitchFamily="34" charset="0"/>
                <a:cs typeface="Arial" panose="020B0604020202020204" pitchFamily="34" charset="0"/>
              </a:rPr>
              <a:t>1.4.3.11. Challenges of score-based generative modeling</a:t>
            </a:r>
          </a:p>
        </p:txBody>
      </p:sp>
      <p:sp>
        <p:nvSpPr>
          <p:cNvPr id="4" name="TextBox 3">
            <a:extLst>
              <a:ext uri="{FF2B5EF4-FFF2-40B4-BE49-F238E27FC236}">
                <a16:creationId xmlns:a16="http://schemas.microsoft.com/office/drawing/2014/main" id="{E9DCDFF3-E729-F724-3534-E92C77147F35}"/>
              </a:ext>
            </a:extLst>
          </p:cNvPr>
          <p:cNvSpPr txBox="1"/>
          <p:nvPr/>
        </p:nvSpPr>
        <p:spPr>
          <a:xfrm>
            <a:off x="714983" y="1240276"/>
            <a:ext cx="10510736" cy="830997"/>
          </a:xfrm>
          <a:prstGeom prst="rect">
            <a:avLst/>
          </a:prstGeom>
          <a:noFill/>
        </p:spPr>
        <p:txBody>
          <a:bodyPr wrap="square" rtlCol="0">
            <a:spAutoFit/>
          </a:bodyPr>
          <a:lstStyle/>
          <a:p>
            <a:pPr marL="285750" indent="-285750">
              <a:buFont typeface="Arial" panose="020B0604020202020204" pitchFamily="34" charset="0"/>
              <a:buChar char="•"/>
            </a:pPr>
            <a:r>
              <a:rPr lang="en-US" sz="2400" dirty="0">
                <a:latin typeface="Arial" panose="020B0604020202020204" pitchFamily="34" charset="0"/>
                <a:cs typeface="Arial" panose="020B0604020202020204" pitchFamily="34" charset="0"/>
              </a:rPr>
              <a:t>Data are located in low dimensional manifold, not in the entire database, including high dimensional ambient space. </a:t>
            </a:r>
          </a:p>
        </p:txBody>
      </p:sp>
      <p:sp>
        <p:nvSpPr>
          <p:cNvPr id="6" name="TextBox 5">
            <a:extLst>
              <a:ext uri="{FF2B5EF4-FFF2-40B4-BE49-F238E27FC236}">
                <a16:creationId xmlns:a16="http://schemas.microsoft.com/office/drawing/2014/main" id="{38AB77C6-4D2E-398F-BCC9-8435969D7606}"/>
              </a:ext>
            </a:extLst>
          </p:cNvPr>
          <p:cNvSpPr txBox="1"/>
          <p:nvPr/>
        </p:nvSpPr>
        <p:spPr>
          <a:xfrm>
            <a:off x="959997" y="6156811"/>
            <a:ext cx="10691915" cy="400110"/>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Son and </a:t>
            </a:r>
            <a:r>
              <a:rPr lang="en-US" sz="2000" dirty="0" err="1">
                <a:latin typeface="Arial" panose="020B0604020202020204" pitchFamily="34" charset="0"/>
                <a:cs typeface="Arial" panose="020B0604020202020204" pitchFamily="34" charset="0"/>
              </a:rPr>
              <a:t>Ermon</a:t>
            </a:r>
            <a:r>
              <a:rPr lang="en-US" sz="2000" dirty="0">
                <a:latin typeface="Arial" panose="020B0604020202020204" pitchFamily="34" charset="0"/>
                <a:cs typeface="Arial" panose="020B0604020202020204" pitchFamily="34" charset="0"/>
              </a:rPr>
              <a:t>, 2020. Generative Modeling by Estimating Gradients of the Data Distribution </a:t>
            </a:r>
          </a:p>
        </p:txBody>
      </p: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49D9E1AF-6315-955C-326F-437B5C769E8F}"/>
                  </a:ext>
                </a:extLst>
              </p:cNvPr>
              <p:cNvSpPr txBox="1"/>
              <p:nvPr/>
            </p:nvSpPr>
            <p:spPr>
              <a:xfrm>
                <a:off x="680936" y="2266544"/>
                <a:ext cx="10131357" cy="830997"/>
              </a:xfrm>
              <a:prstGeom prst="rect">
                <a:avLst/>
              </a:prstGeom>
              <a:noFill/>
            </p:spPr>
            <p:txBody>
              <a:bodyPr wrap="square" rtlCol="0">
                <a:spAutoFit/>
              </a:bodyPr>
              <a:lstStyle/>
              <a:p>
                <a:pPr marL="285750" indent="-285750">
                  <a:buFont typeface="Arial" panose="020B0604020202020204" pitchFamily="34" charset="0"/>
                  <a:buChar char="•"/>
                </a:pPr>
                <a:r>
                  <a:rPr lang="en-US" sz="2400" dirty="0">
                    <a:latin typeface="Arial" panose="020B0604020202020204" pitchFamily="34" charset="0"/>
                    <a:cs typeface="Arial" panose="020B0604020202020204" pitchFamily="34" charset="0"/>
                  </a:rPr>
                  <a:t>Since the score </a:t>
                </a:r>
                <a14:m>
                  <m:oMath xmlns:m="http://schemas.openxmlformats.org/officeDocument/2006/math">
                    <m:sSub>
                      <m:sSubPr>
                        <m:ctrlPr>
                          <a:rPr lang="en-US" sz="2400" i="1" smtClean="0">
                            <a:latin typeface="Cambria Math" panose="02040503050406030204" pitchFamily="18" charset="0"/>
                          </a:rPr>
                        </m:ctrlPr>
                      </m:sSubPr>
                      <m:e>
                        <m:r>
                          <m:rPr>
                            <m:sty m:val="p"/>
                          </m:rPr>
                          <a:rPr lang="en-US" sz="2400" i="1" smtClean="0">
                            <a:latin typeface="Cambria Math" panose="02040503050406030204" pitchFamily="18" charset="0"/>
                            <a:ea typeface="Cambria Math" panose="02040503050406030204" pitchFamily="18" charset="0"/>
                          </a:rPr>
                          <m:t>∇</m:t>
                        </m:r>
                      </m:e>
                      <m:sub>
                        <m:r>
                          <a:rPr lang="en-US" sz="2400" b="0" i="1" smtClean="0">
                            <a:latin typeface="Cambria Math" panose="02040503050406030204" pitchFamily="18" charset="0"/>
                          </a:rPr>
                          <m:t>𝑥</m:t>
                        </m:r>
                      </m:sub>
                    </m:sSub>
                    <m:func>
                      <m:funcPr>
                        <m:ctrlPr>
                          <a:rPr lang="en-US" sz="2400" i="1" smtClean="0">
                            <a:latin typeface="Cambria Math" panose="02040503050406030204" pitchFamily="18" charset="0"/>
                          </a:rPr>
                        </m:ctrlPr>
                      </m:funcPr>
                      <m:fName>
                        <m:r>
                          <m:rPr>
                            <m:sty m:val="p"/>
                          </m:rPr>
                          <a:rPr lang="en-US" sz="2400" i="0" smtClean="0">
                            <a:latin typeface="Cambria Math" panose="02040503050406030204" pitchFamily="18" charset="0"/>
                          </a:rPr>
                          <m:t>log</m:t>
                        </m:r>
                      </m:fName>
                      <m:e>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𝑃</m:t>
                            </m:r>
                          </m:e>
                          <m:sub>
                            <m:r>
                              <a:rPr lang="en-US" sz="2400" b="0" i="1" smtClean="0">
                                <a:latin typeface="Cambria Math" panose="02040503050406030204" pitchFamily="18" charset="0"/>
                              </a:rPr>
                              <m:t>𝑑𝑎𝑡𝑎</m:t>
                            </m:r>
                          </m:sub>
                        </m:sSub>
                        <m:r>
                          <a:rPr lang="en-US" sz="2400" b="0" i="1" smtClean="0">
                            <a:latin typeface="Cambria Math" panose="02040503050406030204" pitchFamily="18" charset="0"/>
                          </a:rPr>
                          <m:t>(</m:t>
                        </m:r>
                        <m:r>
                          <a:rPr lang="en-US" sz="2400" b="0" i="1" smtClean="0">
                            <a:latin typeface="Cambria Math" panose="02040503050406030204" pitchFamily="18" charset="0"/>
                          </a:rPr>
                          <m:t>𝑥</m:t>
                        </m:r>
                        <m:r>
                          <a:rPr lang="en-US" sz="2400" b="0" i="1" smtClean="0">
                            <a:latin typeface="Cambria Math" panose="02040503050406030204" pitchFamily="18" charset="0"/>
                          </a:rPr>
                          <m:t>)</m:t>
                        </m:r>
                      </m:e>
                    </m:func>
                  </m:oMath>
                </a14:m>
                <a:r>
                  <a:rPr lang="en-US" sz="2400" dirty="0">
                    <a:latin typeface="Arial" panose="020B0604020202020204" pitchFamily="34" charset="0"/>
                    <a:cs typeface="Arial" panose="020B0604020202020204" pitchFamily="34" charset="0"/>
                  </a:rPr>
                  <a:t> may be taken in the ambient space, it is undefined  when </a:t>
                </a:r>
                <a14:m>
                  <m:oMath xmlns:m="http://schemas.openxmlformats.org/officeDocument/2006/math">
                    <m:r>
                      <a:rPr lang="en-US" sz="2400" b="0" i="1" smtClean="0">
                        <a:latin typeface="Cambria Math" panose="02040503050406030204" pitchFamily="18" charset="0"/>
                        <a:cs typeface="Arial" panose="020B0604020202020204" pitchFamily="34" charset="0"/>
                      </a:rPr>
                      <m:t>𝑥</m:t>
                    </m:r>
                  </m:oMath>
                </a14:m>
                <a:r>
                  <a:rPr lang="en-US" sz="2400" dirty="0">
                    <a:latin typeface="Arial" panose="020B0604020202020204" pitchFamily="34" charset="0"/>
                    <a:cs typeface="Arial" panose="020B0604020202020204" pitchFamily="34" charset="0"/>
                  </a:rPr>
                  <a:t> is only located in a low dimensional manifold.</a:t>
                </a:r>
              </a:p>
            </p:txBody>
          </p:sp>
        </mc:Choice>
        <mc:Fallback>
          <p:sp>
            <p:nvSpPr>
              <p:cNvPr id="7" name="TextBox 6">
                <a:extLst>
                  <a:ext uri="{FF2B5EF4-FFF2-40B4-BE49-F238E27FC236}">
                    <a16:creationId xmlns:a16="http://schemas.microsoft.com/office/drawing/2014/main" id="{49D9E1AF-6315-955C-326F-437B5C769E8F}"/>
                  </a:ext>
                </a:extLst>
              </p:cNvPr>
              <p:cNvSpPr txBox="1">
                <a:spLocks noRot="1" noChangeAspect="1" noMove="1" noResize="1" noEditPoints="1" noAdjustHandles="1" noChangeArrowheads="1" noChangeShapeType="1" noTextEdit="1"/>
              </p:cNvSpPr>
              <p:nvPr/>
            </p:nvSpPr>
            <p:spPr>
              <a:xfrm>
                <a:off x="680936" y="2266544"/>
                <a:ext cx="10131357" cy="830997"/>
              </a:xfrm>
              <a:prstGeom prst="rect">
                <a:avLst/>
              </a:prstGeom>
              <a:blipFill>
                <a:blip r:embed="rId2"/>
                <a:stretch>
                  <a:fillRect l="-842" t="-5147" r="-903" b="-16912"/>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7E813D32-9D47-AD82-FB18-36D824AB938F}"/>
              </a:ext>
            </a:extLst>
          </p:cNvPr>
          <p:cNvSpPr txBox="1"/>
          <p:nvPr/>
        </p:nvSpPr>
        <p:spPr>
          <a:xfrm>
            <a:off x="714983" y="3231576"/>
            <a:ext cx="10432915" cy="830997"/>
          </a:xfrm>
          <a:prstGeom prst="rect">
            <a:avLst/>
          </a:prstGeom>
          <a:noFill/>
        </p:spPr>
        <p:txBody>
          <a:bodyPr wrap="square" rtlCol="0">
            <a:spAutoFit/>
          </a:bodyPr>
          <a:lstStyle/>
          <a:p>
            <a:pPr marL="285750" indent="-285750">
              <a:buFont typeface="Arial" panose="020B0604020202020204" pitchFamily="34" charset="0"/>
              <a:buChar char="•"/>
            </a:pPr>
            <a:r>
              <a:rPr lang="en-US" sz="2400" dirty="0">
                <a:latin typeface="Arial" panose="020B0604020202020204" pitchFamily="34" charset="0"/>
                <a:cs typeface="Arial" panose="020B0604020202020204" pitchFamily="34" charset="0"/>
              </a:rPr>
              <a:t>Score matching algorithm provides a consistent score estimator only when the support of the data distribution is in the entire space. </a:t>
            </a:r>
          </a:p>
        </p:txBody>
      </p:sp>
      <p:sp>
        <p:nvSpPr>
          <p:cNvPr id="13" name="TextBox 12">
            <a:extLst>
              <a:ext uri="{FF2B5EF4-FFF2-40B4-BE49-F238E27FC236}">
                <a16:creationId xmlns:a16="http://schemas.microsoft.com/office/drawing/2014/main" id="{3D425CFB-218D-A842-32E6-7EFFD76F623D}"/>
              </a:ext>
            </a:extLst>
          </p:cNvPr>
          <p:cNvSpPr txBox="1"/>
          <p:nvPr/>
        </p:nvSpPr>
        <p:spPr>
          <a:xfrm>
            <a:off x="714983" y="4165511"/>
            <a:ext cx="11639145" cy="1200329"/>
          </a:xfrm>
          <a:prstGeom prst="rect">
            <a:avLst/>
          </a:prstGeom>
          <a:noFill/>
        </p:spPr>
        <p:txBody>
          <a:bodyPr wrap="square">
            <a:spAutoFit/>
          </a:bodyPr>
          <a:lstStyle/>
          <a:p>
            <a:pPr marL="285750" indent="-285750">
              <a:buFont typeface="Arial" panose="020B0604020202020204" pitchFamily="34" charset="0"/>
              <a:buChar char="•"/>
            </a:pPr>
            <a:r>
              <a:rPr lang="en-US" sz="2400" dirty="0">
                <a:latin typeface="Arial" panose="020B0604020202020204" pitchFamily="34" charset="0"/>
                <a:cs typeface="Arial" panose="020B0604020202020204" pitchFamily="34" charset="0"/>
              </a:rPr>
              <a:t>We then produce samples using Langevin dynamics, which approximately works by gradually moving a random initial sample to high density regions along the (estimated) vector field of scores</a:t>
            </a:r>
          </a:p>
        </p:txBody>
      </p:sp>
    </p:spTree>
    <p:extLst>
      <p:ext uri="{BB962C8B-B14F-4D97-AF65-F5344CB8AC3E}">
        <p14:creationId xmlns:p14="http://schemas.microsoft.com/office/powerpoint/2010/main" val="10558845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C99C195-78D2-D536-4BDD-867FF41425E0}"/>
              </a:ext>
            </a:extLst>
          </p:cNvPr>
          <p:cNvPicPr>
            <a:picLocks noChangeAspect="1"/>
          </p:cNvPicPr>
          <p:nvPr/>
        </p:nvPicPr>
        <p:blipFill rotWithShape="1">
          <a:blip r:embed="rId2"/>
          <a:srcRect l="6249"/>
          <a:stretch/>
        </p:blipFill>
        <p:spPr>
          <a:xfrm>
            <a:off x="1712069" y="607979"/>
            <a:ext cx="9143999" cy="5486400"/>
          </a:xfrm>
          <a:prstGeom prst="rect">
            <a:avLst/>
          </a:prstGeom>
        </p:spPr>
      </p:pic>
    </p:spTree>
    <p:extLst>
      <p:ext uri="{BB962C8B-B14F-4D97-AF65-F5344CB8AC3E}">
        <p14:creationId xmlns:p14="http://schemas.microsoft.com/office/powerpoint/2010/main" val="17900254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PDF] Generative Modeling by Estimating Gradients of the Data Distribution |  Semantic Scholar">
            <a:extLst>
              <a:ext uri="{FF2B5EF4-FFF2-40B4-BE49-F238E27FC236}">
                <a16:creationId xmlns:a16="http://schemas.microsoft.com/office/drawing/2014/main" id="{09161630-A597-8A57-D8F2-8667D13526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25888" y="636352"/>
            <a:ext cx="9925050" cy="392592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0B17E7E5-2486-87DD-479C-B48B89458661}"/>
                  </a:ext>
                </a:extLst>
              </p:cNvPr>
              <p:cNvSpPr txBox="1"/>
              <p:nvPr/>
            </p:nvSpPr>
            <p:spPr>
              <a:xfrm>
                <a:off x="1298643" y="5145932"/>
                <a:ext cx="9537970" cy="786177"/>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sz="2400" b="1" i="1" smtClean="0">
                              <a:solidFill>
                                <a:srgbClr val="00B050"/>
                              </a:solidFill>
                              <a:latin typeface="Cambria Math" panose="02040503050406030204" pitchFamily="18" charset="0"/>
                            </a:rPr>
                          </m:ctrlPr>
                        </m:sSubPr>
                        <m:e>
                          <m:r>
                            <a:rPr lang="en-US" sz="2400" b="1" i="1" smtClean="0">
                              <a:solidFill>
                                <a:srgbClr val="00B050"/>
                              </a:solidFill>
                              <a:latin typeface="Cambria Math" panose="02040503050406030204" pitchFamily="18" charset="0"/>
                            </a:rPr>
                            <m:t>𝑷</m:t>
                          </m:r>
                        </m:e>
                        <m:sub>
                          <m:r>
                            <a:rPr lang="en-US" sz="2400" b="1" i="1" smtClean="0">
                              <a:solidFill>
                                <a:srgbClr val="00B050"/>
                              </a:solidFill>
                              <a:latin typeface="Cambria Math" panose="02040503050406030204" pitchFamily="18" charset="0"/>
                            </a:rPr>
                            <m:t>𝒅𝒂𝒕𝒂</m:t>
                          </m:r>
                        </m:sub>
                      </m:sSub>
                      <m:d>
                        <m:dPr>
                          <m:ctrlPr>
                            <a:rPr lang="en-US" sz="2400" b="1" i="1" smtClean="0">
                              <a:solidFill>
                                <a:srgbClr val="00B050"/>
                              </a:solidFill>
                              <a:latin typeface="Cambria Math" panose="02040503050406030204" pitchFamily="18" charset="0"/>
                            </a:rPr>
                          </m:ctrlPr>
                        </m:dPr>
                        <m:e>
                          <m:r>
                            <a:rPr lang="en-US" sz="2400" b="1" i="1" smtClean="0">
                              <a:solidFill>
                                <a:srgbClr val="00B050"/>
                              </a:solidFill>
                              <a:latin typeface="Cambria Math" panose="02040503050406030204" pitchFamily="18" charset="0"/>
                            </a:rPr>
                            <m:t>𝒙</m:t>
                          </m:r>
                        </m:e>
                      </m:d>
                      <m:r>
                        <a:rPr lang="en-US" sz="2400" b="1" i="1" smtClean="0">
                          <a:solidFill>
                            <a:srgbClr val="00B050"/>
                          </a:solidFill>
                          <a:latin typeface="Cambria Math" panose="02040503050406030204" pitchFamily="18" charset="0"/>
                        </a:rPr>
                        <m:t>=</m:t>
                      </m:r>
                      <m:f>
                        <m:fPr>
                          <m:ctrlPr>
                            <a:rPr lang="en-US" sz="2400" b="1" i="1" smtClean="0">
                              <a:solidFill>
                                <a:srgbClr val="00B050"/>
                              </a:solidFill>
                              <a:latin typeface="Cambria Math" panose="02040503050406030204" pitchFamily="18" charset="0"/>
                            </a:rPr>
                          </m:ctrlPr>
                        </m:fPr>
                        <m:num>
                          <m:r>
                            <a:rPr lang="en-US" sz="2400" b="1" i="1" smtClean="0">
                              <a:solidFill>
                                <a:srgbClr val="00B050"/>
                              </a:solidFill>
                              <a:latin typeface="Cambria Math" panose="02040503050406030204" pitchFamily="18" charset="0"/>
                            </a:rPr>
                            <m:t>𝟏</m:t>
                          </m:r>
                        </m:num>
                        <m:den>
                          <m:r>
                            <a:rPr lang="en-US" sz="2400" b="1" i="1" smtClean="0">
                              <a:solidFill>
                                <a:srgbClr val="00B050"/>
                              </a:solidFill>
                              <a:latin typeface="Cambria Math" panose="02040503050406030204" pitchFamily="18" charset="0"/>
                            </a:rPr>
                            <m:t>𝟓</m:t>
                          </m:r>
                        </m:den>
                      </m:f>
                      <m:r>
                        <a:rPr lang="en-US" sz="2400" b="1" i="1" smtClean="0">
                          <a:solidFill>
                            <a:srgbClr val="00B050"/>
                          </a:solidFill>
                          <a:latin typeface="Cambria Math" panose="02040503050406030204" pitchFamily="18" charset="0"/>
                        </a:rPr>
                        <m:t>𝑵</m:t>
                      </m:r>
                      <m:d>
                        <m:dPr>
                          <m:ctrlPr>
                            <a:rPr lang="en-US" sz="2400" b="1" i="1" smtClean="0">
                              <a:solidFill>
                                <a:srgbClr val="00B050"/>
                              </a:solidFill>
                              <a:latin typeface="Cambria Math" panose="02040503050406030204" pitchFamily="18" charset="0"/>
                            </a:rPr>
                          </m:ctrlPr>
                        </m:dPr>
                        <m:e>
                          <m:d>
                            <m:dPr>
                              <m:ctrlPr>
                                <a:rPr lang="en-US" sz="2400" b="1" i="1" smtClean="0">
                                  <a:solidFill>
                                    <a:srgbClr val="00B050"/>
                                  </a:solidFill>
                                  <a:latin typeface="Cambria Math" panose="02040503050406030204" pitchFamily="18" charset="0"/>
                                </a:rPr>
                              </m:ctrlPr>
                            </m:dPr>
                            <m:e>
                              <m:r>
                                <a:rPr lang="en-US" sz="2400" b="1" i="1" smtClean="0">
                                  <a:solidFill>
                                    <a:srgbClr val="00B050"/>
                                  </a:solidFill>
                                  <a:latin typeface="Cambria Math" panose="02040503050406030204" pitchFamily="18" charset="0"/>
                                </a:rPr>
                                <m:t>−</m:t>
                              </m:r>
                              <m:r>
                                <a:rPr lang="en-US" sz="2400" b="1" i="1" smtClean="0">
                                  <a:solidFill>
                                    <a:srgbClr val="00B050"/>
                                  </a:solidFill>
                                  <a:latin typeface="Cambria Math" panose="02040503050406030204" pitchFamily="18" charset="0"/>
                                </a:rPr>
                                <m:t>𝟓</m:t>
                              </m:r>
                              <m:r>
                                <a:rPr lang="en-US" sz="2400" b="1" i="1" smtClean="0">
                                  <a:solidFill>
                                    <a:srgbClr val="00B050"/>
                                  </a:solidFill>
                                  <a:latin typeface="Cambria Math" panose="02040503050406030204" pitchFamily="18" charset="0"/>
                                </a:rPr>
                                <m:t>,−</m:t>
                              </m:r>
                              <m:r>
                                <a:rPr lang="en-US" sz="2400" b="1" i="1" smtClean="0">
                                  <a:solidFill>
                                    <a:srgbClr val="00B050"/>
                                  </a:solidFill>
                                  <a:latin typeface="Cambria Math" panose="02040503050406030204" pitchFamily="18" charset="0"/>
                                </a:rPr>
                                <m:t>𝟓</m:t>
                              </m:r>
                            </m:e>
                          </m:d>
                          <m:r>
                            <a:rPr lang="en-US" sz="2400" b="1" i="1" smtClean="0">
                              <a:solidFill>
                                <a:srgbClr val="00B050"/>
                              </a:solidFill>
                              <a:latin typeface="Cambria Math" panose="02040503050406030204" pitchFamily="18" charset="0"/>
                            </a:rPr>
                            <m:t>,</m:t>
                          </m:r>
                          <m:r>
                            <a:rPr lang="en-US" sz="2400" b="1" i="1" smtClean="0">
                              <a:solidFill>
                                <a:srgbClr val="00B050"/>
                              </a:solidFill>
                              <a:latin typeface="Cambria Math" panose="02040503050406030204" pitchFamily="18" charset="0"/>
                            </a:rPr>
                            <m:t>𝑰</m:t>
                          </m:r>
                        </m:e>
                      </m:d>
                      <m:r>
                        <a:rPr lang="en-US" sz="2400" b="1" i="1" smtClean="0">
                          <a:solidFill>
                            <a:srgbClr val="00B050"/>
                          </a:solidFill>
                          <a:latin typeface="Cambria Math" panose="02040503050406030204" pitchFamily="18" charset="0"/>
                        </a:rPr>
                        <m:t>+</m:t>
                      </m:r>
                      <m:f>
                        <m:fPr>
                          <m:ctrlPr>
                            <a:rPr lang="en-US" sz="2400" b="1" i="1" smtClean="0">
                              <a:solidFill>
                                <a:srgbClr val="00B050"/>
                              </a:solidFill>
                              <a:latin typeface="Cambria Math" panose="02040503050406030204" pitchFamily="18" charset="0"/>
                            </a:rPr>
                          </m:ctrlPr>
                        </m:fPr>
                        <m:num>
                          <m:r>
                            <a:rPr lang="en-US" sz="2400" b="1" i="1" smtClean="0">
                              <a:solidFill>
                                <a:srgbClr val="00B050"/>
                              </a:solidFill>
                              <a:latin typeface="Cambria Math" panose="02040503050406030204" pitchFamily="18" charset="0"/>
                            </a:rPr>
                            <m:t>𝟒</m:t>
                          </m:r>
                        </m:num>
                        <m:den>
                          <m:r>
                            <a:rPr lang="en-US" sz="2400" b="1" i="1" smtClean="0">
                              <a:solidFill>
                                <a:srgbClr val="00B050"/>
                              </a:solidFill>
                              <a:latin typeface="Cambria Math" panose="02040503050406030204" pitchFamily="18" charset="0"/>
                            </a:rPr>
                            <m:t>𝟓</m:t>
                          </m:r>
                        </m:den>
                      </m:f>
                      <m:r>
                        <a:rPr lang="en-US" sz="2400" b="1" i="1" smtClean="0">
                          <a:solidFill>
                            <a:srgbClr val="00B050"/>
                          </a:solidFill>
                          <a:latin typeface="Cambria Math" panose="02040503050406030204" pitchFamily="18" charset="0"/>
                        </a:rPr>
                        <m:t>𝑵</m:t>
                      </m:r>
                      <m:r>
                        <a:rPr lang="en-US" sz="2400" b="1" i="1" smtClean="0">
                          <a:solidFill>
                            <a:srgbClr val="00B050"/>
                          </a:solidFill>
                          <a:latin typeface="Cambria Math" panose="02040503050406030204" pitchFamily="18" charset="0"/>
                        </a:rPr>
                        <m:t>(</m:t>
                      </m:r>
                      <m:d>
                        <m:dPr>
                          <m:ctrlPr>
                            <a:rPr lang="en-US" sz="2400" b="1" i="1" smtClean="0">
                              <a:solidFill>
                                <a:srgbClr val="00B050"/>
                              </a:solidFill>
                              <a:latin typeface="Cambria Math" panose="02040503050406030204" pitchFamily="18" charset="0"/>
                            </a:rPr>
                          </m:ctrlPr>
                        </m:dPr>
                        <m:e>
                          <m:r>
                            <a:rPr lang="en-US" sz="2400" b="1" i="1" smtClean="0">
                              <a:solidFill>
                                <a:srgbClr val="00B050"/>
                              </a:solidFill>
                              <a:latin typeface="Cambria Math" panose="02040503050406030204" pitchFamily="18" charset="0"/>
                            </a:rPr>
                            <m:t>𝟓</m:t>
                          </m:r>
                          <m:r>
                            <a:rPr lang="en-US" sz="2400" b="1" i="1" smtClean="0">
                              <a:solidFill>
                                <a:srgbClr val="00B050"/>
                              </a:solidFill>
                              <a:latin typeface="Cambria Math" panose="02040503050406030204" pitchFamily="18" charset="0"/>
                            </a:rPr>
                            <m:t>,</m:t>
                          </m:r>
                          <m:r>
                            <a:rPr lang="en-US" sz="2400" b="1" i="1" smtClean="0">
                              <a:solidFill>
                                <a:srgbClr val="00B050"/>
                              </a:solidFill>
                              <a:latin typeface="Cambria Math" panose="02040503050406030204" pitchFamily="18" charset="0"/>
                            </a:rPr>
                            <m:t>𝟓</m:t>
                          </m:r>
                        </m:e>
                      </m:d>
                      <m:r>
                        <a:rPr lang="en-US" sz="2400" b="1" i="1" smtClean="0">
                          <a:solidFill>
                            <a:srgbClr val="00B050"/>
                          </a:solidFill>
                          <a:latin typeface="Cambria Math" panose="02040503050406030204" pitchFamily="18" charset="0"/>
                        </a:rPr>
                        <m:t>,</m:t>
                      </m:r>
                      <m:r>
                        <a:rPr lang="en-US" sz="2400" b="1" i="1" smtClean="0">
                          <a:solidFill>
                            <a:srgbClr val="00B050"/>
                          </a:solidFill>
                          <a:latin typeface="Cambria Math" panose="02040503050406030204" pitchFamily="18" charset="0"/>
                        </a:rPr>
                        <m:t>𝑰</m:t>
                      </m:r>
                      <m:r>
                        <a:rPr lang="en-US" sz="2400" b="1" i="1" smtClean="0">
                          <a:solidFill>
                            <a:srgbClr val="00B050"/>
                          </a:solidFill>
                          <a:latin typeface="Cambria Math" panose="02040503050406030204" pitchFamily="18" charset="0"/>
                        </a:rPr>
                        <m:t>)</m:t>
                      </m:r>
                    </m:oMath>
                  </m:oMathPara>
                </a14:m>
                <a:endParaRPr lang="en-US" sz="2400" b="1" dirty="0"/>
              </a:p>
            </p:txBody>
          </p:sp>
        </mc:Choice>
        <mc:Fallback>
          <p:sp>
            <p:nvSpPr>
              <p:cNvPr id="2" name="TextBox 1">
                <a:extLst>
                  <a:ext uri="{FF2B5EF4-FFF2-40B4-BE49-F238E27FC236}">
                    <a16:creationId xmlns:a16="http://schemas.microsoft.com/office/drawing/2014/main" id="{0B17E7E5-2486-87DD-479C-B48B89458661}"/>
                  </a:ext>
                </a:extLst>
              </p:cNvPr>
              <p:cNvSpPr txBox="1">
                <a:spLocks noRot="1" noChangeAspect="1" noMove="1" noResize="1" noEditPoints="1" noAdjustHandles="1" noChangeArrowheads="1" noChangeShapeType="1" noTextEdit="1"/>
              </p:cNvSpPr>
              <p:nvPr/>
            </p:nvSpPr>
            <p:spPr>
              <a:xfrm>
                <a:off x="1298643" y="5145932"/>
                <a:ext cx="9537970" cy="786177"/>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413090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940A0D8-E77D-774E-FB95-B27FDB1A213C}"/>
              </a:ext>
            </a:extLst>
          </p:cNvPr>
          <p:cNvPicPr>
            <a:picLocks noChangeAspect="1"/>
          </p:cNvPicPr>
          <p:nvPr/>
        </p:nvPicPr>
        <p:blipFill>
          <a:blip r:embed="rId2"/>
          <a:stretch>
            <a:fillRect/>
          </a:stretch>
        </p:blipFill>
        <p:spPr>
          <a:xfrm>
            <a:off x="1987685" y="1403113"/>
            <a:ext cx="7924800" cy="3480172"/>
          </a:xfrm>
          <a:prstGeom prst="rect">
            <a:avLst/>
          </a:prstGeom>
        </p:spPr>
      </p:pic>
    </p:spTree>
    <p:extLst>
      <p:ext uri="{BB962C8B-B14F-4D97-AF65-F5344CB8AC3E}">
        <p14:creationId xmlns:p14="http://schemas.microsoft.com/office/powerpoint/2010/main" val="33662466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663B5D8-E513-CA5F-8B94-EA2550D5B29A}"/>
              </a:ext>
            </a:extLst>
          </p:cNvPr>
          <p:cNvSpPr txBox="1"/>
          <p:nvPr/>
        </p:nvSpPr>
        <p:spPr>
          <a:xfrm>
            <a:off x="2853773" y="251933"/>
            <a:ext cx="7651888" cy="584775"/>
          </a:xfrm>
          <a:prstGeom prst="rect">
            <a:avLst/>
          </a:prstGeom>
          <a:noFill/>
        </p:spPr>
        <p:txBody>
          <a:bodyPr wrap="square">
            <a:spAutoFit/>
          </a:bodyPr>
          <a:lstStyle/>
          <a:p>
            <a:r>
              <a:rPr lang="en-US" sz="3200" b="1" dirty="0">
                <a:solidFill>
                  <a:srgbClr val="FF0000"/>
                </a:solidFill>
                <a:latin typeface="Arial" panose="020B0604020202020204" pitchFamily="34" charset="0"/>
                <a:cs typeface="Arial" panose="020B0604020202020204" pitchFamily="34" charset="0"/>
              </a:rPr>
              <a:t>1.4.3.11. Denoising score matching</a:t>
            </a:r>
          </a:p>
        </p:txBody>
      </p:sp>
      <p:sp>
        <p:nvSpPr>
          <p:cNvPr id="4" name="TextBox 3">
            <a:extLst>
              <a:ext uri="{FF2B5EF4-FFF2-40B4-BE49-F238E27FC236}">
                <a16:creationId xmlns:a16="http://schemas.microsoft.com/office/drawing/2014/main" id="{8C0FD3D2-5BD4-D146-5396-3CA4A788FC73}"/>
              </a:ext>
            </a:extLst>
          </p:cNvPr>
          <p:cNvSpPr txBox="1"/>
          <p:nvPr/>
        </p:nvSpPr>
        <p:spPr>
          <a:xfrm>
            <a:off x="442291" y="942493"/>
            <a:ext cx="3886200" cy="523220"/>
          </a:xfrm>
          <a:prstGeom prst="rect">
            <a:avLst/>
          </a:prstGeom>
          <a:noFill/>
        </p:spPr>
        <p:txBody>
          <a:bodyPr wrap="square" rtlCol="0">
            <a:spAutoFit/>
          </a:bodyPr>
          <a:lstStyle/>
          <a:p>
            <a:r>
              <a:rPr lang="en-US" sz="2800" b="1" dirty="0">
                <a:solidFill>
                  <a:srgbClr val="00B050"/>
                </a:solidFill>
                <a:latin typeface="Arial" panose="020B0604020202020204" pitchFamily="34" charset="0"/>
                <a:cs typeface="Arial" panose="020B0604020202020204" pitchFamily="34" charset="0"/>
              </a:rPr>
              <a:t>Step 1:</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C78305A9-C97B-7BB6-4FB6-5BE9AD43F7E0}"/>
                  </a:ext>
                </a:extLst>
              </p:cNvPr>
              <p:cNvSpPr txBox="1"/>
              <p:nvPr/>
            </p:nvSpPr>
            <p:spPr>
              <a:xfrm>
                <a:off x="506896" y="1521846"/>
                <a:ext cx="10411239" cy="878510"/>
              </a:xfrm>
              <a:prstGeom prst="rect">
                <a:avLst/>
              </a:prstGeom>
              <a:noFill/>
            </p:spPr>
            <p:txBody>
              <a:bodyPr wrap="square" rtlCol="0">
                <a:spAutoFit/>
              </a:bodyPr>
              <a:lstStyle/>
              <a:p>
                <a:r>
                  <a:rPr lang="en-US" sz="2400" dirty="0">
                    <a:latin typeface="Arial" panose="020B0604020202020204" pitchFamily="34" charset="0"/>
                    <a:cs typeface="Arial" panose="020B0604020202020204" pitchFamily="34" charset="0"/>
                  </a:rPr>
                  <a:t>To avoid computing cost of </a:t>
                </a:r>
                <a14:m>
                  <m:oMath xmlns:m="http://schemas.openxmlformats.org/officeDocument/2006/math">
                    <m:r>
                      <a:rPr lang="en-US" sz="2400" b="1" i="1" smtClean="0">
                        <a:solidFill>
                          <a:srgbClr val="00B050"/>
                        </a:solidFill>
                        <a:latin typeface="Cambria Math" panose="02040503050406030204" pitchFamily="18" charset="0"/>
                        <a:ea typeface="Cambria Math" panose="02040503050406030204" pitchFamily="18" charset="0"/>
                      </a:rPr>
                      <m:t>𝑻𝒓</m:t>
                    </m:r>
                    <m:d>
                      <m:dPr>
                        <m:ctrlPr>
                          <a:rPr lang="en-US" sz="2400" b="1" i="1" smtClean="0">
                            <a:solidFill>
                              <a:srgbClr val="00B050"/>
                            </a:solidFill>
                            <a:latin typeface="Cambria Math" panose="02040503050406030204" pitchFamily="18" charset="0"/>
                            <a:ea typeface="Cambria Math" panose="02040503050406030204" pitchFamily="18" charset="0"/>
                          </a:rPr>
                        </m:ctrlPr>
                      </m:dPr>
                      <m:e>
                        <m:sSub>
                          <m:sSubPr>
                            <m:ctrlPr>
                              <a:rPr lang="en-US" sz="2400" b="1" i="1" smtClean="0">
                                <a:solidFill>
                                  <a:srgbClr val="00B050"/>
                                </a:solidFill>
                                <a:latin typeface="Cambria Math" panose="02040503050406030204" pitchFamily="18" charset="0"/>
                                <a:ea typeface="Cambria Math" panose="02040503050406030204" pitchFamily="18" charset="0"/>
                              </a:rPr>
                            </m:ctrlPr>
                          </m:sSubPr>
                          <m:e>
                            <m:r>
                              <a:rPr lang="en-US" sz="2400" b="1" i="1" smtClean="0">
                                <a:solidFill>
                                  <a:srgbClr val="00B050"/>
                                </a:solidFill>
                                <a:latin typeface="Cambria Math" panose="02040503050406030204" pitchFamily="18" charset="0"/>
                                <a:ea typeface="Cambria Math" panose="02040503050406030204" pitchFamily="18" charset="0"/>
                              </a:rPr>
                              <m:t>𝜵</m:t>
                            </m:r>
                          </m:e>
                          <m:sub>
                            <m:r>
                              <a:rPr lang="en-US" sz="2400" b="1" i="1" smtClean="0">
                                <a:solidFill>
                                  <a:srgbClr val="00B050"/>
                                </a:solidFill>
                                <a:latin typeface="Cambria Math" panose="02040503050406030204" pitchFamily="18" charset="0"/>
                                <a:ea typeface="Cambria Math" panose="02040503050406030204" pitchFamily="18" charset="0"/>
                              </a:rPr>
                              <m:t>𝒙</m:t>
                            </m:r>
                          </m:sub>
                        </m:sSub>
                        <m:sSub>
                          <m:sSubPr>
                            <m:ctrlPr>
                              <a:rPr lang="en-US" sz="2400" b="1" i="1" smtClean="0">
                                <a:solidFill>
                                  <a:srgbClr val="00B050"/>
                                </a:solidFill>
                                <a:latin typeface="Cambria Math" panose="02040503050406030204" pitchFamily="18" charset="0"/>
                                <a:ea typeface="Cambria Math" panose="02040503050406030204" pitchFamily="18" charset="0"/>
                              </a:rPr>
                            </m:ctrlPr>
                          </m:sSubPr>
                          <m:e>
                            <m:r>
                              <a:rPr lang="en-US" sz="2400" b="1" i="1" smtClean="0">
                                <a:solidFill>
                                  <a:srgbClr val="00B050"/>
                                </a:solidFill>
                                <a:latin typeface="Cambria Math" panose="02040503050406030204" pitchFamily="18" charset="0"/>
                                <a:ea typeface="Cambria Math" panose="02040503050406030204" pitchFamily="18" charset="0"/>
                              </a:rPr>
                              <m:t>𝑺</m:t>
                            </m:r>
                          </m:e>
                          <m:sub>
                            <m:r>
                              <a:rPr lang="en-US" sz="2400" b="1" i="1" smtClean="0">
                                <a:solidFill>
                                  <a:srgbClr val="00B050"/>
                                </a:solidFill>
                                <a:latin typeface="Cambria Math" panose="02040503050406030204" pitchFamily="18" charset="0"/>
                                <a:ea typeface="Cambria Math" panose="02040503050406030204" pitchFamily="18" charset="0"/>
                              </a:rPr>
                              <m:t>𝒎</m:t>
                            </m:r>
                          </m:sub>
                        </m:sSub>
                        <m:d>
                          <m:dPr>
                            <m:ctrlPr>
                              <a:rPr lang="en-US" sz="2400" b="1" i="1" smtClean="0">
                                <a:solidFill>
                                  <a:srgbClr val="00B050"/>
                                </a:solidFill>
                                <a:latin typeface="Cambria Math" panose="02040503050406030204" pitchFamily="18" charset="0"/>
                                <a:ea typeface="Cambria Math" panose="02040503050406030204" pitchFamily="18" charset="0"/>
                              </a:rPr>
                            </m:ctrlPr>
                          </m:dPr>
                          <m:e>
                            <m:r>
                              <a:rPr lang="en-US" sz="2400" b="1" i="1" smtClean="0">
                                <a:solidFill>
                                  <a:srgbClr val="00B050"/>
                                </a:solidFill>
                                <a:latin typeface="Cambria Math" panose="02040503050406030204" pitchFamily="18" charset="0"/>
                                <a:ea typeface="Cambria Math" panose="02040503050406030204" pitchFamily="18" charset="0"/>
                              </a:rPr>
                              <m:t>𝒙</m:t>
                            </m:r>
                            <m:r>
                              <a:rPr lang="en-US" sz="2400" b="1" i="1" smtClean="0">
                                <a:solidFill>
                                  <a:srgbClr val="00B050"/>
                                </a:solidFill>
                                <a:latin typeface="Cambria Math" panose="02040503050406030204" pitchFamily="18" charset="0"/>
                                <a:ea typeface="Cambria Math" panose="02040503050406030204" pitchFamily="18" charset="0"/>
                              </a:rPr>
                              <m:t>,</m:t>
                            </m:r>
                            <m:r>
                              <a:rPr lang="en-US" sz="2400" b="1" i="1" smtClean="0">
                                <a:solidFill>
                                  <a:srgbClr val="00B050"/>
                                </a:solidFill>
                                <a:latin typeface="Cambria Math" panose="02040503050406030204" pitchFamily="18" charset="0"/>
                                <a:ea typeface="Cambria Math" panose="02040503050406030204" pitchFamily="18" charset="0"/>
                              </a:rPr>
                              <m:t>𝜽</m:t>
                            </m:r>
                          </m:e>
                        </m:d>
                      </m:e>
                    </m:d>
                  </m:oMath>
                </a14:m>
                <a:r>
                  <a:rPr lang="en-US" sz="2400" dirty="0">
                    <a:latin typeface="Arial" panose="020B0604020202020204" pitchFamily="34" charset="0"/>
                    <a:cs typeface="Arial" panose="020B0604020202020204" pitchFamily="34" charset="0"/>
                  </a:rPr>
                  <a:t>, we first perturb the data </a:t>
                </a:r>
                <a14:m>
                  <m:oMath xmlns:m="http://schemas.openxmlformats.org/officeDocument/2006/math">
                    <m:r>
                      <a:rPr lang="en-US" sz="2400" b="0" i="1" smtClean="0">
                        <a:latin typeface="Cambria Math" panose="02040503050406030204" pitchFamily="18" charset="0"/>
                        <a:cs typeface="Arial" panose="020B0604020202020204" pitchFamily="34" charset="0"/>
                      </a:rPr>
                      <m:t>𝑥</m:t>
                    </m:r>
                    <m:r>
                      <a:rPr lang="en-US" sz="2400" b="0" i="1" smtClean="0">
                        <a:latin typeface="Cambria Math" panose="02040503050406030204" pitchFamily="18" charset="0"/>
                        <a:cs typeface="Arial" panose="020B0604020202020204" pitchFamily="34" charset="0"/>
                      </a:rPr>
                      <m:t> </m:t>
                    </m:r>
                  </m:oMath>
                </a14:m>
                <a:r>
                  <a:rPr lang="en-US" sz="2400" dirty="0">
                    <a:latin typeface="Arial" panose="020B0604020202020204" pitchFamily="34" charset="0"/>
                    <a:cs typeface="Arial" panose="020B0604020202020204" pitchFamily="34" charset="0"/>
                  </a:rPr>
                  <a:t>with a pre-specified noise distribution </a:t>
                </a:r>
                <a14:m>
                  <m:oMath xmlns:m="http://schemas.openxmlformats.org/officeDocument/2006/math">
                    <m:sSub>
                      <m:sSubPr>
                        <m:ctrlPr>
                          <a:rPr lang="en-US" sz="2400" i="1" smtClean="0">
                            <a:latin typeface="Cambria Math" panose="02040503050406030204" pitchFamily="18" charset="0"/>
                            <a:cs typeface="Arial" panose="020B0604020202020204" pitchFamily="34" charset="0"/>
                          </a:rPr>
                        </m:ctrlPr>
                      </m:sSubPr>
                      <m:e>
                        <m:r>
                          <a:rPr lang="en-US" sz="2400" b="0" i="1" smtClean="0">
                            <a:latin typeface="Cambria Math" panose="02040503050406030204" pitchFamily="18" charset="0"/>
                            <a:cs typeface="Arial" panose="020B0604020202020204" pitchFamily="34" charset="0"/>
                          </a:rPr>
                          <m:t>𝑞</m:t>
                        </m:r>
                      </m:e>
                      <m:sub>
                        <m:r>
                          <a:rPr lang="en-US" sz="2400" i="1" smtClean="0">
                            <a:latin typeface="Cambria Math" panose="02040503050406030204" pitchFamily="18" charset="0"/>
                            <a:ea typeface="Cambria Math" panose="02040503050406030204" pitchFamily="18" charset="0"/>
                            <a:cs typeface="Arial" panose="020B0604020202020204" pitchFamily="34" charset="0"/>
                          </a:rPr>
                          <m:t>𝜎</m:t>
                        </m:r>
                      </m:sub>
                    </m:sSub>
                    <m:d>
                      <m:dPr>
                        <m:ctrlPr>
                          <a:rPr lang="en-US" sz="2400" b="0" i="1" smtClean="0">
                            <a:latin typeface="Cambria Math" panose="02040503050406030204" pitchFamily="18" charset="0"/>
                            <a:cs typeface="Arial" panose="020B0604020202020204" pitchFamily="34" charset="0"/>
                          </a:rPr>
                        </m:ctrlPr>
                      </m:dPr>
                      <m:e>
                        <m:acc>
                          <m:accPr>
                            <m:chr m:val="̃"/>
                            <m:ctrlPr>
                              <a:rPr lang="en-US" sz="2400" b="0" i="1" smtClean="0">
                                <a:latin typeface="Cambria Math" panose="02040503050406030204" pitchFamily="18" charset="0"/>
                                <a:cs typeface="Arial" panose="020B0604020202020204" pitchFamily="34" charset="0"/>
                              </a:rPr>
                            </m:ctrlPr>
                          </m:accPr>
                          <m:e>
                            <m:r>
                              <a:rPr lang="en-US" sz="2400" b="0" i="1" smtClean="0">
                                <a:latin typeface="Cambria Math" panose="02040503050406030204" pitchFamily="18" charset="0"/>
                                <a:cs typeface="Arial" panose="020B0604020202020204" pitchFamily="34" charset="0"/>
                              </a:rPr>
                              <m:t>𝑥</m:t>
                            </m:r>
                          </m:e>
                        </m:acc>
                      </m:e>
                      <m:e>
                        <m:r>
                          <a:rPr lang="en-US" sz="2400" b="0" i="1" smtClean="0">
                            <a:latin typeface="Cambria Math" panose="02040503050406030204" pitchFamily="18" charset="0"/>
                            <a:cs typeface="Arial" panose="020B0604020202020204" pitchFamily="34" charset="0"/>
                          </a:rPr>
                          <m:t>𝑥</m:t>
                        </m:r>
                      </m:e>
                    </m:d>
                    <m:r>
                      <a:rPr lang="en-US" sz="2400" b="0" i="1" smtClean="0">
                        <a:latin typeface="Cambria Math" panose="02040503050406030204" pitchFamily="18" charset="0"/>
                        <a:cs typeface="Arial" panose="020B0604020202020204" pitchFamily="34" charset="0"/>
                      </a:rPr>
                      <m:t>.</m:t>
                    </m:r>
                  </m:oMath>
                </a14:m>
                <a:r>
                  <a:rPr lang="en-US" sz="2400" dirty="0">
                    <a:latin typeface="Arial" panose="020B0604020202020204" pitchFamily="34" charset="0"/>
                    <a:cs typeface="Arial" panose="020B0604020202020204" pitchFamily="34" charset="0"/>
                  </a:rPr>
                  <a:t>   </a:t>
                </a:r>
              </a:p>
            </p:txBody>
          </p:sp>
        </mc:Choice>
        <mc:Fallback xmlns="">
          <p:sp>
            <p:nvSpPr>
              <p:cNvPr id="5" name="TextBox 4">
                <a:extLst>
                  <a:ext uri="{FF2B5EF4-FFF2-40B4-BE49-F238E27FC236}">
                    <a16:creationId xmlns:a16="http://schemas.microsoft.com/office/drawing/2014/main" id="{C78305A9-C97B-7BB6-4FB6-5BE9AD43F7E0}"/>
                  </a:ext>
                </a:extLst>
              </p:cNvPr>
              <p:cNvSpPr txBox="1">
                <a:spLocks noRot="1" noChangeAspect="1" noMove="1" noResize="1" noEditPoints="1" noAdjustHandles="1" noChangeArrowheads="1" noChangeShapeType="1" noTextEdit="1"/>
              </p:cNvSpPr>
              <p:nvPr/>
            </p:nvSpPr>
            <p:spPr>
              <a:xfrm>
                <a:off x="506896" y="1521846"/>
                <a:ext cx="10411239" cy="878510"/>
              </a:xfrm>
              <a:prstGeom prst="rect">
                <a:avLst/>
              </a:prstGeom>
              <a:blipFill>
                <a:blip r:embed="rId2"/>
                <a:stretch>
                  <a:fillRect l="-878" t="-2778" b="-15278"/>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FBD24C52-8E71-92F4-CCB4-876B382A172F}"/>
              </a:ext>
            </a:extLst>
          </p:cNvPr>
          <p:cNvSpPr txBox="1"/>
          <p:nvPr/>
        </p:nvSpPr>
        <p:spPr>
          <a:xfrm>
            <a:off x="506896" y="2456489"/>
            <a:ext cx="5108713" cy="523220"/>
          </a:xfrm>
          <a:prstGeom prst="rect">
            <a:avLst/>
          </a:prstGeom>
          <a:noFill/>
        </p:spPr>
        <p:txBody>
          <a:bodyPr wrap="square" rtlCol="0">
            <a:spAutoFit/>
          </a:bodyPr>
          <a:lstStyle/>
          <a:p>
            <a:r>
              <a:rPr lang="en-US" sz="2800" b="1" dirty="0">
                <a:solidFill>
                  <a:srgbClr val="00B050"/>
                </a:solidFill>
                <a:latin typeface="Arial" panose="020B0604020202020204" pitchFamily="34" charset="0"/>
                <a:cs typeface="Arial" panose="020B0604020202020204" pitchFamily="34" charset="0"/>
              </a:rPr>
              <a:t>Step 2: </a:t>
            </a:r>
          </a:p>
        </p:txBody>
      </p:sp>
      <p:sp>
        <p:nvSpPr>
          <p:cNvPr id="7" name="TextBox 6">
            <a:extLst>
              <a:ext uri="{FF2B5EF4-FFF2-40B4-BE49-F238E27FC236}">
                <a16:creationId xmlns:a16="http://schemas.microsoft.com/office/drawing/2014/main" id="{331C6FD8-7F9F-C516-37D9-053A61A86F0D}"/>
              </a:ext>
            </a:extLst>
          </p:cNvPr>
          <p:cNvSpPr txBox="1"/>
          <p:nvPr/>
        </p:nvSpPr>
        <p:spPr>
          <a:xfrm>
            <a:off x="442291" y="2979709"/>
            <a:ext cx="11613874" cy="461665"/>
          </a:xfrm>
          <a:prstGeom prst="rect">
            <a:avLst/>
          </a:prstGeom>
          <a:noFill/>
        </p:spPr>
        <p:txBody>
          <a:bodyPr wrap="square" rtlCol="0">
            <a:spAutoFit/>
          </a:bodyPr>
          <a:lstStyle/>
          <a:p>
            <a:r>
              <a:rPr lang="en-US" sz="2400" dirty="0">
                <a:latin typeface="Arial" panose="020B0604020202020204" pitchFamily="34" charset="0"/>
                <a:cs typeface="Arial" panose="020B0604020202020204" pitchFamily="34" charset="0"/>
              </a:rPr>
              <a:t>Then, employ score matching to estimate the score of the perturbed data distribution</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34EADDB-A733-6725-890D-1C81C6DB85F3}"/>
                  </a:ext>
                </a:extLst>
              </p:cNvPr>
              <p:cNvSpPr txBox="1"/>
              <p:nvPr/>
            </p:nvSpPr>
            <p:spPr>
              <a:xfrm>
                <a:off x="442291" y="3441374"/>
                <a:ext cx="10833652" cy="106106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𝑞</m:t>
                          </m:r>
                        </m:e>
                        <m:sub>
                          <m:r>
                            <a:rPr lang="en-US" sz="2400" i="1" smtClean="0">
                              <a:latin typeface="Cambria Math" panose="02040503050406030204" pitchFamily="18" charset="0"/>
                              <a:ea typeface="Cambria Math" panose="02040503050406030204" pitchFamily="18" charset="0"/>
                            </a:rPr>
                            <m:t>𝜎</m:t>
                          </m:r>
                        </m:sub>
                      </m:sSub>
                      <m:d>
                        <m:dPr>
                          <m:ctrlPr>
                            <a:rPr lang="en-US" sz="2400" b="0" i="1" smtClean="0">
                              <a:latin typeface="Cambria Math" panose="02040503050406030204" pitchFamily="18" charset="0"/>
                            </a:rPr>
                          </m:ctrlPr>
                        </m:dPr>
                        <m:e>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𝑥</m:t>
                              </m:r>
                            </m:e>
                          </m:acc>
                        </m:e>
                      </m:d>
                      <m:r>
                        <a:rPr lang="en-US" sz="2400" b="0" i="1" smtClean="0">
                          <a:latin typeface="Cambria Math" panose="02040503050406030204" pitchFamily="18" charset="0"/>
                        </a:rPr>
                        <m:t>=</m:t>
                      </m:r>
                      <m:nary>
                        <m:naryPr>
                          <m:limLoc m:val="undOvr"/>
                          <m:subHide m:val="on"/>
                          <m:supHide m:val="on"/>
                          <m:ctrlPr>
                            <a:rPr lang="en-US" sz="2400" b="0" i="1" smtClean="0">
                              <a:latin typeface="Cambria Math" panose="02040503050406030204" pitchFamily="18" charset="0"/>
                            </a:rPr>
                          </m:ctrlPr>
                        </m:naryPr>
                        <m:sub/>
                        <m:sup/>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𝑞</m:t>
                              </m:r>
                            </m:e>
                            <m:sub>
                              <m:r>
                                <a:rPr lang="en-US" sz="2400" b="0" i="1" smtClean="0">
                                  <a:latin typeface="Cambria Math" panose="02040503050406030204" pitchFamily="18" charset="0"/>
                                  <a:ea typeface="Cambria Math" panose="02040503050406030204" pitchFamily="18" charset="0"/>
                                </a:rPr>
                                <m:t>𝜎</m:t>
                              </m:r>
                            </m:sub>
                          </m:sSub>
                          <m:d>
                            <m:dPr>
                              <m:ctrlPr>
                                <a:rPr lang="en-US" sz="2400" b="0" i="1" smtClean="0">
                                  <a:latin typeface="Cambria Math" panose="02040503050406030204" pitchFamily="18" charset="0"/>
                                </a:rPr>
                              </m:ctrlPr>
                            </m:dPr>
                            <m:e>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𝑥</m:t>
                                  </m:r>
                                </m:e>
                              </m:acc>
                            </m:e>
                            <m:e>
                              <m:r>
                                <a:rPr lang="en-US" sz="2400" b="0" i="1" smtClean="0">
                                  <a:latin typeface="Cambria Math" panose="02040503050406030204" pitchFamily="18" charset="0"/>
                                </a:rPr>
                                <m:t>𝑥</m:t>
                              </m:r>
                            </m:e>
                          </m:d>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𝑃</m:t>
                              </m:r>
                            </m:e>
                            <m:sub>
                              <m:r>
                                <a:rPr lang="en-US" sz="2400" b="0" i="1" smtClean="0">
                                  <a:latin typeface="Cambria Math" panose="02040503050406030204" pitchFamily="18" charset="0"/>
                                </a:rPr>
                                <m:t>𝑑𝑎𝑡𝑎</m:t>
                              </m:r>
                            </m:sub>
                          </m:sSub>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𝑥</m:t>
                              </m:r>
                            </m:e>
                          </m:d>
                          <m:r>
                            <a:rPr lang="en-US" sz="2400" b="0" i="1" smtClean="0">
                              <a:latin typeface="Cambria Math" panose="02040503050406030204" pitchFamily="18" charset="0"/>
                            </a:rPr>
                            <m:t>𝑑𝑥</m:t>
                          </m:r>
                        </m:e>
                      </m:nary>
                    </m:oMath>
                  </m:oMathPara>
                </a14:m>
                <a:endParaRPr lang="en-US" sz="2400" dirty="0"/>
              </a:p>
            </p:txBody>
          </p:sp>
        </mc:Choice>
        <mc:Fallback xmlns="">
          <p:sp>
            <p:nvSpPr>
              <p:cNvPr id="8" name="TextBox 7">
                <a:extLst>
                  <a:ext uri="{FF2B5EF4-FFF2-40B4-BE49-F238E27FC236}">
                    <a16:creationId xmlns:a16="http://schemas.microsoft.com/office/drawing/2014/main" id="{334EADDB-A733-6725-890D-1C81C6DB85F3}"/>
                  </a:ext>
                </a:extLst>
              </p:cNvPr>
              <p:cNvSpPr txBox="1">
                <a:spLocks noRot="1" noChangeAspect="1" noMove="1" noResize="1" noEditPoints="1" noAdjustHandles="1" noChangeArrowheads="1" noChangeShapeType="1" noTextEdit="1"/>
              </p:cNvSpPr>
              <p:nvPr/>
            </p:nvSpPr>
            <p:spPr>
              <a:xfrm>
                <a:off x="442291" y="3441374"/>
                <a:ext cx="10833652" cy="1061060"/>
              </a:xfrm>
              <a:prstGeom prst="rect">
                <a:avLst/>
              </a:prstGeom>
              <a:blipFill>
                <a:blip r:embed="rId3"/>
                <a:stretch>
                  <a:fillRect/>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07FE5E88-FF17-3085-BF60-457AD5ED0902}"/>
              </a:ext>
            </a:extLst>
          </p:cNvPr>
          <p:cNvSpPr txBox="1"/>
          <p:nvPr/>
        </p:nvSpPr>
        <p:spPr>
          <a:xfrm>
            <a:off x="506896" y="3964594"/>
            <a:ext cx="5133561" cy="523220"/>
          </a:xfrm>
          <a:prstGeom prst="rect">
            <a:avLst/>
          </a:prstGeom>
          <a:noFill/>
        </p:spPr>
        <p:txBody>
          <a:bodyPr wrap="square" rtlCol="0">
            <a:spAutoFit/>
          </a:bodyPr>
          <a:lstStyle/>
          <a:p>
            <a:r>
              <a:rPr lang="en-US" sz="2800" b="1" dirty="0">
                <a:solidFill>
                  <a:srgbClr val="00B050"/>
                </a:solidFill>
                <a:latin typeface="Arial" panose="020B0604020202020204" pitchFamily="34" charset="0"/>
                <a:cs typeface="Arial" panose="020B0604020202020204" pitchFamily="34" charset="0"/>
              </a:rPr>
              <a:t>Step 3: </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7BDA0252-B1DB-EF5D-8F17-5D26278F6AFE}"/>
                  </a:ext>
                </a:extLst>
              </p:cNvPr>
              <p:cNvSpPr txBox="1"/>
              <p:nvPr/>
            </p:nvSpPr>
            <p:spPr>
              <a:xfrm>
                <a:off x="506896" y="4568764"/>
                <a:ext cx="7479196" cy="1534779"/>
              </a:xfrm>
              <a:prstGeom prst="rect">
                <a:avLst/>
              </a:prstGeom>
              <a:noFill/>
            </p:spPr>
            <p:txBody>
              <a:bodyPr wrap="square" rtlCol="0">
                <a:spAutoFit/>
              </a:bodyPr>
              <a:lstStyle/>
              <a:p>
                <a:r>
                  <a:rPr lang="en-US" sz="2400" dirty="0">
                    <a:latin typeface="Arial" panose="020B0604020202020204" pitchFamily="34" charset="0"/>
                    <a:cs typeface="Arial" panose="020B0604020202020204" pitchFamily="34" charset="0"/>
                  </a:rPr>
                  <a:t>The equivalent objective is given by</a:t>
                </a:r>
              </a:p>
              <a:p>
                <a:pPr/>
                <a14:m>
                  <m:oMathPara xmlns:m="http://schemas.openxmlformats.org/officeDocument/2006/math">
                    <m:oMathParaPr>
                      <m:jc m:val="centerGroup"/>
                    </m:oMathParaPr>
                    <m:oMath xmlns:m="http://schemas.openxmlformats.org/officeDocument/2006/math">
                      <m:f>
                        <m:fPr>
                          <m:ctrlPr>
                            <a:rPr lang="en-US" sz="2400" i="1" smtClean="0">
                              <a:latin typeface="Cambria Math" panose="02040503050406030204" pitchFamily="18" charset="0"/>
                              <a:cs typeface="Arial" panose="020B0604020202020204" pitchFamily="34" charset="0"/>
                            </a:rPr>
                          </m:ctrlPr>
                        </m:fPr>
                        <m:num>
                          <m:r>
                            <a:rPr lang="en-US" sz="2400" b="0" i="1" smtClean="0">
                              <a:latin typeface="Cambria Math" panose="02040503050406030204" pitchFamily="18" charset="0"/>
                              <a:cs typeface="Arial" panose="020B0604020202020204" pitchFamily="34" charset="0"/>
                            </a:rPr>
                            <m:t>1</m:t>
                          </m:r>
                        </m:num>
                        <m:den>
                          <m:r>
                            <a:rPr lang="en-US" sz="2400" b="0" i="1" smtClean="0">
                              <a:latin typeface="Cambria Math" panose="02040503050406030204" pitchFamily="18" charset="0"/>
                              <a:cs typeface="Arial" panose="020B0604020202020204" pitchFamily="34" charset="0"/>
                            </a:rPr>
                            <m:t>2</m:t>
                          </m:r>
                        </m:den>
                      </m:f>
                      <m:sSub>
                        <m:sSubPr>
                          <m:ctrlPr>
                            <a:rPr lang="en-US" sz="2400" i="1" smtClean="0">
                              <a:latin typeface="Cambria Math" panose="02040503050406030204" pitchFamily="18" charset="0"/>
                              <a:cs typeface="Arial" panose="020B0604020202020204" pitchFamily="34" charset="0"/>
                            </a:rPr>
                          </m:ctrlPr>
                        </m:sSubPr>
                        <m:e>
                          <m:r>
                            <a:rPr lang="en-US" sz="2400" b="0" i="1" smtClean="0">
                              <a:latin typeface="Cambria Math" panose="02040503050406030204" pitchFamily="18" charset="0"/>
                              <a:cs typeface="Arial" panose="020B0604020202020204" pitchFamily="34" charset="0"/>
                            </a:rPr>
                            <m:t>𝐸</m:t>
                          </m:r>
                        </m:e>
                        <m:sub>
                          <m:sSub>
                            <m:sSubPr>
                              <m:ctrlPr>
                                <a:rPr lang="en-US" sz="2400" i="1" smtClean="0">
                                  <a:latin typeface="Cambria Math" panose="02040503050406030204" pitchFamily="18" charset="0"/>
                                  <a:cs typeface="Arial" panose="020B0604020202020204" pitchFamily="34" charset="0"/>
                                </a:rPr>
                              </m:ctrlPr>
                            </m:sSubPr>
                            <m:e>
                              <m:r>
                                <a:rPr lang="en-US" sz="2400" b="0" i="1" smtClean="0">
                                  <a:latin typeface="Cambria Math" panose="02040503050406030204" pitchFamily="18" charset="0"/>
                                  <a:cs typeface="Arial" panose="020B0604020202020204" pitchFamily="34" charset="0"/>
                                </a:rPr>
                                <m:t>𝑞</m:t>
                              </m:r>
                            </m:e>
                            <m:sub>
                              <m:r>
                                <a:rPr lang="en-US" sz="2400" i="1" smtClean="0">
                                  <a:latin typeface="Cambria Math" panose="02040503050406030204" pitchFamily="18" charset="0"/>
                                  <a:ea typeface="Cambria Math" panose="02040503050406030204" pitchFamily="18" charset="0"/>
                                  <a:cs typeface="Arial" panose="020B0604020202020204" pitchFamily="34" charset="0"/>
                                </a:rPr>
                                <m:t>𝜎</m:t>
                              </m:r>
                            </m:sub>
                          </m:sSub>
                          <m:r>
                            <a:rPr lang="en-US" sz="2400" b="0" i="1" smtClean="0">
                              <a:latin typeface="Cambria Math" panose="02040503050406030204" pitchFamily="18" charset="0"/>
                              <a:cs typeface="Arial" panose="020B0604020202020204" pitchFamily="34" charset="0"/>
                            </a:rPr>
                            <m:t>(</m:t>
                          </m:r>
                          <m:acc>
                            <m:accPr>
                              <m:chr m:val="̃"/>
                              <m:ctrlPr>
                                <a:rPr lang="en-US" sz="2400" b="0" i="1" smtClean="0">
                                  <a:latin typeface="Cambria Math" panose="02040503050406030204" pitchFamily="18" charset="0"/>
                                  <a:cs typeface="Arial" panose="020B0604020202020204" pitchFamily="34" charset="0"/>
                                </a:rPr>
                              </m:ctrlPr>
                            </m:accPr>
                            <m:e>
                              <m:r>
                                <a:rPr lang="en-US" sz="2400" b="0" i="1" smtClean="0">
                                  <a:latin typeface="Cambria Math" panose="02040503050406030204" pitchFamily="18" charset="0"/>
                                  <a:cs typeface="Arial" panose="020B0604020202020204" pitchFamily="34" charset="0"/>
                                </a:rPr>
                                <m:t>𝑥</m:t>
                              </m:r>
                            </m:e>
                          </m:acc>
                          <m:r>
                            <a:rPr lang="en-US" sz="2400" b="0" i="1" smtClean="0">
                              <a:latin typeface="Cambria Math" panose="02040503050406030204" pitchFamily="18" charset="0"/>
                              <a:cs typeface="Arial" panose="020B0604020202020204" pitchFamily="34" charset="0"/>
                            </a:rPr>
                            <m:t>|</m:t>
                          </m:r>
                          <m:r>
                            <a:rPr lang="en-US" sz="2400" b="0" i="1" smtClean="0">
                              <a:latin typeface="Cambria Math" panose="02040503050406030204" pitchFamily="18" charset="0"/>
                              <a:cs typeface="Arial" panose="020B0604020202020204" pitchFamily="34" charset="0"/>
                            </a:rPr>
                            <m:t>𝑥</m:t>
                          </m:r>
                          <m:r>
                            <a:rPr lang="en-US" sz="2400" b="0" i="1" smtClean="0">
                              <a:latin typeface="Cambria Math" panose="02040503050406030204" pitchFamily="18" charset="0"/>
                              <a:cs typeface="Arial" panose="020B0604020202020204" pitchFamily="34" charset="0"/>
                            </a:rPr>
                            <m:t>)</m:t>
                          </m:r>
                          <m:sSub>
                            <m:sSubPr>
                              <m:ctrlPr>
                                <a:rPr lang="en-US" sz="2400" b="0" i="1" smtClean="0">
                                  <a:latin typeface="Cambria Math" panose="02040503050406030204" pitchFamily="18" charset="0"/>
                                  <a:cs typeface="Arial" panose="020B0604020202020204" pitchFamily="34" charset="0"/>
                                </a:rPr>
                              </m:ctrlPr>
                            </m:sSubPr>
                            <m:e>
                              <m:r>
                                <a:rPr lang="en-US" sz="2400" b="0" i="1" smtClean="0">
                                  <a:latin typeface="Cambria Math" panose="02040503050406030204" pitchFamily="18" charset="0"/>
                                  <a:cs typeface="Arial" panose="020B0604020202020204" pitchFamily="34" charset="0"/>
                                </a:rPr>
                                <m:t>𝑃</m:t>
                              </m:r>
                            </m:e>
                            <m:sub>
                              <m:r>
                                <a:rPr lang="en-US" sz="2400" b="0" i="1" smtClean="0">
                                  <a:latin typeface="Cambria Math" panose="02040503050406030204" pitchFamily="18" charset="0"/>
                                  <a:cs typeface="Arial" panose="020B0604020202020204" pitchFamily="34" charset="0"/>
                                </a:rPr>
                                <m:t>𝑑𝑎𝑡𝑎</m:t>
                              </m:r>
                            </m:sub>
                          </m:sSub>
                          <m:r>
                            <a:rPr lang="en-US" sz="2400" b="0" i="1" smtClean="0">
                              <a:latin typeface="Cambria Math" panose="02040503050406030204" pitchFamily="18" charset="0"/>
                              <a:cs typeface="Arial" panose="020B0604020202020204" pitchFamily="34" charset="0"/>
                            </a:rPr>
                            <m:t>(</m:t>
                          </m:r>
                          <m:r>
                            <a:rPr lang="en-US" sz="2400" b="0" i="1" smtClean="0">
                              <a:latin typeface="Cambria Math" panose="02040503050406030204" pitchFamily="18" charset="0"/>
                              <a:cs typeface="Arial" panose="020B0604020202020204" pitchFamily="34" charset="0"/>
                            </a:rPr>
                            <m:t>𝑥</m:t>
                          </m:r>
                          <m:r>
                            <a:rPr lang="en-US" sz="2400" b="0" i="1" smtClean="0">
                              <a:latin typeface="Cambria Math" panose="02040503050406030204" pitchFamily="18" charset="0"/>
                              <a:cs typeface="Arial" panose="020B0604020202020204" pitchFamily="34" charset="0"/>
                            </a:rPr>
                            <m:t>)</m:t>
                          </m:r>
                        </m:sub>
                      </m:sSub>
                      <m:d>
                        <m:dPr>
                          <m:begChr m:val="["/>
                          <m:endChr m:val="]"/>
                          <m:ctrlPr>
                            <a:rPr lang="en-US" sz="2400" i="1" smtClean="0">
                              <a:latin typeface="Cambria Math" panose="02040503050406030204" pitchFamily="18" charset="0"/>
                              <a:cs typeface="Arial" panose="020B0604020202020204" pitchFamily="34" charset="0"/>
                            </a:rPr>
                          </m:ctrlPr>
                        </m:dPr>
                        <m:e>
                          <m:sSubSup>
                            <m:sSubSupPr>
                              <m:ctrlPr>
                                <a:rPr lang="en-US" sz="2400" i="1" smtClean="0">
                                  <a:latin typeface="Cambria Math" panose="02040503050406030204" pitchFamily="18" charset="0"/>
                                  <a:cs typeface="Arial" panose="020B0604020202020204" pitchFamily="34" charset="0"/>
                                </a:rPr>
                              </m:ctrlPr>
                            </m:sSubSupPr>
                            <m:e>
                              <m:d>
                                <m:dPr>
                                  <m:begChr m:val="‖"/>
                                  <m:endChr m:val="‖"/>
                                  <m:ctrlPr>
                                    <a:rPr lang="en-US" sz="2400" i="1" smtClean="0">
                                      <a:latin typeface="Cambria Math" panose="02040503050406030204" pitchFamily="18" charset="0"/>
                                      <a:cs typeface="Arial" panose="020B0604020202020204" pitchFamily="34" charset="0"/>
                                    </a:rPr>
                                  </m:ctrlPr>
                                </m:dPr>
                                <m:e>
                                  <m:sSub>
                                    <m:sSubPr>
                                      <m:ctrlPr>
                                        <a:rPr lang="en-US" sz="2400" i="1" smtClean="0">
                                          <a:latin typeface="Cambria Math" panose="02040503050406030204" pitchFamily="18" charset="0"/>
                                          <a:cs typeface="Arial" panose="020B0604020202020204" pitchFamily="34" charset="0"/>
                                        </a:rPr>
                                      </m:ctrlPr>
                                    </m:sSubPr>
                                    <m:e>
                                      <m:r>
                                        <a:rPr lang="en-US" sz="2400" b="0" i="1" smtClean="0">
                                          <a:latin typeface="Cambria Math" panose="02040503050406030204" pitchFamily="18" charset="0"/>
                                          <a:cs typeface="Arial" panose="020B0604020202020204" pitchFamily="34" charset="0"/>
                                        </a:rPr>
                                        <m:t>𝑆</m:t>
                                      </m:r>
                                    </m:e>
                                    <m:sub>
                                      <m:r>
                                        <a:rPr lang="en-US" sz="2400" i="1" smtClean="0">
                                          <a:latin typeface="Cambria Math" panose="02040503050406030204" pitchFamily="18" charset="0"/>
                                          <a:ea typeface="Cambria Math" panose="02040503050406030204" pitchFamily="18" charset="0"/>
                                          <a:cs typeface="Arial" panose="020B0604020202020204" pitchFamily="34" charset="0"/>
                                        </a:rPr>
                                        <m:t>𝜃</m:t>
                                      </m:r>
                                    </m:sub>
                                  </m:sSub>
                                  <m:d>
                                    <m:dPr>
                                      <m:ctrlPr>
                                        <a:rPr lang="en-US" sz="2400" b="0" i="1" smtClean="0">
                                          <a:latin typeface="Cambria Math" panose="02040503050406030204" pitchFamily="18" charset="0"/>
                                          <a:cs typeface="Arial" panose="020B0604020202020204" pitchFamily="34" charset="0"/>
                                        </a:rPr>
                                      </m:ctrlPr>
                                    </m:dPr>
                                    <m:e>
                                      <m:acc>
                                        <m:accPr>
                                          <m:chr m:val="̃"/>
                                          <m:ctrlPr>
                                            <a:rPr lang="en-US" sz="2400" b="0" i="1" smtClean="0">
                                              <a:latin typeface="Cambria Math" panose="02040503050406030204" pitchFamily="18" charset="0"/>
                                              <a:cs typeface="Arial" panose="020B0604020202020204" pitchFamily="34" charset="0"/>
                                            </a:rPr>
                                          </m:ctrlPr>
                                        </m:accPr>
                                        <m:e>
                                          <m:r>
                                            <a:rPr lang="en-US" sz="2400" b="0" i="1" smtClean="0">
                                              <a:latin typeface="Cambria Math" panose="02040503050406030204" pitchFamily="18" charset="0"/>
                                              <a:cs typeface="Arial" panose="020B0604020202020204" pitchFamily="34" charset="0"/>
                                            </a:rPr>
                                            <m:t>𝑥</m:t>
                                          </m:r>
                                        </m:e>
                                      </m:acc>
                                    </m:e>
                                  </m:d>
                                  <m:r>
                                    <a:rPr lang="en-US" sz="2400" b="0" i="1" smtClean="0">
                                      <a:latin typeface="Cambria Math" panose="02040503050406030204" pitchFamily="18" charset="0"/>
                                      <a:cs typeface="Arial" panose="020B0604020202020204" pitchFamily="34" charset="0"/>
                                    </a:rPr>
                                    <m:t>−</m:t>
                                  </m:r>
                                  <m:sSub>
                                    <m:sSubPr>
                                      <m:ctrlPr>
                                        <a:rPr lang="en-US" sz="2400" b="0" i="1" smtClean="0">
                                          <a:latin typeface="Cambria Math" panose="02040503050406030204" pitchFamily="18" charset="0"/>
                                          <a:cs typeface="Arial" panose="020B0604020202020204" pitchFamily="34" charset="0"/>
                                        </a:rPr>
                                      </m:ctrlPr>
                                    </m:sSubPr>
                                    <m:e>
                                      <m:r>
                                        <m:rPr>
                                          <m:sty m:val="p"/>
                                        </m:rPr>
                                        <a:rPr lang="en-US" sz="2400" b="0" i="1" smtClean="0">
                                          <a:latin typeface="Cambria Math" panose="02040503050406030204" pitchFamily="18" charset="0"/>
                                          <a:ea typeface="Cambria Math" panose="02040503050406030204" pitchFamily="18" charset="0"/>
                                          <a:cs typeface="Arial" panose="020B0604020202020204" pitchFamily="34" charset="0"/>
                                        </a:rPr>
                                        <m:t>∇</m:t>
                                      </m:r>
                                    </m:e>
                                    <m:sub>
                                      <m:acc>
                                        <m:accPr>
                                          <m:chr m:val="̃"/>
                                          <m:ctrlPr>
                                            <a:rPr lang="en-US" sz="2400" b="0" i="1" smtClean="0">
                                              <a:latin typeface="Cambria Math" panose="02040503050406030204" pitchFamily="18" charset="0"/>
                                              <a:cs typeface="Arial" panose="020B0604020202020204" pitchFamily="34" charset="0"/>
                                            </a:rPr>
                                          </m:ctrlPr>
                                        </m:accPr>
                                        <m:e>
                                          <m:r>
                                            <a:rPr lang="en-US" sz="2400" b="0" i="1" smtClean="0">
                                              <a:latin typeface="Cambria Math" panose="02040503050406030204" pitchFamily="18" charset="0"/>
                                              <a:cs typeface="Arial" panose="020B0604020202020204" pitchFamily="34" charset="0"/>
                                            </a:rPr>
                                            <m:t>𝑥</m:t>
                                          </m:r>
                                        </m:e>
                                      </m:acc>
                                    </m:sub>
                                  </m:sSub>
                                  <m:func>
                                    <m:funcPr>
                                      <m:ctrlPr>
                                        <a:rPr lang="en-US" sz="2400" b="0" i="1" smtClean="0">
                                          <a:latin typeface="Cambria Math" panose="02040503050406030204" pitchFamily="18" charset="0"/>
                                          <a:cs typeface="Arial" panose="020B0604020202020204" pitchFamily="34" charset="0"/>
                                        </a:rPr>
                                      </m:ctrlPr>
                                    </m:funcPr>
                                    <m:fName>
                                      <m:r>
                                        <m:rPr>
                                          <m:sty m:val="p"/>
                                        </m:rPr>
                                        <a:rPr lang="en-US" sz="2400" b="0" i="0" smtClean="0">
                                          <a:latin typeface="Cambria Math" panose="02040503050406030204" pitchFamily="18" charset="0"/>
                                          <a:cs typeface="Arial" panose="020B0604020202020204" pitchFamily="34" charset="0"/>
                                        </a:rPr>
                                        <m:t>log</m:t>
                                      </m:r>
                                    </m:fName>
                                    <m:e>
                                      <m:sSub>
                                        <m:sSubPr>
                                          <m:ctrlPr>
                                            <a:rPr lang="en-US" sz="2400" b="0" i="1" smtClean="0">
                                              <a:latin typeface="Cambria Math" panose="02040503050406030204" pitchFamily="18" charset="0"/>
                                              <a:cs typeface="Arial" panose="020B0604020202020204" pitchFamily="34" charset="0"/>
                                            </a:rPr>
                                          </m:ctrlPr>
                                        </m:sSubPr>
                                        <m:e>
                                          <m:r>
                                            <a:rPr lang="en-US" sz="2400" b="0" i="1" smtClean="0">
                                              <a:latin typeface="Cambria Math" panose="02040503050406030204" pitchFamily="18" charset="0"/>
                                              <a:cs typeface="Arial" panose="020B0604020202020204" pitchFamily="34" charset="0"/>
                                            </a:rPr>
                                            <m:t>𝑞</m:t>
                                          </m:r>
                                        </m:e>
                                        <m:sub>
                                          <m:r>
                                            <a:rPr lang="en-US" sz="2400" b="0" i="1" smtClean="0">
                                              <a:latin typeface="Cambria Math" panose="02040503050406030204" pitchFamily="18" charset="0"/>
                                              <a:ea typeface="Cambria Math" panose="02040503050406030204" pitchFamily="18" charset="0"/>
                                              <a:cs typeface="Arial" panose="020B0604020202020204" pitchFamily="34" charset="0"/>
                                            </a:rPr>
                                            <m:t>𝜎</m:t>
                                          </m:r>
                                        </m:sub>
                                      </m:sSub>
                                      <m:r>
                                        <a:rPr lang="en-US" sz="2400" b="0" i="1" smtClean="0">
                                          <a:latin typeface="Cambria Math" panose="02040503050406030204" pitchFamily="18" charset="0"/>
                                          <a:cs typeface="Arial" panose="020B0604020202020204" pitchFamily="34" charset="0"/>
                                        </a:rPr>
                                        <m:t>(</m:t>
                                      </m:r>
                                      <m:acc>
                                        <m:accPr>
                                          <m:chr m:val="̃"/>
                                          <m:ctrlPr>
                                            <a:rPr lang="en-US" sz="2400" b="0" i="1" smtClean="0">
                                              <a:latin typeface="Cambria Math" panose="02040503050406030204" pitchFamily="18" charset="0"/>
                                              <a:cs typeface="Arial" panose="020B0604020202020204" pitchFamily="34" charset="0"/>
                                            </a:rPr>
                                          </m:ctrlPr>
                                        </m:accPr>
                                        <m:e>
                                          <m:r>
                                            <a:rPr lang="en-US" sz="2400" b="0" i="1" smtClean="0">
                                              <a:latin typeface="Cambria Math" panose="02040503050406030204" pitchFamily="18" charset="0"/>
                                              <a:cs typeface="Arial" panose="020B0604020202020204" pitchFamily="34" charset="0"/>
                                            </a:rPr>
                                            <m:t>𝑥</m:t>
                                          </m:r>
                                        </m:e>
                                      </m:acc>
                                      <m:r>
                                        <a:rPr lang="en-US" sz="2400" b="0" i="1" smtClean="0">
                                          <a:latin typeface="Cambria Math" panose="02040503050406030204" pitchFamily="18" charset="0"/>
                                          <a:cs typeface="Arial" panose="020B0604020202020204" pitchFamily="34" charset="0"/>
                                        </a:rPr>
                                        <m:t>|</m:t>
                                      </m:r>
                                      <m:r>
                                        <a:rPr lang="en-US" sz="2400" b="0" i="1" smtClean="0">
                                          <a:latin typeface="Cambria Math" panose="02040503050406030204" pitchFamily="18" charset="0"/>
                                          <a:cs typeface="Arial" panose="020B0604020202020204" pitchFamily="34" charset="0"/>
                                        </a:rPr>
                                        <m:t>𝑥</m:t>
                                      </m:r>
                                      <m:r>
                                        <a:rPr lang="en-US" sz="2400" b="0" i="1" smtClean="0">
                                          <a:latin typeface="Cambria Math" panose="02040503050406030204" pitchFamily="18" charset="0"/>
                                          <a:cs typeface="Arial" panose="020B0604020202020204" pitchFamily="34" charset="0"/>
                                        </a:rPr>
                                        <m:t>)</m:t>
                                      </m:r>
                                    </m:e>
                                  </m:func>
                                </m:e>
                              </m:d>
                            </m:e>
                            <m:sub>
                              <m:r>
                                <a:rPr lang="en-US" sz="2400" b="0" i="1" smtClean="0">
                                  <a:latin typeface="Cambria Math" panose="02040503050406030204" pitchFamily="18" charset="0"/>
                                  <a:cs typeface="Arial" panose="020B0604020202020204" pitchFamily="34" charset="0"/>
                                </a:rPr>
                                <m:t>2</m:t>
                              </m:r>
                            </m:sub>
                            <m:sup>
                              <m:r>
                                <a:rPr lang="en-US" sz="2400" b="0" i="1" smtClean="0">
                                  <a:latin typeface="Cambria Math" panose="02040503050406030204" pitchFamily="18" charset="0"/>
                                  <a:cs typeface="Arial" panose="020B0604020202020204" pitchFamily="34" charset="0"/>
                                </a:rPr>
                                <m:t>2</m:t>
                              </m:r>
                            </m:sup>
                          </m:sSubSup>
                        </m:e>
                      </m:d>
                    </m:oMath>
                  </m:oMathPara>
                </a14:m>
                <a:endParaRPr lang="en-US" sz="2400" dirty="0">
                  <a:latin typeface="Arial" panose="020B0604020202020204" pitchFamily="34" charset="0"/>
                  <a:cs typeface="Arial" panose="020B0604020202020204" pitchFamily="34" charset="0"/>
                </a:endParaRPr>
              </a:p>
              <a:p>
                <a:r>
                  <a:rPr lang="en-US" sz="2400" dirty="0">
                    <a:latin typeface="Arial" panose="020B0604020202020204" pitchFamily="34" charset="0"/>
                    <a:cs typeface="Arial" panose="020B0604020202020204" pitchFamily="34" charset="0"/>
                  </a:rPr>
                  <a:t> </a:t>
                </a:r>
              </a:p>
            </p:txBody>
          </p:sp>
        </mc:Choice>
        <mc:Fallback xmlns="">
          <p:sp>
            <p:nvSpPr>
              <p:cNvPr id="10" name="TextBox 9">
                <a:extLst>
                  <a:ext uri="{FF2B5EF4-FFF2-40B4-BE49-F238E27FC236}">
                    <a16:creationId xmlns:a16="http://schemas.microsoft.com/office/drawing/2014/main" id="{7BDA0252-B1DB-EF5D-8F17-5D26278F6AFE}"/>
                  </a:ext>
                </a:extLst>
              </p:cNvPr>
              <p:cNvSpPr txBox="1">
                <a:spLocks noRot="1" noChangeAspect="1" noMove="1" noResize="1" noEditPoints="1" noAdjustHandles="1" noChangeArrowheads="1" noChangeShapeType="1" noTextEdit="1"/>
              </p:cNvSpPr>
              <p:nvPr/>
            </p:nvSpPr>
            <p:spPr>
              <a:xfrm>
                <a:off x="506896" y="4568764"/>
                <a:ext cx="7479196" cy="1534779"/>
              </a:xfrm>
              <a:prstGeom prst="rect">
                <a:avLst/>
              </a:prstGeom>
              <a:blipFill>
                <a:blip r:embed="rId4"/>
                <a:stretch>
                  <a:fillRect l="-1222" t="-27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E4F336DB-9B15-C149-F000-2D88996F87C1}"/>
                  </a:ext>
                </a:extLst>
              </p:cNvPr>
              <p:cNvSpPr txBox="1"/>
              <p:nvPr/>
            </p:nvSpPr>
            <p:spPr>
              <a:xfrm>
                <a:off x="506896" y="5939040"/>
                <a:ext cx="10446026" cy="461665"/>
              </a:xfrm>
              <a:prstGeom prst="rect">
                <a:avLst/>
              </a:prstGeom>
              <a:noFill/>
            </p:spPr>
            <p:txBody>
              <a:bodyPr wrap="square" rtlCol="0">
                <a:spAutoFit/>
              </a:bodyPr>
              <a:lstStyle/>
              <a:p>
                <a:r>
                  <a:rPr lang="en-US" sz="2400" dirty="0">
                    <a:latin typeface="Arial" panose="020B0604020202020204" pitchFamily="34" charset="0"/>
                    <a:cs typeface="Arial" panose="020B0604020202020204" pitchFamily="34" charset="0"/>
                  </a:rPr>
                  <a:t>Note that </a:t>
                </a:r>
                <a14:m>
                  <m:oMath xmlns:m="http://schemas.openxmlformats.org/officeDocument/2006/math">
                    <m:sSub>
                      <m:sSubPr>
                        <m:ctrlPr>
                          <a:rPr lang="en-US" sz="2400" i="1" smtClean="0">
                            <a:latin typeface="Cambria Math" panose="02040503050406030204" pitchFamily="18" charset="0"/>
                          </a:rPr>
                        </m:ctrlPr>
                      </m:sSubPr>
                      <m:e>
                        <m:r>
                          <m:rPr>
                            <m:sty m:val="p"/>
                          </m:rPr>
                          <a:rPr lang="en-US" sz="2400" i="1" smtClean="0">
                            <a:latin typeface="Cambria Math" panose="02040503050406030204" pitchFamily="18" charset="0"/>
                            <a:ea typeface="Cambria Math" panose="02040503050406030204" pitchFamily="18" charset="0"/>
                          </a:rPr>
                          <m:t>∇</m:t>
                        </m:r>
                      </m:e>
                      <m:sub>
                        <m:acc>
                          <m:accPr>
                            <m:chr m:val="̃"/>
                            <m:ctrlPr>
                              <a:rPr lang="en-US" sz="2400" i="1" smtClean="0">
                                <a:latin typeface="Cambria Math" panose="02040503050406030204" pitchFamily="18" charset="0"/>
                              </a:rPr>
                            </m:ctrlPr>
                          </m:accPr>
                          <m:e>
                            <m:r>
                              <a:rPr lang="en-US" sz="2400" b="0" i="1" smtClean="0">
                                <a:latin typeface="Cambria Math" panose="02040503050406030204" pitchFamily="18" charset="0"/>
                              </a:rPr>
                              <m:t>𝑥</m:t>
                            </m:r>
                          </m:e>
                        </m:acc>
                      </m:sub>
                    </m:sSub>
                    <m:func>
                      <m:funcPr>
                        <m:ctrlPr>
                          <a:rPr lang="en-US" sz="2400" i="1" smtClean="0">
                            <a:latin typeface="Cambria Math" panose="02040503050406030204" pitchFamily="18" charset="0"/>
                          </a:rPr>
                        </m:ctrlPr>
                      </m:funcPr>
                      <m:fName>
                        <m:r>
                          <m:rPr>
                            <m:sty m:val="p"/>
                          </m:rPr>
                          <a:rPr lang="en-US" sz="2400" i="0" smtClean="0">
                            <a:latin typeface="Cambria Math" panose="02040503050406030204" pitchFamily="18" charset="0"/>
                          </a:rPr>
                          <m:t>log</m:t>
                        </m:r>
                      </m:fName>
                      <m:e>
                        <m:r>
                          <a:rPr lang="en-US" sz="2400" b="0" i="1" smtClean="0">
                            <a:latin typeface="Cambria Math" panose="02040503050406030204" pitchFamily="18" charset="0"/>
                          </a:rPr>
                          <m:t>𝑞</m:t>
                        </m:r>
                        <m:d>
                          <m:dPr>
                            <m:ctrlPr>
                              <a:rPr lang="en-US" sz="2400" b="0" i="1" smtClean="0">
                                <a:latin typeface="Cambria Math" panose="02040503050406030204" pitchFamily="18" charset="0"/>
                              </a:rPr>
                            </m:ctrlPr>
                          </m:dPr>
                          <m:e>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𝑥</m:t>
                                </m:r>
                              </m:e>
                            </m:acc>
                          </m:e>
                        </m:d>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m:rPr>
                                <m:sty m:val="p"/>
                              </m:rPr>
                              <a:rPr lang="en-US" sz="2400" b="0" i="1" smtClean="0">
                                <a:latin typeface="Cambria Math" panose="02040503050406030204" pitchFamily="18" charset="0"/>
                                <a:ea typeface="Cambria Math" panose="02040503050406030204" pitchFamily="18" charset="0"/>
                              </a:rPr>
                              <m:t>∇</m:t>
                            </m:r>
                          </m:e>
                          <m:sub>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𝑥</m:t>
                                </m:r>
                              </m:e>
                            </m:acc>
                          </m:sub>
                        </m:sSub>
                        <m:d>
                          <m:dPr>
                            <m:begChr m:val="["/>
                            <m:endChr m:val="]"/>
                            <m:ctrlPr>
                              <a:rPr lang="en-US" sz="2400" b="0" i="1" smtClean="0">
                                <a:latin typeface="Cambria Math" panose="02040503050406030204" pitchFamily="18" charset="0"/>
                              </a:rPr>
                            </m:ctrlPr>
                          </m:dPr>
                          <m:e>
                            <m:func>
                              <m:funcPr>
                                <m:ctrlPr>
                                  <a:rPr lang="en-US" sz="2400" b="0" i="1" smtClean="0">
                                    <a:latin typeface="Cambria Math" panose="02040503050406030204" pitchFamily="18" charset="0"/>
                                  </a:rPr>
                                </m:ctrlPr>
                              </m:funcPr>
                              <m:fName>
                                <m:r>
                                  <m:rPr>
                                    <m:sty m:val="p"/>
                                  </m:rPr>
                                  <a:rPr lang="en-US" sz="2400" b="0" i="0" smtClean="0">
                                    <a:latin typeface="Cambria Math" panose="02040503050406030204" pitchFamily="18" charset="0"/>
                                  </a:rPr>
                                  <m:t>log</m:t>
                                </m:r>
                              </m:fName>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𝑞</m:t>
                                    </m:r>
                                  </m:e>
                                  <m:sub>
                                    <m:r>
                                      <a:rPr lang="en-US" sz="2400" b="0" i="1" smtClean="0">
                                        <a:latin typeface="Cambria Math" panose="02040503050406030204" pitchFamily="18" charset="0"/>
                                        <a:ea typeface="Cambria Math" panose="02040503050406030204" pitchFamily="18" charset="0"/>
                                      </a:rPr>
                                      <m:t>𝜎</m:t>
                                    </m:r>
                                  </m:sub>
                                </m:sSub>
                                <m:d>
                                  <m:dPr>
                                    <m:ctrlPr>
                                      <a:rPr lang="en-US" sz="2400" b="0" i="1" smtClean="0">
                                        <a:latin typeface="Cambria Math" panose="02040503050406030204" pitchFamily="18" charset="0"/>
                                      </a:rPr>
                                    </m:ctrlPr>
                                  </m:dPr>
                                  <m:e>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𝑥</m:t>
                                        </m:r>
                                      </m:e>
                                    </m:acc>
                                  </m:e>
                                  <m:e>
                                    <m:r>
                                      <a:rPr lang="en-US" sz="2400" b="0" i="1" smtClean="0">
                                        <a:latin typeface="Cambria Math" panose="02040503050406030204" pitchFamily="18" charset="0"/>
                                      </a:rPr>
                                      <m:t>𝑥</m:t>
                                    </m:r>
                                  </m:e>
                                </m:d>
                                <m:r>
                                  <a:rPr lang="en-US" sz="2400" b="0" i="1" smtClean="0">
                                    <a:latin typeface="Cambria Math" panose="02040503050406030204" pitchFamily="18" charset="0"/>
                                  </a:rPr>
                                  <m:t>+</m:t>
                                </m:r>
                                <m:func>
                                  <m:funcPr>
                                    <m:ctrlPr>
                                      <a:rPr lang="en-US" sz="2400" b="0" i="1" smtClean="0">
                                        <a:latin typeface="Cambria Math" panose="02040503050406030204" pitchFamily="18" charset="0"/>
                                      </a:rPr>
                                    </m:ctrlPr>
                                  </m:funcPr>
                                  <m:fName>
                                    <m:r>
                                      <m:rPr>
                                        <m:sty m:val="p"/>
                                      </m:rPr>
                                      <a:rPr lang="en-US" sz="2400" b="0" i="0" smtClean="0">
                                        <a:latin typeface="Cambria Math" panose="02040503050406030204" pitchFamily="18" charset="0"/>
                                      </a:rPr>
                                      <m:t>log</m:t>
                                    </m:r>
                                  </m:fName>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𝑃</m:t>
                                        </m:r>
                                      </m:e>
                                      <m:sub>
                                        <m:r>
                                          <a:rPr lang="en-US" sz="2400" b="0" i="1" smtClean="0">
                                            <a:latin typeface="Cambria Math" panose="02040503050406030204" pitchFamily="18" charset="0"/>
                                          </a:rPr>
                                          <m:t>𝑑𝑎𝑡𝑎</m:t>
                                        </m:r>
                                      </m:sub>
                                    </m:sSub>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𝑥</m:t>
                                        </m:r>
                                      </m:e>
                                    </m:d>
                                  </m:e>
                                </m:func>
                              </m:e>
                            </m:func>
                          </m:e>
                        </m:d>
                      </m:e>
                    </m:func>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m:rPr>
                            <m:sty m:val="p"/>
                          </m:rPr>
                          <a:rPr lang="en-US" sz="2400" b="0" i="1" smtClean="0">
                            <a:latin typeface="Cambria Math" panose="02040503050406030204" pitchFamily="18" charset="0"/>
                            <a:ea typeface="Cambria Math" panose="02040503050406030204" pitchFamily="18" charset="0"/>
                          </a:rPr>
                          <m:t>∇</m:t>
                        </m:r>
                      </m:e>
                      <m:sub>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𝑥</m:t>
                            </m:r>
                          </m:e>
                        </m:acc>
                      </m:sub>
                    </m:sSub>
                    <m:func>
                      <m:funcPr>
                        <m:ctrlPr>
                          <a:rPr lang="en-US" sz="2400" b="0" i="1" smtClean="0">
                            <a:latin typeface="Cambria Math" panose="02040503050406030204" pitchFamily="18" charset="0"/>
                          </a:rPr>
                        </m:ctrlPr>
                      </m:funcPr>
                      <m:fName>
                        <m:r>
                          <m:rPr>
                            <m:sty m:val="p"/>
                          </m:rPr>
                          <a:rPr lang="en-US" sz="2400" b="0" i="0" smtClean="0">
                            <a:latin typeface="Cambria Math" panose="02040503050406030204" pitchFamily="18" charset="0"/>
                          </a:rPr>
                          <m:t>log</m:t>
                        </m:r>
                      </m:fName>
                      <m:e>
                        <m:sSub>
                          <m:sSubPr>
                            <m:ctrlPr>
                              <a:rPr lang="en-US" sz="2400" i="1">
                                <a:latin typeface="Cambria Math" panose="02040503050406030204" pitchFamily="18" charset="0"/>
                                <a:cs typeface="Arial" panose="020B0604020202020204" pitchFamily="34" charset="0"/>
                              </a:rPr>
                            </m:ctrlPr>
                          </m:sSubPr>
                          <m:e>
                            <m:r>
                              <a:rPr lang="en-US" sz="2400" i="1">
                                <a:latin typeface="Cambria Math" panose="02040503050406030204" pitchFamily="18" charset="0"/>
                                <a:cs typeface="Arial" panose="020B0604020202020204" pitchFamily="34" charset="0"/>
                              </a:rPr>
                              <m:t>𝑞</m:t>
                            </m:r>
                          </m:e>
                          <m:sub>
                            <m:r>
                              <a:rPr lang="en-US" sz="2400" i="1">
                                <a:latin typeface="Cambria Math" panose="02040503050406030204" pitchFamily="18" charset="0"/>
                                <a:ea typeface="Cambria Math" panose="02040503050406030204" pitchFamily="18" charset="0"/>
                                <a:cs typeface="Arial" panose="020B0604020202020204" pitchFamily="34" charset="0"/>
                              </a:rPr>
                              <m:t>𝜎</m:t>
                            </m:r>
                          </m:sub>
                        </m:sSub>
                        <m:d>
                          <m:dPr>
                            <m:ctrlPr>
                              <a:rPr lang="en-US" sz="2400" i="1">
                                <a:latin typeface="Cambria Math" panose="02040503050406030204" pitchFamily="18" charset="0"/>
                                <a:cs typeface="Arial" panose="020B0604020202020204" pitchFamily="34" charset="0"/>
                              </a:rPr>
                            </m:ctrlPr>
                          </m:dPr>
                          <m:e>
                            <m:acc>
                              <m:accPr>
                                <m:chr m:val="̃"/>
                                <m:ctrlPr>
                                  <a:rPr lang="en-US" sz="2400" i="1">
                                    <a:latin typeface="Cambria Math" panose="02040503050406030204" pitchFamily="18" charset="0"/>
                                    <a:cs typeface="Arial" panose="020B0604020202020204" pitchFamily="34" charset="0"/>
                                  </a:rPr>
                                </m:ctrlPr>
                              </m:accPr>
                              <m:e>
                                <m:r>
                                  <a:rPr lang="en-US" sz="2400" i="1">
                                    <a:latin typeface="Cambria Math" panose="02040503050406030204" pitchFamily="18" charset="0"/>
                                    <a:cs typeface="Arial" panose="020B0604020202020204" pitchFamily="34" charset="0"/>
                                  </a:rPr>
                                  <m:t>𝑥</m:t>
                                </m:r>
                              </m:e>
                            </m:acc>
                          </m:e>
                          <m:e>
                            <m:r>
                              <a:rPr lang="en-US" sz="2400" i="1">
                                <a:latin typeface="Cambria Math" panose="02040503050406030204" pitchFamily="18" charset="0"/>
                                <a:cs typeface="Arial" panose="020B0604020202020204" pitchFamily="34" charset="0"/>
                              </a:rPr>
                              <m:t>𝑥</m:t>
                            </m:r>
                          </m:e>
                        </m:d>
                      </m:e>
                    </m:func>
                  </m:oMath>
                </a14:m>
                <a:endParaRPr lang="en-US" sz="2400" dirty="0">
                  <a:latin typeface="Arial" panose="020B0604020202020204" pitchFamily="34" charset="0"/>
                  <a:cs typeface="Arial" panose="020B0604020202020204" pitchFamily="34" charset="0"/>
                </a:endParaRPr>
              </a:p>
            </p:txBody>
          </p:sp>
        </mc:Choice>
        <mc:Fallback xmlns="">
          <p:sp>
            <p:nvSpPr>
              <p:cNvPr id="11" name="TextBox 10">
                <a:extLst>
                  <a:ext uri="{FF2B5EF4-FFF2-40B4-BE49-F238E27FC236}">
                    <a16:creationId xmlns:a16="http://schemas.microsoft.com/office/drawing/2014/main" id="{E4F336DB-9B15-C149-F000-2D88996F87C1}"/>
                  </a:ext>
                </a:extLst>
              </p:cNvPr>
              <p:cNvSpPr txBox="1">
                <a:spLocks noRot="1" noChangeAspect="1" noMove="1" noResize="1" noEditPoints="1" noAdjustHandles="1" noChangeArrowheads="1" noChangeShapeType="1" noTextEdit="1"/>
              </p:cNvSpPr>
              <p:nvPr/>
            </p:nvSpPr>
            <p:spPr>
              <a:xfrm>
                <a:off x="506896" y="5939040"/>
                <a:ext cx="10446026" cy="461665"/>
              </a:xfrm>
              <a:prstGeom prst="rect">
                <a:avLst/>
              </a:prstGeom>
              <a:blipFill>
                <a:blip r:embed="rId5"/>
                <a:stretch>
                  <a:fillRect l="-875" t="-9211" b="-30263"/>
                </a:stretch>
              </a:blipFill>
            </p:spPr>
            <p:txBody>
              <a:bodyPr/>
              <a:lstStyle/>
              <a:p>
                <a:r>
                  <a:rPr lang="en-US">
                    <a:noFill/>
                  </a:rPr>
                  <a:t> </a:t>
                </a:r>
              </a:p>
            </p:txBody>
          </p:sp>
        </mc:Fallback>
      </mc:AlternateContent>
    </p:spTree>
    <p:extLst>
      <p:ext uri="{BB962C8B-B14F-4D97-AF65-F5344CB8AC3E}">
        <p14:creationId xmlns:p14="http://schemas.microsoft.com/office/powerpoint/2010/main" val="12358055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F01722F-287B-9A3A-349E-C99416255E53}"/>
              </a:ext>
            </a:extLst>
          </p:cNvPr>
          <p:cNvSpPr txBox="1"/>
          <p:nvPr/>
        </p:nvSpPr>
        <p:spPr>
          <a:xfrm>
            <a:off x="531744" y="854765"/>
            <a:ext cx="6276561" cy="523220"/>
          </a:xfrm>
          <a:prstGeom prst="rect">
            <a:avLst/>
          </a:prstGeom>
          <a:noFill/>
        </p:spPr>
        <p:txBody>
          <a:bodyPr wrap="square" rtlCol="0">
            <a:spAutoFit/>
          </a:bodyPr>
          <a:lstStyle/>
          <a:p>
            <a:r>
              <a:rPr lang="en-US" sz="2800" b="1" dirty="0">
                <a:solidFill>
                  <a:srgbClr val="00B050"/>
                </a:solidFill>
                <a:latin typeface="Arial" panose="020B0604020202020204" pitchFamily="34" charset="0"/>
                <a:cs typeface="Arial" panose="020B0604020202020204" pitchFamily="34" charset="0"/>
              </a:rPr>
              <a:t>Step 4:</a:t>
            </a:r>
          </a:p>
        </p:txBody>
      </p:sp>
      <p:sp>
        <p:nvSpPr>
          <p:cNvPr id="3" name="TextBox 2">
            <a:extLst>
              <a:ext uri="{FF2B5EF4-FFF2-40B4-BE49-F238E27FC236}">
                <a16:creationId xmlns:a16="http://schemas.microsoft.com/office/drawing/2014/main" id="{4C01138E-5524-9BCA-5F6D-48A68D8B20D3}"/>
              </a:ext>
            </a:extLst>
          </p:cNvPr>
          <p:cNvSpPr txBox="1"/>
          <p:nvPr/>
        </p:nvSpPr>
        <p:spPr>
          <a:xfrm>
            <a:off x="531744" y="1600201"/>
            <a:ext cx="10411239" cy="461665"/>
          </a:xfrm>
          <a:prstGeom prst="rect">
            <a:avLst/>
          </a:prstGeom>
          <a:noFill/>
        </p:spPr>
        <p:txBody>
          <a:bodyPr wrap="square" rtlCol="0">
            <a:spAutoFit/>
          </a:bodyPr>
          <a:lstStyle/>
          <a:p>
            <a:r>
              <a:rPr lang="en-US" sz="2400" dirty="0">
                <a:latin typeface="Arial" panose="020B0604020202020204" pitchFamily="34" charset="0"/>
                <a:cs typeface="Arial" panose="020B0604020202020204" pitchFamily="34" charset="0"/>
              </a:rPr>
              <a:t>The optimal score network minimizes the above objective functions satisfies</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C5DB0AF-E365-C34A-FD95-1BBFF6301CE7}"/>
                  </a:ext>
                </a:extLst>
              </p:cNvPr>
              <p:cNvSpPr txBox="1"/>
              <p:nvPr/>
            </p:nvSpPr>
            <p:spPr>
              <a:xfrm>
                <a:off x="2375452" y="2445026"/>
                <a:ext cx="6351105"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𝑆</m:t>
                          </m:r>
                        </m:e>
                        <m:sub>
                          <m:sSup>
                            <m:sSupPr>
                              <m:ctrlPr>
                                <a:rPr lang="en-US" sz="2400" i="1" smtClean="0">
                                  <a:latin typeface="Cambria Math" panose="02040503050406030204" pitchFamily="18" charset="0"/>
                                </a:rPr>
                              </m:ctrlPr>
                            </m:sSupPr>
                            <m:e>
                              <m:r>
                                <a:rPr lang="en-US" sz="2400" i="1" smtClean="0">
                                  <a:latin typeface="Cambria Math" panose="02040503050406030204" pitchFamily="18" charset="0"/>
                                  <a:ea typeface="Cambria Math" panose="02040503050406030204" pitchFamily="18" charset="0"/>
                                </a:rPr>
                                <m:t>𝜃</m:t>
                              </m:r>
                            </m:e>
                            <m:sup>
                              <m:r>
                                <a:rPr lang="en-US" sz="2400" b="0" i="1" smtClean="0">
                                  <a:latin typeface="Cambria Math" panose="02040503050406030204" pitchFamily="18" charset="0"/>
                                </a:rPr>
                                <m:t>∗</m:t>
                              </m:r>
                            </m:sup>
                          </m:sSup>
                        </m:sub>
                      </m:sSub>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𝑥</m:t>
                          </m:r>
                        </m:e>
                      </m:d>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m:rPr>
                              <m:sty m:val="p"/>
                            </m:rPr>
                            <a:rPr lang="en-US" sz="2400" b="0" i="1" smtClean="0">
                              <a:latin typeface="Cambria Math" panose="02040503050406030204" pitchFamily="18" charset="0"/>
                              <a:ea typeface="Cambria Math" panose="02040503050406030204" pitchFamily="18" charset="0"/>
                            </a:rPr>
                            <m:t>∇</m:t>
                          </m:r>
                        </m:e>
                        <m:sub>
                          <m:r>
                            <a:rPr lang="en-US" sz="2400" b="0" i="1" smtClean="0">
                              <a:latin typeface="Cambria Math" panose="02040503050406030204" pitchFamily="18" charset="0"/>
                            </a:rPr>
                            <m:t>𝑥</m:t>
                          </m:r>
                        </m:sub>
                      </m:sSub>
                      <m:func>
                        <m:funcPr>
                          <m:ctrlPr>
                            <a:rPr lang="en-US" sz="2400" b="0" i="1" smtClean="0">
                              <a:latin typeface="Cambria Math" panose="02040503050406030204" pitchFamily="18" charset="0"/>
                            </a:rPr>
                          </m:ctrlPr>
                        </m:funcPr>
                        <m:fName>
                          <m:r>
                            <m:rPr>
                              <m:sty m:val="p"/>
                            </m:rPr>
                            <a:rPr lang="en-US" sz="2400" b="0" i="0" smtClean="0">
                              <a:latin typeface="Cambria Math" panose="02040503050406030204" pitchFamily="18" charset="0"/>
                            </a:rPr>
                            <m:t>log</m:t>
                          </m:r>
                        </m:fName>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𝑞</m:t>
                              </m:r>
                            </m:e>
                            <m:sub>
                              <m:r>
                                <a:rPr lang="en-US" sz="2400" b="0" i="1" smtClean="0">
                                  <a:latin typeface="Cambria Math" panose="02040503050406030204" pitchFamily="18" charset="0"/>
                                  <a:ea typeface="Cambria Math" panose="02040503050406030204" pitchFamily="18" charset="0"/>
                                </a:rPr>
                                <m:t>𝜎</m:t>
                              </m:r>
                            </m:sub>
                          </m:sSub>
                          <m:r>
                            <a:rPr lang="en-US" sz="2400" b="0" i="1" smtClean="0">
                              <a:latin typeface="Cambria Math" panose="02040503050406030204" pitchFamily="18" charset="0"/>
                            </a:rPr>
                            <m:t>(</m:t>
                          </m:r>
                          <m:r>
                            <a:rPr lang="en-US" sz="2400" b="0" i="1" smtClean="0">
                              <a:latin typeface="Cambria Math" panose="02040503050406030204" pitchFamily="18" charset="0"/>
                            </a:rPr>
                            <m:t>𝑥</m:t>
                          </m:r>
                          <m:r>
                            <a:rPr lang="en-US" sz="2400" b="0" i="1" smtClean="0">
                              <a:latin typeface="Cambria Math" panose="02040503050406030204" pitchFamily="18" charset="0"/>
                            </a:rPr>
                            <m:t>)≈</m:t>
                          </m:r>
                          <m:sSub>
                            <m:sSubPr>
                              <m:ctrlPr>
                                <a:rPr lang="en-US" sz="2400" b="0" i="1" smtClean="0">
                                  <a:latin typeface="Cambria Math" panose="02040503050406030204" pitchFamily="18" charset="0"/>
                                  <a:ea typeface="Cambria Math" panose="02040503050406030204" pitchFamily="18" charset="0"/>
                                </a:rPr>
                              </m:ctrlPr>
                            </m:sSubPr>
                            <m:e>
                              <m:r>
                                <m:rPr>
                                  <m:sty m:val="p"/>
                                </m:rPr>
                                <a:rPr lang="en-US" sz="2400" b="0" i="1" smtClean="0">
                                  <a:latin typeface="Cambria Math" panose="02040503050406030204" pitchFamily="18" charset="0"/>
                                  <a:ea typeface="Cambria Math" panose="02040503050406030204" pitchFamily="18" charset="0"/>
                                </a:rPr>
                                <m:t>∇</m:t>
                              </m:r>
                            </m:e>
                            <m:sub>
                              <m:r>
                                <a:rPr lang="en-US" sz="2400" b="0" i="1" smtClean="0">
                                  <a:latin typeface="Cambria Math" panose="02040503050406030204" pitchFamily="18" charset="0"/>
                                  <a:ea typeface="Cambria Math" panose="02040503050406030204" pitchFamily="18" charset="0"/>
                                </a:rPr>
                                <m:t>𝑥</m:t>
                              </m:r>
                            </m:sub>
                          </m:sSub>
                          <m:func>
                            <m:funcPr>
                              <m:ctrlPr>
                                <a:rPr lang="en-US" sz="2400" b="0" i="1" smtClean="0">
                                  <a:latin typeface="Cambria Math" panose="02040503050406030204" pitchFamily="18" charset="0"/>
                                  <a:ea typeface="Cambria Math" panose="02040503050406030204" pitchFamily="18" charset="0"/>
                                </a:rPr>
                              </m:ctrlPr>
                            </m:funcPr>
                            <m:fName>
                              <m:r>
                                <m:rPr>
                                  <m:sty m:val="p"/>
                                </m:rPr>
                                <a:rPr lang="en-US" sz="2400" b="0" i="0" smtClean="0">
                                  <a:latin typeface="Cambria Math" panose="02040503050406030204" pitchFamily="18" charset="0"/>
                                  <a:ea typeface="Cambria Math" panose="02040503050406030204" pitchFamily="18" charset="0"/>
                                </a:rPr>
                                <m:t>log</m:t>
                              </m:r>
                            </m:fName>
                            <m:e>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𝑃</m:t>
                                  </m:r>
                                </m:e>
                                <m:sub>
                                  <m:r>
                                    <a:rPr lang="en-US" sz="2400" b="0" i="1" smtClean="0">
                                      <a:latin typeface="Cambria Math" panose="02040503050406030204" pitchFamily="18" charset="0"/>
                                      <a:ea typeface="Cambria Math" panose="02040503050406030204" pitchFamily="18" charset="0"/>
                                    </a:rPr>
                                    <m:t>𝑑𝑎𝑡𝑎</m:t>
                                  </m:r>
                                </m:sub>
                              </m:sSub>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𝑥</m:t>
                              </m:r>
                              <m:r>
                                <a:rPr lang="en-US" sz="2400" b="0" i="1" smtClean="0">
                                  <a:latin typeface="Cambria Math" panose="02040503050406030204" pitchFamily="18" charset="0"/>
                                  <a:ea typeface="Cambria Math" panose="02040503050406030204" pitchFamily="18" charset="0"/>
                                </a:rPr>
                                <m:t>)</m:t>
                              </m:r>
                            </m:e>
                          </m:func>
                        </m:e>
                      </m:func>
                    </m:oMath>
                  </m:oMathPara>
                </a14:m>
                <a:endParaRPr lang="en-US" sz="2400" dirty="0"/>
              </a:p>
            </p:txBody>
          </p:sp>
        </mc:Choice>
        <mc:Fallback xmlns="">
          <p:sp>
            <p:nvSpPr>
              <p:cNvPr id="4" name="TextBox 3">
                <a:extLst>
                  <a:ext uri="{FF2B5EF4-FFF2-40B4-BE49-F238E27FC236}">
                    <a16:creationId xmlns:a16="http://schemas.microsoft.com/office/drawing/2014/main" id="{9C5DB0AF-E365-C34A-FD95-1BBFF6301CE7}"/>
                  </a:ext>
                </a:extLst>
              </p:cNvPr>
              <p:cNvSpPr txBox="1">
                <a:spLocks noRot="1" noChangeAspect="1" noMove="1" noResize="1" noEditPoints="1" noAdjustHandles="1" noChangeArrowheads="1" noChangeShapeType="1" noTextEdit="1"/>
              </p:cNvSpPr>
              <p:nvPr/>
            </p:nvSpPr>
            <p:spPr>
              <a:xfrm>
                <a:off x="2375452" y="2445026"/>
                <a:ext cx="6351105" cy="461665"/>
              </a:xfrm>
              <a:prstGeom prst="rect">
                <a:avLst/>
              </a:prstGeom>
              <a:blipFill>
                <a:blip r:embed="rId2"/>
                <a:stretch>
                  <a:fillRect b="-17105"/>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806F0B32-FC48-4DB6-09F3-CF7F4C6E2DFE}"/>
              </a:ext>
            </a:extLst>
          </p:cNvPr>
          <p:cNvSpPr txBox="1"/>
          <p:nvPr/>
        </p:nvSpPr>
        <p:spPr>
          <a:xfrm>
            <a:off x="824948" y="3145735"/>
            <a:ext cx="9278178" cy="461665"/>
          </a:xfrm>
          <a:prstGeom prst="rect">
            <a:avLst/>
          </a:prstGeom>
          <a:noFill/>
        </p:spPr>
        <p:txBody>
          <a:bodyPr wrap="square" rtlCol="0">
            <a:spAutoFit/>
          </a:bodyPr>
          <a:lstStyle/>
          <a:p>
            <a:r>
              <a:rPr lang="en-US" sz="2400" dirty="0"/>
              <a:t>when the noise is small such that </a:t>
            </a:r>
            <a:r>
              <a:rPr lang="en-US" dirty="0"/>
              <a:t> </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0E2B117-7C4B-077E-F65F-7CE69EE0E807}"/>
                  </a:ext>
                </a:extLst>
              </p:cNvPr>
              <p:cNvSpPr txBox="1"/>
              <p:nvPr/>
            </p:nvSpPr>
            <p:spPr>
              <a:xfrm>
                <a:off x="1069697" y="3719970"/>
                <a:ext cx="6095170"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𝑞</m:t>
                          </m:r>
                        </m:e>
                        <m:sub>
                          <m:r>
                            <a:rPr lang="en-US" sz="2400" b="0" i="1" smtClean="0">
                              <a:latin typeface="Cambria Math" panose="02040503050406030204" pitchFamily="18" charset="0"/>
                              <a:ea typeface="Cambria Math" panose="02040503050406030204" pitchFamily="18" charset="0"/>
                            </a:rPr>
                            <m:t>𝜎</m:t>
                          </m:r>
                        </m:sub>
                      </m:sSub>
                      <m:r>
                        <a:rPr lang="en-US" sz="2400" b="0" i="1" smtClean="0">
                          <a:latin typeface="Cambria Math" panose="02040503050406030204" pitchFamily="18" charset="0"/>
                        </a:rPr>
                        <m:t>(</m:t>
                      </m:r>
                      <m:r>
                        <a:rPr lang="en-US" sz="2400" b="0" i="1" smtClean="0">
                          <a:latin typeface="Cambria Math" panose="02040503050406030204" pitchFamily="18" charset="0"/>
                        </a:rPr>
                        <m:t>𝑥</m:t>
                      </m:r>
                      <m:r>
                        <a:rPr lang="en-US" sz="2400" b="0" i="0" smtClean="0">
                          <a:latin typeface="Cambria Math" panose="02040503050406030204" pitchFamily="18" charset="0"/>
                        </a:rPr>
                        <m:t>)</m:t>
                      </m:r>
                      <m:r>
                        <a:rPr lang="en-US" sz="2400" dirty="0">
                          <a:latin typeface="Cambria Math" panose="02040503050406030204" pitchFamily="18" charset="0"/>
                          <a:ea typeface="Cambria Math" panose="02040503050406030204" pitchFamily="18" charset="0"/>
                        </a:rPr>
                        <m:t>≈</m:t>
                      </m:r>
                      <m:sSub>
                        <m:sSubPr>
                          <m:ctrlPr>
                            <a:rPr lang="en-US" sz="2400" i="1" dirty="0" smtClean="0">
                              <a:latin typeface="Cambria Math" panose="02040503050406030204" pitchFamily="18" charset="0"/>
                              <a:ea typeface="Cambria Math" panose="02040503050406030204" pitchFamily="18" charset="0"/>
                            </a:rPr>
                          </m:ctrlPr>
                        </m:sSubPr>
                        <m:e>
                          <m:r>
                            <a:rPr lang="en-US" sz="2400" b="0" i="1" dirty="0" smtClean="0">
                              <a:latin typeface="Cambria Math" panose="02040503050406030204" pitchFamily="18" charset="0"/>
                              <a:ea typeface="Cambria Math" panose="02040503050406030204" pitchFamily="18" charset="0"/>
                            </a:rPr>
                            <m:t>𝑃</m:t>
                          </m:r>
                        </m:e>
                        <m:sub>
                          <m:r>
                            <a:rPr lang="en-US" sz="2400" b="0" i="1" dirty="0" smtClean="0">
                              <a:latin typeface="Cambria Math" panose="02040503050406030204" pitchFamily="18" charset="0"/>
                              <a:ea typeface="Cambria Math" panose="02040503050406030204" pitchFamily="18" charset="0"/>
                            </a:rPr>
                            <m:t>𝑑𝑎𝑡𝑎</m:t>
                          </m:r>
                        </m:sub>
                      </m:sSub>
                      <m:r>
                        <a:rPr lang="en-US" sz="2400" b="0" i="1" dirty="0" smtClean="0">
                          <a:latin typeface="Cambria Math" panose="02040503050406030204" pitchFamily="18" charset="0"/>
                          <a:ea typeface="Cambria Math" panose="02040503050406030204" pitchFamily="18" charset="0"/>
                        </a:rPr>
                        <m:t>(</m:t>
                      </m:r>
                      <m:r>
                        <a:rPr lang="en-US" sz="2400" b="0" i="1" dirty="0" smtClean="0">
                          <a:latin typeface="Cambria Math" panose="02040503050406030204" pitchFamily="18" charset="0"/>
                          <a:ea typeface="Cambria Math" panose="02040503050406030204" pitchFamily="18" charset="0"/>
                        </a:rPr>
                        <m:t>𝑥</m:t>
                      </m:r>
                      <m:r>
                        <a:rPr lang="en-US" sz="2400" b="0" i="1" dirty="0" smtClean="0">
                          <a:latin typeface="Cambria Math" panose="02040503050406030204" pitchFamily="18" charset="0"/>
                          <a:ea typeface="Cambria Math" panose="02040503050406030204" pitchFamily="18" charset="0"/>
                        </a:rPr>
                        <m:t>)</m:t>
                      </m:r>
                    </m:oMath>
                  </m:oMathPara>
                </a14:m>
                <a:endParaRPr lang="en-US" sz="2400" dirty="0">
                  <a:latin typeface="Arial" panose="020B0604020202020204" pitchFamily="34" charset="0"/>
                  <a:cs typeface="Arial" panose="020B0604020202020204" pitchFamily="34" charset="0"/>
                </a:endParaRPr>
              </a:p>
            </p:txBody>
          </p:sp>
        </mc:Choice>
        <mc:Fallback xmlns="">
          <p:sp>
            <p:nvSpPr>
              <p:cNvPr id="7" name="TextBox 6">
                <a:extLst>
                  <a:ext uri="{FF2B5EF4-FFF2-40B4-BE49-F238E27FC236}">
                    <a16:creationId xmlns:a16="http://schemas.microsoft.com/office/drawing/2014/main" id="{30E2B117-7C4B-077E-F65F-7CE69EE0E807}"/>
                  </a:ext>
                </a:extLst>
              </p:cNvPr>
              <p:cNvSpPr txBox="1">
                <a:spLocks noRot="1" noChangeAspect="1" noMove="1" noResize="1" noEditPoints="1" noAdjustHandles="1" noChangeArrowheads="1" noChangeShapeType="1" noTextEdit="1"/>
              </p:cNvSpPr>
              <p:nvPr/>
            </p:nvSpPr>
            <p:spPr>
              <a:xfrm>
                <a:off x="1069697" y="3719970"/>
                <a:ext cx="6095170" cy="461665"/>
              </a:xfrm>
              <a:prstGeom prst="rect">
                <a:avLst/>
              </a:prstGeom>
              <a:blipFill>
                <a:blip r:embed="rId3"/>
                <a:stretch>
                  <a:fillRect b="-19737"/>
                </a:stretch>
              </a:blipFill>
            </p:spPr>
            <p:txBody>
              <a:bodyPr/>
              <a:lstStyle/>
              <a:p>
                <a:r>
                  <a:rPr lang="en-US">
                    <a:noFill/>
                  </a:rPr>
                  <a:t> </a:t>
                </a:r>
              </a:p>
            </p:txBody>
          </p:sp>
        </mc:Fallback>
      </mc:AlternateContent>
    </p:spTree>
    <p:extLst>
      <p:ext uri="{BB962C8B-B14F-4D97-AF65-F5344CB8AC3E}">
        <p14:creationId xmlns:p14="http://schemas.microsoft.com/office/powerpoint/2010/main" val="41059226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940A0D8-E77D-774E-FB95-B27FDB1A213C}"/>
              </a:ext>
            </a:extLst>
          </p:cNvPr>
          <p:cNvPicPr>
            <a:picLocks noChangeAspect="1"/>
          </p:cNvPicPr>
          <p:nvPr/>
        </p:nvPicPr>
        <p:blipFill>
          <a:blip r:embed="rId2"/>
          <a:stretch>
            <a:fillRect/>
          </a:stretch>
        </p:blipFill>
        <p:spPr>
          <a:xfrm>
            <a:off x="1885545" y="415756"/>
            <a:ext cx="7924800" cy="3480172"/>
          </a:xfrm>
          <a:prstGeom prst="rect">
            <a:avLst/>
          </a:prstGeom>
        </p:spPr>
      </p:pic>
      <p:sp>
        <p:nvSpPr>
          <p:cNvPr id="4" name="TextBox 3">
            <a:extLst>
              <a:ext uri="{FF2B5EF4-FFF2-40B4-BE49-F238E27FC236}">
                <a16:creationId xmlns:a16="http://schemas.microsoft.com/office/drawing/2014/main" id="{ECA8196E-C307-B6CD-D02A-C1257E047296}"/>
              </a:ext>
            </a:extLst>
          </p:cNvPr>
          <p:cNvSpPr txBox="1"/>
          <p:nvPr/>
        </p:nvSpPr>
        <p:spPr>
          <a:xfrm>
            <a:off x="607979" y="3964659"/>
            <a:ext cx="11301919" cy="1938992"/>
          </a:xfrm>
          <a:prstGeom prst="rect">
            <a:avLst/>
          </a:prstGeom>
          <a:noFill/>
        </p:spPr>
        <p:txBody>
          <a:bodyPr wrap="square">
            <a:spAutoFit/>
          </a:bodyPr>
          <a:lstStyle/>
          <a:p>
            <a:r>
              <a:rPr lang="en-US" sz="2400" b="1" dirty="0">
                <a:solidFill>
                  <a:srgbClr val="00B050"/>
                </a:solidFill>
                <a:latin typeface="Arial" panose="020B0604020202020204" pitchFamily="34" charset="0"/>
                <a:cs typeface="Arial" panose="020B0604020202020204" pitchFamily="34" charset="0"/>
              </a:rPr>
              <a:t>Built upon this intuition, we propose to improve score-based generative modeling by</a:t>
            </a:r>
          </a:p>
          <a:p>
            <a:pPr marL="285750" indent="-285750">
              <a:buFont typeface="Arial" panose="020B0604020202020204" pitchFamily="34" charset="0"/>
              <a:buChar char="•"/>
            </a:pPr>
            <a:r>
              <a:rPr lang="en-US" sz="2400" b="1" dirty="0">
                <a:latin typeface="Arial" panose="020B0604020202020204" pitchFamily="34" charset="0"/>
                <a:cs typeface="Arial" panose="020B0604020202020204" pitchFamily="34" charset="0"/>
              </a:rPr>
              <a:t>1) perturbing the data using various levels of noise; and </a:t>
            </a:r>
          </a:p>
          <a:p>
            <a:pPr marL="285750" indent="-285750">
              <a:buFont typeface="Arial" panose="020B0604020202020204" pitchFamily="34" charset="0"/>
              <a:buChar char="•"/>
            </a:pPr>
            <a:r>
              <a:rPr lang="en-US" sz="2400" b="1" dirty="0">
                <a:latin typeface="Arial" panose="020B0604020202020204" pitchFamily="34" charset="0"/>
                <a:cs typeface="Arial" panose="020B0604020202020204" pitchFamily="34" charset="0"/>
              </a:rPr>
              <a:t>2) simultaneously estimating scores corresponding to all noise levels by training a single conditional score network</a:t>
            </a:r>
            <a:r>
              <a:rPr lang="en-US" dirty="0"/>
              <a:t>.</a:t>
            </a:r>
          </a:p>
        </p:txBody>
      </p:sp>
    </p:spTree>
    <p:extLst>
      <p:ext uri="{BB962C8B-B14F-4D97-AF65-F5344CB8AC3E}">
        <p14:creationId xmlns:p14="http://schemas.microsoft.com/office/powerpoint/2010/main" val="23636762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DF581A2-CED5-DEFE-973D-71E9FC8B495B}"/>
              </a:ext>
            </a:extLst>
          </p:cNvPr>
          <p:cNvSpPr txBox="1"/>
          <p:nvPr/>
        </p:nvSpPr>
        <p:spPr>
          <a:xfrm>
            <a:off x="1166101" y="2914872"/>
            <a:ext cx="9714284" cy="2123658"/>
          </a:xfrm>
          <a:prstGeom prst="rect">
            <a:avLst/>
          </a:prstGeom>
          <a:noFill/>
        </p:spPr>
        <p:txBody>
          <a:bodyPr wrap="square">
            <a:spAutoFit/>
          </a:bodyPr>
          <a:lstStyle/>
          <a:p>
            <a:r>
              <a:rPr lang="en-US" sz="4400" b="1" dirty="0"/>
              <a:t>Sure enough, as the models get bigger and bigger, they begin to deliver human-level, and then superhuman results.</a:t>
            </a:r>
          </a:p>
        </p:txBody>
      </p:sp>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6AF1E2DA-6CBE-E8DC-67DE-FEE93B62AA1C}"/>
                  </a:ext>
                </a:extLst>
              </p:cNvPr>
              <p:cNvSpPr txBox="1"/>
              <p:nvPr/>
            </p:nvSpPr>
            <p:spPr>
              <a:xfrm>
                <a:off x="1166101" y="657015"/>
                <a:ext cx="9850473" cy="1938992"/>
              </a:xfrm>
              <a:prstGeom prst="rect">
                <a:avLst/>
              </a:prstGeom>
              <a:noFill/>
            </p:spPr>
            <p:txBody>
              <a:bodyPr wrap="square">
                <a:spAutoFit/>
              </a:bodyPr>
              <a:lstStyle/>
              <a:p>
                <a:r>
                  <a:rPr lang="en-US" sz="4000" b="1" dirty="0"/>
                  <a:t>The goal of generative modeling is to use the dataset to learn a model for generating</a:t>
                </a:r>
              </a:p>
              <a:p>
                <a:r>
                  <a:rPr lang="en-US" sz="4000" b="1" dirty="0"/>
                  <a:t>new samples from </a:t>
                </a:r>
                <a14:m>
                  <m:oMath xmlns:m="http://schemas.openxmlformats.org/officeDocument/2006/math">
                    <m:sSub>
                      <m:sSubPr>
                        <m:ctrlPr>
                          <a:rPr lang="en-US" sz="4000" b="1" i="1" smtClean="0">
                            <a:latin typeface="Cambria Math" panose="02040503050406030204" pitchFamily="18" charset="0"/>
                          </a:rPr>
                        </m:ctrlPr>
                      </m:sSubPr>
                      <m:e>
                        <m:r>
                          <a:rPr lang="en-US" sz="4000" b="1" i="1" smtClean="0">
                            <a:latin typeface="Cambria Math" panose="02040503050406030204" pitchFamily="18" charset="0"/>
                          </a:rPr>
                          <m:t>𝑷</m:t>
                        </m:r>
                      </m:e>
                      <m:sub>
                        <m:r>
                          <a:rPr lang="en-US" sz="4000" b="1" i="1" smtClean="0">
                            <a:latin typeface="Cambria Math" panose="02040503050406030204" pitchFamily="18" charset="0"/>
                          </a:rPr>
                          <m:t>𝒅𝒂𝒕𝒂</m:t>
                        </m:r>
                      </m:sub>
                    </m:sSub>
                    <m:r>
                      <a:rPr lang="en-US" sz="4000" b="1" i="1" smtClean="0">
                        <a:latin typeface="Cambria Math" panose="02040503050406030204" pitchFamily="18" charset="0"/>
                      </a:rPr>
                      <m:t>(</m:t>
                    </m:r>
                    <m:r>
                      <a:rPr lang="en-US" sz="4000" b="1" i="1" smtClean="0">
                        <a:latin typeface="Cambria Math" panose="02040503050406030204" pitchFamily="18" charset="0"/>
                      </a:rPr>
                      <m:t>𝒙</m:t>
                    </m:r>
                    <m:r>
                      <a:rPr lang="en-US" sz="4000" b="1" i="1" smtClean="0">
                        <a:latin typeface="Cambria Math" panose="02040503050406030204" pitchFamily="18" charset="0"/>
                      </a:rPr>
                      <m:t>)</m:t>
                    </m:r>
                  </m:oMath>
                </a14:m>
                <a:endParaRPr lang="en-US" sz="4000" b="1" dirty="0"/>
              </a:p>
            </p:txBody>
          </p:sp>
        </mc:Choice>
        <mc:Fallback>
          <p:sp>
            <p:nvSpPr>
              <p:cNvPr id="6" name="TextBox 5">
                <a:extLst>
                  <a:ext uri="{FF2B5EF4-FFF2-40B4-BE49-F238E27FC236}">
                    <a16:creationId xmlns:a16="http://schemas.microsoft.com/office/drawing/2014/main" id="{6AF1E2DA-6CBE-E8DC-67DE-FEE93B62AA1C}"/>
                  </a:ext>
                </a:extLst>
              </p:cNvPr>
              <p:cNvSpPr txBox="1">
                <a:spLocks noRot="1" noChangeAspect="1" noMove="1" noResize="1" noEditPoints="1" noAdjustHandles="1" noChangeArrowheads="1" noChangeShapeType="1" noTextEdit="1"/>
              </p:cNvSpPr>
              <p:nvPr/>
            </p:nvSpPr>
            <p:spPr>
              <a:xfrm>
                <a:off x="1166101" y="657015"/>
                <a:ext cx="9850473" cy="1938992"/>
              </a:xfrm>
              <a:prstGeom prst="rect">
                <a:avLst/>
              </a:prstGeom>
              <a:blipFill>
                <a:blip r:embed="rId2"/>
                <a:stretch>
                  <a:fillRect l="-2166" t="-5660" r="-990" b="-12579"/>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5C0F0DCE-3C88-D539-6FE8-731DF7ACFE79}"/>
              </a:ext>
            </a:extLst>
          </p:cNvPr>
          <p:cNvSpPr txBox="1"/>
          <p:nvPr/>
        </p:nvSpPr>
        <p:spPr>
          <a:xfrm>
            <a:off x="1212308" y="5576267"/>
            <a:ext cx="9621869" cy="400110"/>
          </a:xfrm>
          <a:prstGeom prst="rect">
            <a:avLst/>
          </a:prstGeom>
          <a:noFill/>
        </p:spPr>
        <p:txBody>
          <a:bodyPr wrap="square">
            <a:spAutoFit/>
          </a:bodyPr>
          <a:lstStyle/>
          <a:p>
            <a:r>
              <a:rPr lang="en-US" sz="2000" b="1" dirty="0">
                <a:latin typeface="Arial" panose="020B0604020202020204" pitchFamily="34" charset="0"/>
                <a:cs typeface="Arial" panose="020B0604020202020204" pitchFamily="34" charset="0"/>
              </a:rPr>
              <a:t>https://www.sequoiacap.com/article/generative-ai-a-creative-new-world/</a:t>
            </a:r>
          </a:p>
        </p:txBody>
      </p:sp>
    </p:spTree>
    <p:extLst>
      <p:ext uri="{BB962C8B-B14F-4D97-AF65-F5344CB8AC3E}">
        <p14:creationId xmlns:p14="http://schemas.microsoft.com/office/powerpoint/2010/main" val="106035632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U-Net Convolutional Networks for Biomedical Image Segmentation">
            <a:extLst>
              <a:ext uri="{FF2B5EF4-FFF2-40B4-BE49-F238E27FC236}">
                <a16:creationId xmlns:a16="http://schemas.microsoft.com/office/drawing/2014/main" id="{3A0CFE77-6BC7-71A9-7137-EFFE9CE9476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0860" y="535327"/>
            <a:ext cx="9936803" cy="540827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66FBC64F-E2A4-0A37-E6AD-5B5F45475C4E}"/>
              </a:ext>
            </a:extLst>
          </p:cNvPr>
          <p:cNvSpPr txBox="1"/>
          <p:nvPr/>
        </p:nvSpPr>
        <p:spPr>
          <a:xfrm>
            <a:off x="431665" y="6243576"/>
            <a:ext cx="10623821" cy="400110"/>
          </a:xfrm>
          <a:prstGeom prst="rect">
            <a:avLst/>
          </a:prstGeom>
          <a:noFill/>
        </p:spPr>
        <p:txBody>
          <a:bodyPr wrap="square">
            <a:spAutoFit/>
          </a:bodyPr>
          <a:lstStyle/>
          <a:p>
            <a:r>
              <a:rPr lang="en-US" sz="2000" dirty="0" err="1">
                <a:latin typeface="Arial" panose="020B0604020202020204" pitchFamily="34" charset="0"/>
                <a:cs typeface="Arial" panose="020B0604020202020204" pitchFamily="34" charset="0"/>
              </a:rPr>
              <a:t>Ronneberger</a:t>
            </a:r>
            <a:r>
              <a:rPr lang="en-US" sz="2000" dirty="0">
                <a:latin typeface="Arial" panose="020B0604020202020204" pitchFamily="34" charset="0"/>
                <a:cs typeface="Arial" panose="020B0604020202020204" pitchFamily="34" charset="0"/>
              </a:rPr>
              <a:t> et al. 2015. U-Net Convolutional Networks for Biomedical Image Segmentation</a:t>
            </a:r>
          </a:p>
        </p:txBody>
      </p:sp>
      <p:sp>
        <p:nvSpPr>
          <p:cNvPr id="4" name="TextBox 3">
            <a:extLst>
              <a:ext uri="{FF2B5EF4-FFF2-40B4-BE49-F238E27FC236}">
                <a16:creationId xmlns:a16="http://schemas.microsoft.com/office/drawing/2014/main" id="{606B9FFC-596B-2E04-223A-26B767EBF109}"/>
              </a:ext>
            </a:extLst>
          </p:cNvPr>
          <p:cNvSpPr txBox="1"/>
          <p:nvPr/>
        </p:nvSpPr>
        <p:spPr>
          <a:xfrm>
            <a:off x="1040860" y="155643"/>
            <a:ext cx="9761706" cy="584775"/>
          </a:xfrm>
          <a:prstGeom prst="rect">
            <a:avLst/>
          </a:prstGeom>
          <a:noFill/>
        </p:spPr>
        <p:txBody>
          <a:bodyPr wrap="square" rtlCol="0">
            <a:spAutoFit/>
          </a:bodyPr>
          <a:lstStyle/>
          <a:p>
            <a:r>
              <a:rPr lang="en-US" sz="3200" b="1" dirty="0">
                <a:solidFill>
                  <a:srgbClr val="FF0000"/>
                </a:solidFill>
                <a:latin typeface="Arial" panose="020B0604020202020204" pitchFamily="34" charset="0"/>
                <a:cs typeface="Arial" panose="020B0604020202020204" pitchFamily="34" charset="0"/>
              </a:rPr>
              <a:t>1.4.3.12. Generative Model by Score Matching</a:t>
            </a:r>
          </a:p>
        </p:txBody>
      </p:sp>
    </p:spTree>
    <p:extLst>
      <p:ext uri="{BB962C8B-B14F-4D97-AF65-F5344CB8AC3E}">
        <p14:creationId xmlns:p14="http://schemas.microsoft.com/office/powerpoint/2010/main" val="25444611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9982A925-FF91-0309-7503-FFB7FEE2EB9E}"/>
                  </a:ext>
                </a:extLst>
              </p:cNvPr>
              <p:cNvSpPr txBox="1"/>
              <p:nvPr/>
            </p:nvSpPr>
            <p:spPr>
              <a:xfrm>
                <a:off x="919264" y="481519"/>
                <a:ext cx="8570068" cy="461665"/>
              </a:xfrm>
              <a:prstGeom prst="rect">
                <a:avLst/>
              </a:prstGeom>
              <a:noFill/>
            </p:spPr>
            <p:txBody>
              <a:bodyPr wrap="square" rtlCol="0">
                <a:spAutoFit/>
              </a:bodyPr>
              <a:lstStyle/>
              <a:p>
                <a:pPr marL="285750" indent="-285750">
                  <a:buFont typeface="Arial" panose="020B0604020202020204" pitchFamily="34" charset="0"/>
                  <a:buChar char="•"/>
                </a:pPr>
                <a:r>
                  <a:rPr lang="en-US" sz="2400" b="1" dirty="0">
                    <a:solidFill>
                      <a:srgbClr val="00B050"/>
                    </a:solidFill>
                    <a:latin typeface="Arial" panose="020B0604020202020204" pitchFamily="34" charset="0"/>
                    <a:cs typeface="Arial" panose="020B0604020202020204" pitchFamily="34" charset="0"/>
                  </a:rPr>
                  <a:t>Noise Conditional Score Network </a:t>
                </a:r>
                <a14:m>
                  <m:oMath xmlns:m="http://schemas.openxmlformats.org/officeDocument/2006/math">
                    <m:sSub>
                      <m:sSubPr>
                        <m:ctrlPr>
                          <a:rPr lang="en-US" sz="2400" b="1" i="1" smtClean="0">
                            <a:solidFill>
                              <a:srgbClr val="00B050"/>
                            </a:solidFill>
                            <a:latin typeface="Cambria Math" panose="02040503050406030204" pitchFamily="18" charset="0"/>
                            <a:cs typeface="Arial" panose="020B0604020202020204" pitchFamily="34" charset="0"/>
                          </a:rPr>
                        </m:ctrlPr>
                      </m:sSubPr>
                      <m:e>
                        <m:r>
                          <a:rPr lang="en-US" sz="2400" b="1" i="1" smtClean="0">
                            <a:solidFill>
                              <a:srgbClr val="00B050"/>
                            </a:solidFill>
                            <a:latin typeface="Cambria Math" panose="02040503050406030204" pitchFamily="18" charset="0"/>
                            <a:cs typeface="Arial" panose="020B0604020202020204" pitchFamily="34" charset="0"/>
                          </a:rPr>
                          <m:t>𝑺</m:t>
                        </m:r>
                      </m:e>
                      <m:sub>
                        <m:r>
                          <a:rPr lang="en-US" sz="2400" b="1" i="1" smtClean="0">
                            <a:solidFill>
                              <a:srgbClr val="00B050"/>
                            </a:solidFill>
                            <a:latin typeface="Cambria Math" panose="02040503050406030204" pitchFamily="18" charset="0"/>
                            <a:ea typeface="Cambria Math" panose="02040503050406030204" pitchFamily="18" charset="0"/>
                            <a:cs typeface="Arial" panose="020B0604020202020204" pitchFamily="34" charset="0"/>
                          </a:rPr>
                          <m:t>𝜽</m:t>
                        </m:r>
                      </m:sub>
                    </m:sSub>
                    <m:r>
                      <a:rPr lang="en-US" sz="2400" b="1" i="1" smtClean="0">
                        <a:solidFill>
                          <a:srgbClr val="00B050"/>
                        </a:solidFill>
                        <a:latin typeface="Cambria Math" panose="02040503050406030204" pitchFamily="18" charset="0"/>
                        <a:cs typeface="Arial" panose="020B0604020202020204" pitchFamily="34" charset="0"/>
                      </a:rPr>
                      <m:t>(</m:t>
                    </m:r>
                    <m:r>
                      <a:rPr lang="en-US" sz="2400" b="1" i="1" smtClean="0">
                        <a:solidFill>
                          <a:srgbClr val="00B050"/>
                        </a:solidFill>
                        <a:latin typeface="Cambria Math" panose="02040503050406030204" pitchFamily="18" charset="0"/>
                        <a:cs typeface="Arial" panose="020B0604020202020204" pitchFamily="34" charset="0"/>
                      </a:rPr>
                      <m:t>𝒙</m:t>
                    </m:r>
                    <m:r>
                      <a:rPr lang="en-US" sz="2400" b="1" i="1" smtClean="0">
                        <a:solidFill>
                          <a:srgbClr val="00B050"/>
                        </a:solidFill>
                        <a:latin typeface="Cambria Math" panose="02040503050406030204" pitchFamily="18" charset="0"/>
                        <a:cs typeface="Arial" panose="020B0604020202020204" pitchFamily="34" charset="0"/>
                      </a:rPr>
                      <m:t>,</m:t>
                    </m:r>
                    <m:r>
                      <a:rPr lang="en-US" sz="2400" b="1" i="1" smtClean="0">
                        <a:solidFill>
                          <a:srgbClr val="00B050"/>
                        </a:solidFill>
                        <a:latin typeface="Cambria Math" panose="02040503050406030204" pitchFamily="18" charset="0"/>
                        <a:ea typeface="Cambria Math" panose="02040503050406030204" pitchFamily="18" charset="0"/>
                        <a:cs typeface="Arial" panose="020B0604020202020204" pitchFamily="34" charset="0"/>
                      </a:rPr>
                      <m:t>𝝈</m:t>
                    </m:r>
                    <m:r>
                      <a:rPr lang="en-US" sz="2400" b="1" i="1" smtClean="0">
                        <a:solidFill>
                          <a:srgbClr val="00B050"/>
                        </a:solidFill>
                        <a:latin typeface="Cambria Math" panose="02040503050406030204" pitchFamily="18" charset="0"/>
                        <a:ea typeface="Cambria Math" panose="02040503050406030204" pitchFamily="18" charset="0"/>
                        <a:cs typeface="Arial" panose="020B0604020202020204" pitchFamily="34" charset="0"/>
                      </a:rPr>
                      <m:t>)</m:t>
                    </m:r>
                  </m:oMath>
                </a14:m>
                <a:endParaRPr lang="en-US" sz="2400" b="1" dirty="0">
                  <a:solidFill>
                    <a:srgbClr val="00B050"/>
                  </a:solidFill>
                  <a:latin typeface="Arial" panose="020B0604020202020204" pitchFamily="34" charset="0"/>
                  <a:cs typeface="Arial" panose="020B0604020202020204" pitchFamily="34" charset="0"/>
                </a:endParaRPr>
              </a:p>
            </p:txBody>
          </p:sp>
        </mc:Choice>
        <mc:Fallback>
          <p:sp>
            <p:nvSpPr>
              <p:cNvPr id="3" name="TextBox 2">
                <a:extLst>
                  <a:ext uri="{FF2B5EF4-FFF2-40B4-BE49-F238E27FC236}">
                    <a16:creationId xmlns:a16="http://schemas.microsoft.com/office/drawing/2014/main" id="{9982A925-FF91-0309-7503-FFB7FEE2EB9E}"/>
                  </a:ext>
                </a:extLst>
              </p:cNvPr>
              <p:cNvSpPr txBox="1">
                <a:spLocks noRot="1" noChangeAspect="1" noMove="1" noResize="1" noEditPoints="1" noAdjustHandles="1" noChangeArrowheads="1" noChangeShapeType="1" noTextEdit="1"/>
              </p:cNvSpPr>
              <p:nvPr/>
            </p:nvSpPr>
            <p:spPr>
              <a:xfrm>
                <a:off x="919264" y="481519"/>
                <a:ext cx="8570068" cy="461665"/>
              </a:xfrm>
              <a:prstGeom prst="rect">
                <a:avLst/>
              </a:prstGeom>
              <a:blipFill>
                <a:blip r:embed="rId2"/>
                <a:stretch>
                  <a:fillRect l="-996" t="-9211" b="-30263"/>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76DC5B6D-4523-7B11-C4FF-6886F7E7D8ED}"/>
              </a:ext>
            </a:extLst>
          </p:cNvPr>
          <p:cNvSpPr txBox="1"/>
          <p:nvPr/>
        </p:nvSpPr>
        <p:spPr>
          <a:xfrm>
            <a:off x="1128409" y="1138136"/>
            <a:ext cx="7714034" cy="461665"/>
          </a:xfrm>
          <a:prstGeom prst="rect">
            <a:avLst/>
          </a:prstGeom>
          <a:noFill/>
        </p:spPr>
        <p:txBody>
          <a:bodyPr wrap="square" rtlCol="0">
            <a:spAutoFit/>
          </a:bodyPr>
          <a:lstStyle/>
          <a:p>
            <a:r>
              <a:rPr lang="en-US" sz="2400" dirty="0">
                <a:latin typeface="Arial" panose="020B0604020202020204" pitchFamily="34" charset="0"/>
                <a:cs typeface="Arial" panose="020B0604020202020204" pitchFamily="34" charset="0"/>
              </a:rPr>
              <a:t>Define</a:t>
            </a:r>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B7C57CE3-0B27-139B-FE62-731FB3023F86}"/>
                  </a:ext>
                </a:extLst>
              </p:cNvPr>
              <p:cNvSpPr txBox="1"/>
              <p:nvPr/>
            </p:nvSpPr>
            <p:spPr>
              <a:xfrm>
                <a:off x="403698" y="1673156"/>
                <a:ext cx="5773366" cy="782778"/>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Sup>
                        <m:sSubSupPr>
                          <m:ctrlPr>
                            <a:rPr lang="en-US" sz="2400" i="1" smtClean="0">
                              <a:latin typeface="Cambria Math" panose="02040503050406030204" pitchFamily="18" charset="0"/>
                            </a:rPr>
                          </m:ctrlPr>
                        </m:sSubSupPr>
                        <m:e>
                          <m:d>
                            <m:dPr>
                              <m:begChr m:val="{"/>
                              <m:endChr m:val="}"/>
                              <m:ctrlPr>
                                <a:rPr lang="en-US" sz="2400" i="1" smtClean="0">
                                  <a:latin typeface="Cambria Math" panose="02040503050406030204" pitchFamily="18" charset="0"/>
                                </a:rPr>
                              </m:ctrlPr>
                            </m:dPr>
                            <m:e>
                              <m:sSub>
                                <m:sSubPr>
                                  <m:ctrlPr>
                                    <a:rPr lang="en-US" sz="2400" i="1" smtClean="0">
                                      <a:latin typeface="Cambria Math" panose="02040503050406030204" pitchFamily="18" charset="0"/>
                                    </a:rPr>
                                  </m:ctrlPr>
                                </m:sSubPr>
                                <m:e>
                                  <m:r>
                                    <a:rPr lang="en-US" sz="2400" i="1" smtClean="0">
                                      <a:latin typeface="Cambria Math" panose="02040503050406030204" pitchFamily="18" charset="0"/>
                                      <a:ea typeface="Cambria Math" panose="02040503050406030204" pitchFamily="18" charset="0"/>
                                    </a:rPr>
                                    <m:t>𝜎</m:t>
                                  </m:r>
                                </m:e>
                                <m:sub>
                                  <m:r>
                                    <a:rPr lang="en-US" sz="2400" b="0" i="1" smtClean="0">
                                      <a:latin typeface="Cambria Math" panose="02040503050406030204" pitchFamily="18" charset="0"/>
                                    </a:rPr>
                                    <m:t>𝑖</m:t>
                                  </m:r>
                                </m:sub>
                              </m:sSub>
                            </m:e>
                          </m:d>
                        </m:e>
                        <m:sub>
                          <m:r>
                            <a:rPr lang="en-US" sz="2400" b="0" i="1" smtClean="0">
                              <a:latin typeface="Cambria Math" panose="02040503050406030204" pitchFamily="18" charset="0"/>
                            </a:rPr>
                            <m:t>𝑖</m:t>
                          </m:r>
                          <m:r>
                            <a:rPr lang="en-US" sz="2400" b="0" i="1" smtClean="0">
                              <a:latin typeface="Cambria Math" panose="02040503050406030204" pitchFamily="18" charset="0"/>
                            </a:rPr>
                            <m:t>=1</m:t>
                          </m:r>
                        </m:sub>
                        <m:sup>
                          <m:r>
                            <a:rPr lang="en-US" sz="2400" b="0" i="1" smtClean="0">
                              <a:latin typeface="Cambria Math" panose="02040503050406030204" pitchFamily="18" charset="0"/>
                            </a:rPr>
                            <m:t>𝐿</m:t>
                          </m:r>
                        </m:sup>
                      </m:sSubSup>
                      <m:r>
                        <a:rPr lang="en-US" sz="2400" b="0" i="1" smtClean="0">
                          <a:latin typeface="Cambria Math" panose="02040503050406030204" pitchFamily="18" charset="0"/>
                        </a:rPr>
                        <m:t>, </m:t>
                      </m:r>
                      <m:f>
                        <m:fPr>
                          <m:ctrlPr>
                            <a:rPr lang="en-US" sz="2400" b="0" i="1" smtClean="0">
                              <a:latin typeface="Cambria Math" panose="02040503050406030204" pitchFamily="18" charset="0"/>
                            </a:rPr>
                          </m:ctrlPr>
                        </m:fPr>
                        <m:num>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𝜎</m:t>
                              </m:r>
                            </m:e>
                            <m:sub>
                              <m:r>
                                <a:rPr lang="en-US" sz="2400" b="0" i="1" smtClean="0">
                                  <a:latin typeface="Cambria Math" panose="02040503050406030204" pitchFamily="18" charset="0"/>
                                </a:rPr>
                                <m:t>1</m:t>
                              </m:r>
                            </m:sub>
                          </m:sSub>
                        </m:num>
                        <m:den>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𝜎</m:t>
                              </m:r>
                            </m:e>
                            <m:sub>
                              <m:r>
                                <a:rPr lang="en-US" sz="2400" b="0" i="1" smtClean="0">
                                  <a:latin typeface="Cambria Math" panose="02040503050406030204" pitchFamily="18" charset="0"/>
                                </a:rPr>
                                <m:t>2</m:t>
                              </m:r>
                            </m:sub>
                          </m:sSub>
                        </m:den>
                      </m:f>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𝜎</m:t>
                              </m:r>
                            </m:e>
                            <m:sub>
                              <m:r>
                                <a:rPr lang="en-US" sz="2400" b="0" i="1" smtClean="0">
                                  <a:latin typeface="Cambria Math" panose="02040503050406030204" pitchFamily="18" charset="0"/>
                                </a:rPr>
                                <m:t>𝐿</m:t>
                              </m:r>
                              <m:r>
                                <a:rPr lang="en-US" sz="2400" b="0" i="1" smtClean="0">
                                  <a:latin typeface="Cambria Math" panose="02040503050406030204" pitchFamily="18" charset="0"/>
                                </a:rPr>
                                <m:t>−1</m:t>
                              </m:r>
                            </m:sub>
                          </m:sSub>
                        </m:num>
                        <m:den>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𝜎</m:t>
                              </m:r>
                            </m:e>
                            <m:sub>
                              <m:r>
                                <a:rPr lang="en-US" sz="2400" b="0" i="1" smtClean="0">
                                  <a:latin typeface="Cambria Math" panose="02040503050406030204" pitchFamily="18" charset="0"/>
                                </a:rPr>
                                <m:t>𝐿</m:t>
                              </m:r>
                            </m:sub>
                          </m:sSub>
                        </m:den>
                      </m:f>
                      <m:r>
                        <a:rPr lang="en-US" sz="2400" b="0" i="1" smtClean="0">
                          <a:latin typeface="Cambria Math" panose="02040503050406030204" pitchFamily="18" charset="0"/>
                        </a:rPr>
                        <m:t>&gt;1</m:t>
                      </m:r>
                    </m:oMath>
                  </m:oMathPara>
                </a14:m>
                <a:endParaRPr lang="en-US" sz="2400" dirty="0">
                  <a:latin typeface="Arial" panose="020B0604020202020204" pitchFamily="34" charset="0"/>
                  <a:cs typeface="Arial" panose="020B0604020202020204" pitchFamily="34" charset="0"/>
                </a:endParaRPr>
              </a:p>
            </p:txBody>
          </p:sp>
        </mc:Choice>
        <mc:Fallback>
          <p:sp>
            <p:nvSpPr>
              <p:cNvPr id="5" name="TextBox 4">
                <a:extLst>
                  <a:ext uri="{FF2B5EF4-FFF2-40B4-BE49-F238E27FC236}">
                    <a16:creationId xmlns:a16="http://schemas.microsoft.com/office/drawing/2014/main" id="{B7C57CE3-0B27-139B-FE62-731FB3023F86}"/>
                  </a:ext>
                </a:extLst>
              </p:cNvPr>
              <p:cNvSpPr txBox="1">
                <a:spLocks noRot="1" noChangeAspect="1" noMove="1" noResize="1" noEditPoints="1" noAdjustHandles="1" noChangeArrowheads="1" noChangeShapeType="1" noTextEdit="1"/>
              </p:cNvSpPr>
              <p:nvPr/>
            </p:nvSpPr>
            <p:spPr>
              <a:xfrm>
                <a:off x="403698" y="1673156"/>
                <a:ext cx="5773366" cy="782778"/>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002C76B7-72D5-9B45-B3CD-2F02D3C9C716}"/>
                  </a:ext>
                </a:extLst>
              </p:cNvPr>
              <p:cNvSpPr txBox="1"/>
              <p:nvPr/>
            </p:nvSpPr>
            <p:spPr>
              <a:xfrm>
                <a:off x="967902" y="2655376"/>
                <a:ext cx="5549630" cy="1061060"/>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𝑞</m:t>
                          </m:r>
                        </m:e>
                        <m:sub>
                          <m:r>
                            <a:rPr lang="en-US" sz="2400" i="1" smtClean="0">
                              <a:latin typeface="Cambria Math" panose="02040503050406030204" pitchFamily="18" charset="0"/>
                              <a:ea typeface="Cambria Math" panose="02040503050406030204" pitchFamily="18" charset="0"/>
                            </a:rPr>
                            <m:t>𝜎</m:t>
                          </m:r>
                        </m:sub>
                      </m:sSub>
                      <m:r>
                        <a:rPr lang="en-US" sz="2400" b="0" i="1" smtClean="0">
                          <a:latin typeface="Cambria Math" panose="02040503050406030204" pitchFamily="18" charset="0"/>
                        </a:rPr>
                        <m:t>(</m:t>
                      </m:r>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𝑥</m:t>
                          </m:r>
                          <m:r>
                            <a:rPr lang="en-US" sz="2400" b="0" i="1" smtClean="0">
                              <a:latin typeface="Cambria Math" panose="02040503050406030204" pitchFamily="18" charset="0"/>
                            </a:rPr>
                            <m:t>)</m:t>
                          </m:r>
                        </m:e>
                      </m:acc>
                      <m:r>
                        <a:rPr lang="en-US" sz="2400" b="0" i="1" smtClean="0">
                          <a:latin typeface="Cambria Math" panose="02040503050406030204" pitchFamily="18" charset="0"/>
                        </a:rPr>
                        <m:t>=</m:t>
                      </m:r>
                      <m:nary>
                        <m:naryPr>
                          <m:limLoc m:val="undOvr"/>
                          <m:subHide m:val="on"/>
                          <m:supHide m:val="on"/>
                          <m:ctrlPr>
                            <a:rPr lang="en-US" sz="2400" b="0" i="1" smtClean="0">
                              <a:latin typeface="Cambria Math" panose="02040503050406030204" pitchFamily="18" charset="0"/>
                            </a:rPr>
                          </m:ctrlPr>
                        </m:naryPr>
                        <m:sub/>
                        <m:sup/>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𝑃</m:t>
                              </m:r>
                            </m:e>
                            <m:sub>
                              <m:r>
                                <a:rPr lang="en-US" sz="2400" b="0" i="1" smtClean="0">
                                  <a:latin typeface="Cambria Math" panose="02040503050406030204" pitchFamily="18" charset="0"/>
                                </a:rPr>
                                <m:t>𝑑𝑎𝑡𝑎</m:t>
                              </m:r>
                            </m:sub>
                          </m:sSub>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𝑥</m:t>
                              </m:r>
                            </m:e>
                          </m:d>
                          <m:r>
                            <a:rPr lang="en-US" sz="2400" b="0" i="1" smtClean="0">
                              <a:latin typeface="Cambria Math" panose="02040503050406030204" pitchFamily="18" charset="0"/>
                            </a:rPr>
                            <m:t>𝑁</m:t>
                          </m:r>
                          <m:r>
                            <a:rPr lang="en-US" sz="2400" b="0" i="1" smtClean="0">
                              <a:latin typeface="Cambria Math" panose="02040503050406030204" pitchFamily="18" charset="0"/>
                            </a:rPr>
                            <m:t>(</m:t>
                          </m:r>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𝑥</m:t>
                              </m:r>
                            </m:e>
                          </m:acc>
                        </m:e>
                      </m:nary>
                      <m:d>
                        <m:dPr>
                          <m:begChr m:val="|"/>
                          <m:ctrlPr>
                            <a:rPr lang="en-US" sz="2400" b="0" i="1" smtClean="0">
                              <a:latin typeface="Cambria Math" panose="02040503050406030204" pitchFamily="18" charset="0"/>
                            </a:rPr>
                          </m:ctrlPr>
                        </m:dPr>
                        <m:e>
                          <m:r>
                            <a:rPr lang="en-US" sz="2400" b="0" i="1" smtClean="0">
                              <a:latin typeface="Cambria Math" panose="02040503050406030204" pitchFamily="18" charset="0"/>
                            </a:rPr>
                            <m:t>𝑥</m:t>
                          </m:r>
                          <m:r>
                            <a:rPr lang="en-US" sz="2400" b="0" i="1" smtClean="0">
                              <a:latin typeface="Cambria Math" panose="02040503050406030204" pitchFamily="18" charset="0"/>
                            </a:rPr>
                            <m:t>, </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𝜎</m:t>
                              </m:r>
                            </m:e>
                            <m:sup>
                              <m:r>
                                <a:rPr lang="en-US" sz="2400" b="0" i="1" smtClean="0">
                                  <a:latin typeface="Cambria Math" panose="02040503050406030204" pitchFamily="18" charset="0"/>
                                </a:rPr>
                                <m:t>2</m:t>
                              </m:r>
                            </m:sup>
                          </m:sSup>
                          <m:r>
                            <a:rPr lang="en-US" sz="2400" b="0" i="1" smtClean="0">
                              <a:latin typeface="Cambria Math" panose="02040503050406030204" pitchFamily="18" charset="0"/>
                            </a:rPr>
                            <m:t>𝐼</m:t>
                          </m:r>
                        </m:e>
                      </m:d>
                      <m:r>
                        <a:rPr lang="en-US" sz="2400" b="0" i="1" smtClean="0">
                          <a:latin typeface="Cambria Math" panose="02040503050406030204" pitchFamily="18" charset="0"/>
                        </a:rPr>
                        <m:t>𝑑𝑥</m:t>
                      </m:r>
                    </m:oMath>
                  </m:oMathPara>
                </a14:m>
                <a:endParaRPr lang="en-US" sz="2400" dirty="0"/>
              </a:p>
            </p:txBody>
          </p:sp>
        </mc:Choice>
        <mc:Fallback>
          <p:sp>
            <p:nvSpPr>
              <p:cNvPr id="6" name="TextBox 5">
                <a:extLst>
                  <a:ext uri="{FF2B5EF4-FFF2-40B4-BE49-F238E27FC236}">
                    <a16:creationId xmlns:a16="http://schemas.microsoft.com/office/drawing/2014/main" id="{002C76B7-72D5-9B45-B3CD-2F02D3C9C716}"/>
                  </a:ext>
                </a:extLst>
              </p:cNvPr>
              <p:cNvSpPr txBox="1">
                <a:spLocks noRot="1" noChangeAspect="1" noMove="1" noResize="1" noEditPoints="1" noAdjustHandles="1" noChangeArrowheads="1" noChangeShapeType="1" noTextEdit="1"/>
              </p:cNvSpPr>
              <p:nvPr/>
            </p:nvSpPr>
            <p:spPr>
              <a:xfrm>
                <a:off x="967902" y="2655376"/>
                <a:ext cx="5549630" cy="1061060"/>
              </a:xfrm>
              <a:prstGeom prst="rect">
                <a:avLst/>
              </a:prstGeom>
              <a:blipFill>
                <a:blip r:embed="rId4"/>
                <a:stretch>
                  <a:fillRect/>
                </a:stretch>
              </a:blipFill>
            </p:spPr>
            <p:txBody>
              <a:bodyPr/>
              <a:lstStyle/>
              <a:p>
                <a:r>
                  <a:rPr lang="en-US">
                    <a:noFill/>
                  </a:rPr>
                  <a:t> </a:t>
                </a:r>
              </a:p>
            </p:txBody>
          </p:sp>
        </mc:Fallback>
      </mc:AlternateContent>
      <p:sp>
        <p:nvSpPr>
          <p:cNvPr id="7" name="Rectangle: Rounded Corners 6">
            <a:extLst>
              <a:ext uri="{FF2B5EF4-FFF2-40B4-BE49-F238E27FC236}">
                <a16:creationId xmlns:a16="http://schemas.microsoft.com/office/drawing/2014/main" id="{02816E04-719B-A6A5-29B7-9E5EECDF2B53}"/>
              </a:ext>
            </a:extLst>
          </p:cNvPr>
          <p:cNvSpPr/>
          <p:nvPr/>
        </p:nvSpPr>
        <p:spPr>
          <a:xfrm>
            <a:off x="7616758" y="2149813"/>
            <a:ext cx="1999034" cy="919263"/>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FF0000"/>
                </a:solidFill>
              </a:rPr>
              <a:t>NN</a:t>
            </a:r>
          </a:p>
        </p:txBody>
      </p:sp>
      <p:cxnSp>
        <p:nvCxnSpPr>
          <p:cNvPr id="9" name="Straight Arrow Connector 8">
            <a:extLst>
              <a:ext uri="{FF2B5EF4-FFF2-40B4-BE49-F238E27FC236}">
                <a16:creationId xmlns:a16="http://schemas.microsoft.com/office/drawing/2014/main" id="{16D9C3F9-09CC-B8B1-8743-D0FB21ABF66A}"/>
              </a:ext>
            </a:extLst>
          </p:cNvPr>
          <p:cNvCxnSpPr>
            <a:cxnSpLocks/>
          </p:cNvCxnSpPr>
          <p:nvPr/>
        </p:nvCxnSpPr>
        <p:spPr>
          <a:xfrm>
            <a:off x="7130374" y="2417323"/>
            <a:ext cx="447473" cy="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5D5DC65C-BFB5-16AC-94D2-479847AB9F3B}"/>
                  </a:ext>
                </a:extLst>
              </p:cNvPr>
              <p:cNvSpPr txBox="1"/>
              <p:nvPr/>
            </p:nvSpPr>
            <p:spPr>
              <a:xfrm>
                <a:off x="6614809" y="2149814"/>
                <a:ext cx="505838" cy="461665"/>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ea typeface="Cambria Math" panose="02040503050406030204" pitchFamily="18" charset="0"/>
                        </a:rPr>
                        <m:t>𝝈</m:t>
                      </m:r>
                    </m:oMath>
                  </m:oMathPara>
                </a14:m>
                <a:endParaRPr lang="en-US" sz="2400" b="1" dirty="0"/>
              </a:p>
            </p:txBody>
          </p:sp>
        </mc:Choice>
        <mc:Fallback>
          <p:sp>
            <p:nvSpPr>
              <p:cNvPr id="11" name="TextBox 10">
                <a:extLst>
                  <a:ext uri="{FF2B5EF4-FFF2-40B4-BE49-F238E27FC236}">
                    <a16:creationId xmlns:a16="http://schemas.microsoft.com/office/drawing/2014/main" id="{5D5DC65C-BFB5-16AC-94D2-479847AB9F3B}"/>
                  </a:ext>
                </a:extLst>
              </p:cNvPr>
              <p:cNvSpPr txBox="1">
                <a:spLocks noRot="1" noChangeAspect="1" noMove="1" noResize="1" noEditPoints="1" noAdjustHandles="1" noChangeArrowheads="1" noChangeShapeType="1" noTextEdit="1"/>
              </p:cNvSpPr>
              <p:nvPr/>
            </p:nvSpPr>
            <p:spPr>
              <a:xfrm>
                <a:off x="6614809" y="2149814"/>
                <a:ext cx="505838" cy="461665"/>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31B0EE3F-C5EC-7044-2747-356D9B7A7CD3}"/>
                  </a:ext>
                </a:extLst>
              </p:cNvPr>
              <p:cNvSpPr txBox="1"/>
              <p:nvPr/>
            </p:nvSpPr>
            <p:spPr>
              <a:xfrm>
                <a:off x="6517532" y="2543585"/>
                <a:ext cx="656617" cy="461665"/>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𝒙</m:t>
                      </m:r>
                    </m:oMath>
                  </m:oMathPara>
                </a14:m>
                <a:endParaRPr lang="en-US" sz="2400" b="1" dirty="0"/>
              </a:p>
            </p:txBody>
          </p:sp>
        </mc:Choice>
        <mc:Fallback>
          <p:sp>
            <p:nvSpPr>
              <p:cNvPr id="12" name="TextBox 11">
                <a:extLst>
                  <a:ext uri="{FF2B5EF4-FFF2-40B4-BE49-F238E27FC236}">
                    <a16:creationId xmlns:a16="http://schemas.microsoft.com/office/drawing/2014/main" id="{31B0EE3F-C5EC-7044-2747-356D9B7A7CD3}"/>
                  </a:ext>
                </a:extLst>
              </p:cNvPr>
              <p:cNvSpPr txBox="1">
                <a:spLocks noRot="1" noChangeAspect="1" noMove="1" noResize="1" noEditPoints="1" noAdjustHandles="1" noChangeArrowheads="1" noChangeShapeType="1" noTextEdit="1"/>
              </p:cNvSpPr>
              <p:nvPr/>
            </p:nvSpPr>
            <p:spPr>
              <a:xfrm>
                <a:off x="6517532" y="2543585"/>
                <a:ext cx="656617" cy="461665"/>
              </a:xfrm>
              <a:prstGeom prst="rect">
                <a:avLst/>
              </a:prstGeom>
              <a:blipFill>
                <a:blip r:embed="rId6"/>
                <a:stretch>
                  <a:fillRect/>
                </a:stretch>
              </a:blipFill>
            </p:spPr>
            <p:txBody>
              <a:bodyPr/>
              <a:lstStyle/>
              <a:p>
                <a:r>
                  <a:rPr lang="en-US">
                    <a:noFill/>
                  </a:rPr>
                  <a:t> </a:t>
                </a:r>
              </a:p>
            </p:txBody>
          </p:sp>
        </mc:Fallback>
      </mc:AlternateContent>
      <p:cxnSp>
        <p:nvCxnSpPr>
          <p:cNvPr id="14" name="Straight Arrow Connector 13">
            <a:extLst>
              <a:ext uri="{FF2B5EF4-FFF2-40B4-BE49-F238E27FC236}">
                <a16:creationId xmlns:a16="http://schemas.microsoft.com/office/drawing/2014/main" id="{6243BF4D-71FC-D1BB-59F3-0726FB90A006}"/>
              </a:ext>
            </a:extLst>
          </p:cNvPr>
          <p:cNvCxnSpPr>
            <a:stCxn id="12" idx="3"/>
          </p:cNvCxnSpPr>
          <p:nvPr/>
        </p:nvCxnSpPr>
        <p:spPr>
          <a:xfrm flipV="1">
            <a:off x="7174149" y="2774417"/>
            <a:ext cx="403698" cy="1"/>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3D5A2EDA-1FA3-4CBB-DF1D-709440B2071D}"/>
              </a:ext>
            </a:extLst>
          </p:cNvPr>
          <p:cNvCxnSpPr>
            <a:cxnSpLocks/>
            <a:stCxn id="7" idx="3"/>
          </p:cNvCxnSpPr>
          <p:nvPr/>
        </p:nvCxnSpPr>
        <p:spPr>
          <a:xfrm flipV="1">
            <a:off x="9615792" y="2609444"/>
            <a:ext cx="578795" cy="1"/>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9" name="TextBox 18">
                <a:extLst>
                  <a:ext uri="{FF2B5EF4-FFF2-40B4-BE49-F238E27FC236}">
                    <a16:creationId xmlns:a16="http://schemas.microsoft.com/office/drawing/2014/main" id="{F1FDA4DC-599C-E190-8497-44A17597803D}"/>
                  </a:ext>
                </a:extLst>
              </p:cNvPr>
              <p:cNvSpPr txBox="1"/>
              <p:nvPr/>
            </p:nvSpPr>
            <p:spPr>
              <a:xfrm>
                <a:off x="7670260" y="2376181"/>
                <a:ext cx="6096810"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solidFill>
                                <a:schemeClr val="tx1"/>
                              </a:solidFill>
                              <a:latin typeface="Cambria Math" panose="02040503050406030204" pitchFamily="18" charset="0"/>
                              <a:cs typeface="Arial" panose="020B0604020202020204" pitchFamily="34" charset="0"/>
                            </a:rPr>
                          </m:ctrlPr>
                        </m:sSubPr>
                        <m:e>
                          <m:r>
                            <a:rPr lang="en-US" sz="2400" b="1" i="1" smtClean="0">
                              <a:solidFill>
                                <a:schemeClr val="tx1"/>
                              </a:solidFill>
                              <a:latin typeface="Cambria Math" panose="02040503050406030204" pitchFamily="18" charset="0"/>
                              <a:cs typeface="Arial" panose="020B0604020202020204" pitchFamily="34" charset="0"/>
                            </a:rPr>
                            <m:t>𝑺</m:t>
                          </m:r>
                        </m:e>
                        <m:sub>
                          <m:r>
                            <a:rPr lang="en-US" sz="2400" b="1"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t>𝜽</m:t>
                          </m:r>
                        </m:sub>
                      </m:sSub>
                      <m:r>
                        <a:rPr lang="en-US" sz="2400" b="1" i="1" smtClean="0">
                          <a:solidFill>
                            <a:schemeClr val="tx1"/>
                          </a:solidFill>
                          <a:latin typeface="Cambria Math" panose="02040503050406030204" pitchFamily="18" charset="0"/>
                          <a:cs typeface="Arial" panose="020B0604020202020204" pitchFamily="34" charset="0"/>
                        </a:rPr>
                        <m:t>(</m:t>
                      </m:r>
                      <m:r>
                        <a:rPr lang="en-US" sz="2400" b="1" i="1" smtClean="0">
                          <a:solidFill>
                            <a:schemeClr val="tx1"/>
                          </a:solidFill>
                          <a:latin typeface="Cambria Math" panose="02040503050406030204" pitchFamily="18" charset="0"/>
                          <a:cs typeface="Arial" panose="020B0604020202020204" pitchFamily="34" charset="0"/>
                        </a:rPr>
                        <m:t>𝒙</m:t>
                      </m:r>
                      <m:r>
                        <a:rPr lang="en-US" sz="2400" b="1" i="1" smtClean="0">
                          <a:solidFill>
                            <a:schemeClr val="tx1"/>
                          </a:solidFill>
                          <a:latin typeface="Cambria Math" panose="02040503050406030204" pitchFamily="18" charset="0"/>
                          <a:cs typeface="Arial" panose="020B0604020202020204" pitchFamily="34" charset="0"/>
                        </a:rPr>
                        <m:t>,</m:t>
                      </m:r>
                      <m:r>
                        <a:rPr lang="en-US" sz="2400" b="1"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t>𝝈</m:t>
                      </m:r>
                      <m:r>
                        <a:rPr lang="en-US" sz="2400" b="1"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t>)</m:t>
                      </m:r>
                    </m:oMath>
                  </m:oMathPara>
                </a14:m>
                <a:endParaRPr lang="en-US" sz="2400" dirty="0"/>
              </a:p>
            </p:txBody>
          </p:sp>
        </mc:Choice>
        <mc:Fallback>
          <p:sp>
            <p:nvSpPr>
              <p:cNvPr id="19" name="TextBox 18">
                <a:extLst>
                  <a:ext uri="{FF2B5EF4-FFF2-40B4-BE49-F238E27FC236}">
                    <a16:creationId xmlns:a16="http://schemas.microsoft.com/office/drawing/2014/main" id="{F1FDA4DC-599C-E190-8497-44A17597803D}"/>
                  </a:ext>
                </a:extLst>
              </p:cNvPr>
              <p:cNvSpPr txBox="1">
                <a:spLocks noRot="1" noChangeAspect="1" noMove="1" noResize="1" noEditPoints="1" noAdjustHandles="1" noChangeArrowheads="1" noChangeShapeType="1" noTextEdit="1"/>
              </p:cNvSpPr>
              <p:nvPr/>
            </p:nvSpPr>
            <p:spPr>
              <a:xfrm>
                <a:off x="7670260" y="2376181"/>
                <a:ext cx="6096810" cy="461665"/>
              </a:xfrm>
              <a:prstGeom prst="rect">
                <a:avLst/>
              </a:prstGeom>
              <a:blipFill>
                <a:blip r:embed="rId7"/>
                <a:stretch>
                  <a:fillRect b="-17105"/>
                </a:stretch>
              </a:blipFill>
            </p:spPr>
            <p:txBody>
              <a:bodyPr/>
              <a:lstStyle/>
              <a:p>
                <a:r>
                  <a:rPr lang="en-US">
                    <a:noFill/>
                  </a:rPr>
                  <a:t> </a:t>
                </a:r>
              </a:p>
            </p:txBody>
          </p:sp>
        </mc:Fallback>
      </mc:AlternateContent>
      <p:sp>
        <p:nvSpPr>
          <p:cNvPr id="20" name="TextBox 19">
            <a:extLst>
              <a:ext uri="{FF2B5EF4-FFF2-40B4-BE49-F238E27FC236}">
                <a16:creationId xmlns:a16="http://schemas.microsoft.com/office/drawing/2014/main" id="{53BCB6B0-5B5D-9B0D-855E-5DCE8C6FB817}"/>
              </a:ext>
            </a:extLst>
          </p:cNvPr>
          <p:cNvSpPr txBox="1"/>
          <p:nvPr/>
        </p:nvSpPr>
        <p:spPr>
          <a:xfrm>
            <a:off x="1181910" y="3597394"/>
            <a:ext cx="3740285" cy="461665"/>
          </a:xfrm>
          <a:prstGeom prst="rect">
            <a:avLst/>
          </a:prstGeom>
          <a:noFill/>
        </p:spPr>
        <p:txBody>
          <a:bodyPr wrap="square" rtlCol="0">
            <a:spAutoFit/>
          </a:bodyPr>
          <a:lstStyle/>
          <a:p>
            <a:pPr marL="285750" indent="-285750">
              <a:buFont typeface="Arial" panose="020B0604020202020204" pitchFamily="34" charset="0"/>
              <a:buChar char="•"/>
            </a:pPr>
            <a:r>
              <a:rPr lang="en-US" sz="2400" b="1" dirty="0">
                <a:solidFill>
                  <a:srgbClr val="00B050"/>
                </a:solidFill>
              </a:rPr>
              <a:t>Objective Function</a:t>
            </a:r>
          </a:p>
        </p:txBody>
      </p:sp>
      <mc:AlternateContent xmlns:mc="http://schemas.openxmlformats.org/markup-compatibility/2006">
        <mc:Choice xmlns:a14="http://schemas.microsoft.com/office/drawing/2010/main" Requires="a14">
          <p:sp>
            <p:nvSpPr>
              <p:cNvPr id="21" name="TextBox 20">
                <a:extLst>
                  <a:ext uri="{FF2B5EF4-FFF2-40B4-BE49-F238E27FC236}">
                    <a16:creationId xmlns:a16="http://schemas.microsoft.com/office/drawing/2014/main" id="{DA3A840C-8273-F979-ED14-C88F478BEA2A}"/>
                  </a:ext>
                </a:extLst>
              </p:cNvPr>
              <p:cNvSpPr txBox="1"/>
              <p:nvPr/>
            </p:nvSpPr>
            <p:spPr>
              <a:xfrm>
                <a:off x="5822005" y="3361108"/>
                <a:ext cx="3312268" cy="806375"/>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m:rPr>
                              <m:sty m:val="p"/>
                            </m:rPr>
                            <a:rPr lang="en-US" sz="2400" i="1" smtClean="0">
                              <a:latin typeface="Cambria Math" panose="02040503050406030204" pitchFamily="18" charset="0"/>
                              <a:ea typeface="Cambria Math" panose="02040503050406030204" pitchFamily="18" charset="0"/>
                            </a:rPr>
                            <m:t>∇</m:t>
                          </m:r>
                        </m:e>
                        <m:sub>
                          <m:acc>
                            <m:accPr>
                              <m:chr m:val="̃"/>
                              <m:ctrlPr>
                                <a:rPr lang="en-US" sz="2400" i="1" smtClean="0">
                                  <a:latin typeface="Cambria Math" panose="02040503050406030204" pitchFamily="18" charset="0"/>
                                </a:rPr>
                              </m:ctrlPr>
                            </m:accPr>
                            <m:e>
                              <m:r>
                                <a:rPr lang="en-US" sz="2400" b="0" i="1" smtClean="0">
                                  <a:latin typeface="Cambria Math" panose="02040503050406030204" pitchFamily="18" charset="0"/>
                                </a:rPr>
                                <m:t>𝑥</m:t>
                              </m:r>
                            </m:e>
                          </m:acc>
                        </m:sub>
                      </m:sSub>
                      <m:func>
                        <m:funcPr>
                          <m:ctrlPr>
                            <a:rPr lang="en-US" sz="2400" i="1" smtClean="0">
                              <a:latin typeface="Cambria Math" panose="02040503050406030204" pitchFamily="18" charset="0"/>
                            </a:rPr>
                          </m:ctrlPr>
                        </m:funcPr>
                        <m:fName>
                          <m:r>
                            <m:rPr>
                              <m:sty m:val="p"/>
                            </m:rPr>
                            <a:rPr lang="en-US" sz="2400" i="0" smtClean="0">
                              <a:latin typeface="Cambria Math" panose="02040503050406030204" pitchFamily="18" charset="0"/>
                            </a:rPr>
                            <m:t>log</m:t>
                          </m:r>
                        </m:fName>
                        <m:e>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𝑞</m:t>
                              </m:r>
                            </m:e>
                            <m:sub>
                              <m:r>
                                <a:rPr lang="en-US" sz="2400" i="1" smtClean="0">
                                  <a:latin typeface="Cambria Math" panose="02040503050406030204" pitchFamily="18" charset="0"/>
                                  <a:ea typeface="Cambria Math" panose="02040503050406030204" pitchFamily="18" charset="0"/>
                                </a:rPr>
                                <m:t>𝜎</m:t>
                              </m:r>
                            </m:sub>
                          </m:sSub>
                          <m:d>
                            <m:dPr>
                              <m:ctrlPr>
                                <a:rPr lang="en-US" sz="2400" b="0" i="1" smtClean="0">
                                  <a:latin typeface="Cambria Math" panose="02040503050406030204" pitchFamily="18" charset="0"/>
                                </a:rPr>
                              </m:ctrlPr>
                            </m:dPr>
                            <m:e>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𝑥</m:t>
                                  </m:r>
                                </m:e>
                              </m:acc>
                            </m:e>
                            <m:e>
                              <m:r>
                                <a:rPr lang="en-US" sz="2400" b="0" i="1" smtClean="0">
                                  <a:latin typeface="Cambria Math" panose="02040503050406030204" pitchFamily="18" charset="0"/>
                                </a:rPr>
                                <m:t>𝑥</m:t>
                              </m:r>
                            </m:e>
                          </m:d>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𝑥</m:t>
                                  </m:r>
                                </m:e>
                              </m:acc>
                              <m:r>
                                <a:rPr lang="en-US" sz="2400" b="0" i="1" smtClean="0">
                                  <a:latin typeface="Cambria Math" panose="02040503050406030204" pitchFamily="18" charset="0"/>
                                </a:rPr>
                                <m:t>−</m:t>
                              </m:r>
                              <m:r>
                                <a:rPr lang="en-US" sz="2400" b="0" i="1" smtClean="0">
                                  <a:latin typeface="Cambria Math" panose="02040503050406030204" pitchFamily="18" charset="0"/>
                                </a:rPr>
                                <m:t>𝑥</m:t>
                              </m:r>
                            </m:num>
                            <m:den>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𝜎</m:t>
                                  </m:r>
                                </m:e>
                                <m:sup>
                                  <m:r>
                                    <a:rPr lang="en-US" sz="2400" b="0" i="1" smtClean="0">
                                      <a:latin typeface="Cambria Math" panose="02040503050406030204" pitchFamily="18" charset="0"/>
                                    </a:rPr>
                                    <m:t>2</m:t>
                                  </m:r>
                                </m:sup>
                              </m:sSup>
                            </m:den>
                          </m:f>
                        </m:e>
                      </m:func>
                    </m:oMath>
                  </m:oMathPara>
                </a14:m>
                <a:endParaRPr lang="en-US" sz="2400" dirty="0"/>
              </a:p>
            </p:txBody>
          </p:sp>
        </mc:Choice>
        <mc:Fallback>
          <p:sp>
            <p:nvSpPr>
              <p:cNvPr id="21" name="TextBox 20">
                <a:extLst>
                  <a:ext uri="{FF2B5EF4-FFF2-40B4-BE49-F238E27FC236}">
                    <a16:creationId xmlns:a16="http://schemas.microsoft.com/office/drawing/2014/main" id="{DA3A840C-8273-F979-ED14-C88F478BEA2A}"/>
                  </a:ext>
                </a:extLst>
              </p:cNvPr>
              <p:cNvSpPr txBox="1">
                <a:spLocks noRot="1" noChangeAspect="1" noMove="1" noResize="1" noEditPoints="1" noAdjustHandles="1" noChangeArrowheads="1" noChangeShapeType="1" noTextEdit="1"/>
              </p:cNvSpPr>
              <p:nvPr/>
            </p:nvSpPr>
            <p:spPr>
              <a:xfrm>
                <a:off x="5822005" y="3361108"/>
                <a:ext cx="3312268" cy="806375"/>
              </a:xfrm>
              <a:prstGeom prst="rect">
                <a:avLst/>
              </a:prstGeom>
              <a:blipFill>
                <a:blip r:embed="rId8"/>
                <a:stretch>
                  <a:fillRect r="-36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2" name="TextBox 21">
                <a:extLst>
                  <a:ext uri="{FF2B5EF4-FFF2-40B4-BE49-F238E27FC236}">
                    <a16:creationId xmlns:a16="http://schemas.microsoft.com/office/drawing/2014/main" id="{743D45B8-9541-1523-8A0B-7450903642D6}"/>
                  </a:ext>
                </a:extLst>
              </p:cNvPr>
              <p:cNvSpPr txBox="1"/>
              <p:nvPr/>
            </p:nvSpPr>
            <p:spPr>
              <a:xfrm>
                <a:off x="325876" y="4178631"/>
                <a:ext cx="9012677" cy="1055097"/>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𝑙</m:t>
                      </m:r>
                      <m:d>
                        <m:dPr>
                          <m:ctrlPr>
                            <a:rPr lang="en-US" sz="2400" b="0" i="1" smtClean="0">
                              <a:latin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𝜃</m:t>
                          </m:r>
                          <m:r>
                            <a:rPr lang="en-US" sz="2400" b="0" i="1" smtClean="0">
                              <a:latin typeface="Cambria Math" panose="02040503050406030204" pitchFamily="18" charset="0"/>
                              <a:ea typeface="Cambria Math" panose="02040503050406030204" pitchFamily="18" charset="0"/>
                            </a:rPr>
                            <m:t>, </m:t>
                          </m:r>
                          <m:r>
                            <a:rPr lang="en-US" sz="2400" b="0" i="1" smtClean="0">
                              <a:latin typeface="Cambria Math" panose="02040503050406030204" pitchFamily="18" charset="0"/>
                              <a:ea typeface="Cambria Math" panose="02040503050406030204" pitchFamily="18" charset="0"/>
                            </a:rPr>
                            <m:t>𝜎</m:t>
                          </m:r>
                        </m:e>
                      </m:d>
                      <m:r>
                        <a:rPr lang="en-US" sz="2400" b="0" i="1" smtClean="0">
                          <a:latin typeface="Cambria Math" panose="02040503050406030204" pitchFamily="18" charset="0"/>
                          <a:ea typeface="Cambria Math" panose="02040503050406030204" pitchFamily="18" charset="0"/>
                        </a:rPr>
                        <m:t>=</m:t>
                      </m:r>
                      <m:f>
                        <m:fPr>
                          <m:ctrlPr>
                            <a:rPr lang="en-US" sz="2400" b="0" i="1" smtClean="0">
                              <a:latin typeface="Cambria Math" panose="02040503050406030204" pitchFamily="18" charset="0"/>
                              <a:ea typeface="Cambria Math" panose="02040503050406030204" pitchFamily="18" charset="0"/>
                            </a:rPr>
                          </m:ctrlPr>
                        </m:fPr>
                        <m:num>
                          <m:r>
                            <a:rPr lang="en-US" sz="2400" b="0" i="1" smtClean="0">
                              <a:latin typeface="Cambria Math" panose="02040503050406030204" pitchFamily="18" charset="0"/>
                              <a:ea typeface="Cambria Math" panose="02040503050406030204" pitchFamily="18" charset="0"/>
                            </a:rPr>
                            <m:t>1</m:t>
                          </m:r>
                        </m:num>
                        <m:den>
                          <m:r>
                            <a:rPr lang="en-US" sz="2400" b="0" i="1" smtClean="0">
                              <a:latin typeface="Cambria Math" panose="02040503050406030204" pitchFamily="18" charset="0"/>
                              <a:ea typeface="Cambria Math" panose="02040503050406030204" pitchFamily="18" charset="0"/>
                            </a:rPr>
                            <m:t>2</m:t>
                          </m:r>
                        </m:den>
                      </m:f>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𝐸</m:t>
                          </m:r>
                        </m:e>
                        <m:sub>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𝑃</m:t>
                              </m:r>
                            </m:e>
                            <m:sub>
                              <m:r>
                                <a:rPr lang="en-US" sz="2400" b="0" i="1" smtClean="0">
                                  <a:latin typeface="Cambria Math" panose="02040503050406030204" pitchFamily="18" charset="0"/>
                                  <a:ea typeface="Cambria Math" panose="02040503050406030204" pitchFamily="18" charset="0"/>
                                </a:rPr>
                                <m:t>𝑑𝑎𝑡𝑎</m:t>
                              </m:r>
                            </m:sub>
                          </m:sSub>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𝑥</m:t>
                          </m:r>
                          <m:r>
                            <a:rPr lang="en-US" sz="2400" b="0" i="1" smtClean="0">
                              <a:latin typeface="Cambria Math" panose="02040503050406030204" pitchFamily="18" charset="0"/>
                              <a:ea typeface="Cambria Math" panose="02040503050406030204" pitchFamily="18" charset="0"/>
                            </a:rPr>
                            <m:t>)</m:t>
                          </m:r>
                        </m:sub>
                      </m:sSub>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𝐸</m:t>
                          </m:r>
                        </m:e>
                        <m:sub>
                          <m:acc>
                            <m:accPr>
                              <m:chr m:val="̃"/>
                              <m:ctrlPr>
                                <a:rPr lang="en-US" sz="2400" b="0" i="1" smtClean="0">
                                  <a:latin typeface="Cambria Math" panose="02040503050406030204" pitchFamily="18" charset="0"/>
                                  <a:ea typeface="Cambria Math" panose="02040503050406030204" pitchFamily="18" charset="0"/>
                                </a:rPr>
                              </m:ctrlPr>
                            </m:accPr>
                            <m:e>
                              <m:r>
                                <a:rPr lang="en-US" sz="2400" b="0" i="1" smtClean="0">
                                  <a:latin typeface="Cambria Math" panose="02040503050406030204" pitchFamily="18" charset="0"/>
                                  <a:ea typeface="Cambria Math" panose="02040503050406030204" pitchFamily="18" charset="0"/>
                                </a:rPr>
                                <m:t>𝑥</m:t>
                              </m:r>
                            </m:e>
                          </m:acc>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𝑁</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𝑥</m:t>
                          </m:r>
                          <m:r>
                            <a:rPr lang="en-US" sz="2400" b="0" i="1" smtClean="0">
                              <a:latin typeface="Cambria Math" panose="02040503050406030204" pitchFamily="18" charset="0"/>
                              <a:ea typeface="Cambria Math" panose="02040503050406030204" pitchFamily="18" charset="0"/>
                            </a:rPr>
                            <m:t>, </m:t>
                          </m:r>
                          <m:sSup>
                            <m:sSupPr>
                              <m:ctrlPr>
                                <a:rPr lang="en-US" sz="2400" b="0" i="1" smtClean="0">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𝜎</m:t>
                              </m:r>
                            </m:e>
                            <m:sup>
                              <m:r>
                                <a:rPr lang="en-US" sz="2400" b="0" i="1" smtClean="0">
                                  <a:latin typeface="Cambria Math" panose="02040503050406030204" pitchFamily="18" charset="0"/>
                                  <a:ea typeface="Cambria Math" panose="02040503050406030204" pitchFamily="18" charset="0"/>
                                </a:rPr>
                                <m:t>2</m:t>
                              </m:r>
                            </m:sup>
                          </m:sSup>
                          <m:r>
                            <a:rPr lang="en-US" sz="2400" b="0" i="1" smtClean="0">
                              <a:latin typeface="Cambria Math" panose="02040503050406030204" pitchFamily="18" charset="0"/>
                              <a:ea typeface="Cambria Math" panose="02040503050406030204" pitchFamily="18" charset="0"/>
                            </a:rPr>
                            <m:t>)</m:t>
                          </m:r>
                        </m:sub>
                      </m:sSub>
                      <m:d>
                        <m:dPr>
                          <m:begChr m:val="["/>
                          <m:endChr m:val="]"/>
                          <m:ctrlPr>
                            <a:rPr lang="en-US" sz="2400" b="0" i="1" smtClean="0">
                              <a:latin typeface="Cambria Math" panose="02040503050406030204" pitchFamily="18" charset="0"/>
                              <a:ea typeface="Cambria Math" panose="02040503050406030204" pitchFamily="18" charset="0"/>
                            </a:rPr>
                          </m:ctrlPr>
                        </m:dPr>
                        <m:e>
                          <m:sSubSup>
                            <m:sSubSupPr>
                              <m:ctrlPr>
                                <a:rPr lang="en-US" sz="2400" b="0" i="1" smtClean="0">
                                  <a:latin typeface="Cambria Math" panose="02040503050406030204" pitchFamily="18" charset="0"/>
                                  <a:ea typeface="Cambria Math" panose="02040503050406030204" pitchFamily="18" charset="0"/>
                                </a:rPr>
                              </m:ctrlPr>
                            </m:sSubSupPr>
                            <m:e>
                              <m:d>
                                <m:dPr>
                                  <m:begChr m:val="‖"/>
                                  <m:endChr m:val="‖"/>
                                  <m:ctrlPr>
                                    <a:rPr lang="en-US" sz="2400" i="1">
                                      <a:latin typeface="Cambria Math" panose="02040503050406030204" pitchFamily="18" charset="0"/>
                                      <a:ea typeface="Cambria Math" panose="02040503050406030204" pitchFamily="18" charset="0"/>
                                    </a:rPr>
                                  </m:ctrlPr>
                                </m:dPr>
                                <m:e>
                                  <m:sSub>
                                    <m:sSubPr>
                                      <m:ctrlPr>
                                        <a:rPr lang="en-US" sz="2400" b="1" i="1">
                                          <a:latin typeface="Cambria Math" panose="02040503050406030204" pitchFamily="18" charset="0"/>
                                          <a:cs typeface="Arial" panose="020B0604020202020204" pitchFamily="34" charset="0"/>
                                        </a:rPr>
                                      </m:ctrlPr>
                                    </m:sSubPr>
                                    <m:e>
                                      <m:r>
                                        <a:rPr lang="en-US" sz="2400" b="1" i="1">
                                          <a:latin typeface="Cambria Math" panose="02040503050406030204" pitchFamily="18" charset="0"/>
                                          <a:cs typeface="Arial" panose="020B0604020202020204" pitchFamily="34" charset="0"/>
                                        </a:rPr>
                                        <m:t>𝑺</m:t>
                                      </m:r>
                                    </m:e>
                                    <m:sub>
                                      <m:r>
                                        <a:rPr lang="en-US" sz="2400" b="1" i="1">
                                          <a:latin typeface="Cambria Math" panose="02040503050406030204" pitchFamily="18" charset="0"/>
                                          <a:ea typeface="Cambria Math" panose="02040503050406030204" pitchFamily="18" charset="0"/>
                                          <a:cs typeface="Arial" panose="020B0604020202020204" pitchFamily="34" charset="0"/>
                                        </a:rPr>
                                        <m:t>𝜽</m:t>
                                      </m:r>
                                    </m:sub>
                                  </m:sSub>
                                  <m:d>
                                    <m:dPr>
                                      <m:ctrlPr>
                                        <a:rPr lang="en-US" sz="2400" b="1" i="1">
                                          <a:latin typeface="Cambria Math" panose="02040503050406030204" pitchFamily="18" charset="0"/>
                                          <a:ea typeface="Cambria Math" panose="02040503050406030204" pitchFamily="18" charset="0"/>
                                          <a:cs typeface="Arial" panose="020B0604020202020204" pitchFamily="34" charset="0"/>
                                        </a:rPr>
                                      </m:ctrlPr>
                                    </m:dPr>
                                    <m:e>
                                      <m:acc>
                                        <m:accPr>
                                          <m:chr m:val="̃"/>
                                          <m:ctrlPr>
                                            <a:rPr lang="en-US" sz="2400" b="1" i="1">
                                              <a:latin typeface="Cambria Math" panose="02040503050406030204" pitchFamily="18" charset="0"/>
                                              <a:cs typeface="Arial" panose="020B0604020202020204" pitchFamily="34" charset="0"/>
                                            </a:rPr>
                                          </m:ctrlPr>
                                        </m:accPr>
                                        <m:e>
                                          <m:r>
                                            <a:rPr lang="en-US" sz="2400" i="1">
                                              <a:latin typeface="Cambria Math" panose="02040503050406030204" pitchFamily="18" charset="0"/>
                                              <a:cs typeface="Arial" panose="020B0604020202020204" pitchFamily="34" charset="0"/>
                                            </a:rPr>
                                            <m:t>𝑥</m:t>
                                          </m:r>
                                        </m:e>
                                      </m:acc>
                                      <m:r>
                                        <a:rPr lang="en-US" sz="2400" b="1" i="1">
                                          <a:latin typeface="Cambria Math" panose="02040503050406030204" pitchFamily="18" charset="0"/>
                                          <a:cs typeface="Arial" panose="020B0604020202020204" pitchFamily="34" charset="0"/>
                                        </a:rPr>
                                        <m:t>,</m:t>
                                      </m:r>
                                      <m:r>
                                        <a:rPr lang="en-US" sz="2400" b="1" i="1">
                                          <a:latin typeface="Cambria Math" panose="02040503050406030204" pitchFamily="18" charset="0"/>
                                          <a:ea typeface="Cambria Math" panose="02040503050406030204" pitchFamily="18" charset="0"/>
                                          <a:cs typeface="Arial" panose="020B0604020202020204" pitchFamily="34" charset="0"/>
                                        </a:rPr>
                                        <m:t>𝝈</m:t>
                                      </m:r>
                                    </m:e>
                                  </m:d>
                                  <m:r>
                                    <a:rPr lang="en-US" sz="2400" b="1"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400" i="1">
                                          <a:latin typeface="Cambria Math" panose="02040503050406030204" pitchFamily="18" charset="0"/>
                                        </a:rPr>
                                      </m:ctrlPr>
                                    </m:fPr>
                                    <m:num>
                                      <m:acc>
                                        <m:accPr>
                                          <m:chr m:val="̃"/>
                                          <m:ctrlPr>
                                            <a:rPr lang="en-US" sz="2400" i="1">
                                              <a:latin typeface="Cambria Math" panose="02040503050406030204" pitchFamily="18" charset="0"/>
                                            </a:rPr>
                                          </m:ctrlPr>
                                        </m:accPr>
                                        <m:e>
                                          <m:r>
                                            <a:rPr lang="en-US" sz="2400" i="1">
                                              <a:latin typeface="Cambria Math" panose="02040503050406030204" pitchFamily="18" charset="0"/>
                                            </a:rPr>
                                            <m:t>𝑥</m:t>
                                          </m:r>
                                        </m:e>
                                      </m:acc>
                                      <m:r>
                                        <a:rPr lang="en-US" sz="2400" i="1">
                                          <a:latin typeface="Cambria Math" panose="02040503050406030204" pitchFamily="18" charset="0"/>
                                        </a:rPr>
                                        <m:t>−</m:t>
                                      </m:r>
                                      <m:r>
                                        <a:rPr lang="en-US" sz="2400" i="1">
                                          <a:latin typeface="Cambria Math" panose="02040503050406030204" pitchFamily="18" charset="0"/>
                                        </a:rPr>
                                        <m:t>𝑥</m:t>
                                      </m:r>
                                    </m:num>
                                    <m:den>
                                      <m:sSup>
                                        <m:sSupPr>
                                          <m:ctrlPr>
                                            <a:rPr lang="en-US" sz="2400" i="1">
                                              <a:latin typeface="Cambria Math" panose="02040503050406030204" pitchFamily="18" charset="0"/>
                                            </a:rPr>
                                          </m:ctrlPr>
                                        </m:sSupPr>
                                        <m:e>
                                          <m:r>
                                            <a:rPr lang="en-US" sz="2400" i="1">
                                              <a:latin typeface="Cambria Math" panose="02040503050406030204" pitchFamily="18" charset="0"/>
                                              <a:ea typeface="Cambria Math" panose="02040503050406030204" pitchFamily="18" charset="0"/>
                                            </a:rPr>
                                            <m:t>𝜎</m:t>
                                          </m:r>
                                        </m:e>
                                        <m:sup>
                                          <m:r>
                                            <a:rPr lang="en-US" sz="2400" i="1">
                                              <a:latin typeface="Cambria Math" panose="02040503050406030204" pitchFamily="18" charset="0"/>
                                            </a:rPr>
                                            <m:t>2</m:t>
                                          </m:r>
                                        </m:sup>
                                      </m:sSup>
                                    </m:den>
                                  </m:f>
                                </m:e>
                              </m:d>
                            </m:e>
                            <m:sub>
                              <m:r>
                                <a:rPr lang="en-US" sz="2400" b="0" i="1" smtClean="0">
                                  <a:latin typeface="Cambria Math" panose="02040503050406030204" pitchFamily="18" charset="0"/>
                                  <a:ea typeface="Cambria Math" panose="02040503050406030204" pitchFamily="18" charset="0"/>
                                </a:rPr>
                                <m:t>2</m:t>
                              </m:r>
                            </m:sub>
                            <m:sup>
                              <m:r>
                                <a:rPr lang="en-US" sz="2400" b="0" i="1" smtClean="0">
                                  <a:latin typeface="Cambria Math" panose="02040503050406030204" pitchFamily="18" charset="0"/>
                                  <a:ea typeface="Cambria Math" panose="02040503050406030204" pitchFamily="18" charset="0"/>
                                </a:rPr>
                                <m:t>2</m:t>
                              </m:r>
                            </m:sup>
                          </m:sSubSup>
                        </m:e>
                      </m:d>
                    </m:oMath>
                  </m:oMathPara>
                </a14:m>
                <a:endParaRPr lang="en-US" sz="2400" dirty="0"/>
              </a:p>
            </p:txBody>
          </p:sp>
        </mc:Choice>
        <mc:Fallback>
          <p:sp>
            <p:nvSpPr>
              <p:cNvPr id="22" name="TextBox 21">
                <a:extLst>
                  <a:ext uri="{FF2B5EF4-FFF2-40B4-BE49-F238E27FC236}">
                    <a16:creationId xmlns:a16="http://schemas.microsoft.com/office/drawing/2014/main" id="{743D45B8-9541-1523-8A0B-7450903642D6}"/>
                  </a:ext>
                </a:extLst>
              </p:cNvPr>
              <p:cNvSpPr txBox="1">
                <a:spLocks noRot="1" noChangeAspect="1" noMove="1" noResize="1" noEditPoints="1" noAdjustHandles="1" noChangeArrowheads="1" noChangeShapeType="1" noTextEdit="1"/>
              </p:cNvSpPr>
              <p:nvPr/>
            </p:nvSpPr>
            <p:spPr>
              <a:xfrm>
                <a:off x="325876" y="4178631"/>
                <a:ext cx="9012677" cy="1055097"/>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3" name="TextBox 22">
                <a:extLst>
                  <a:ext uri="{FF2B5EF4-FFF2-40B4-BE49-F238E27FC236}">
                    <a16:creationId xmlns:a16="http://schemas.microsoft.com/office/drawing/2014/main" id="{AC9DC449-85D2-4A46-C589-E1AC43FB4629}"/>
                  </a:ext>
                </a:extLst>
              </p:cNvPr>
              <p:cNvSpPr txBox="1"/>
              <p:nvPr/>
            </p:nvSpPr>
            <p:spPr>
              <a:xfrm>
                <a:off x="-63230" y="5218919"/>
                <a:ext cx="7417340" cy="878767"/>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𝑙</m:t>
                      </m:r>
                      <m:d>
                        <m:dPr>
                          <m:ctrlPr>
                            <a:rPr lang="en-US" sz="2400" b="0" i="1" smtClean="0">
                              <a:latin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𝜃</m:t>
                          </m:r>
                          <m:r>
                            <a:rPr lang="en-US" sz="2400" b="0" i="1" smtClean="0">
                              <a:latin typeface="Cambria Math" panose="02040503050406030204" pitchFamily="18" charset="0"/>
                              <a:ea typeface="Cambria Math" panose="02040503050406030204" pitchFamily="18" charset="0"/>
                            </a:rPr>
                            <m:t>,</m:t>
                          </m:r>
                          <m:sSubSup>
                            <m:sSubSupPr>
                              <m:ctrlPr>
                                <a:rPr lang="en-US" sz="2400" i="1">
                                  <a:latin typeface="Cambria Math" panose="02040503050406030204" pitchFamily="18" charset="0"/>
                                </a:rPr>
                              </m:ctrlPr>
                            </m:sSubSupPr>
                            <m:e>
                              <m:d>
                                <m:dPr>
                                  <m:begChr m:val="{"/>
                                  <m:endChr m:val="}"/>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𝜎</m:t>
                                      </m:r>
                                    </m:e>
                                    <m:sub>
                                      <m:r>
                                        <a:rPr lang="en-US" sz="2400" i="1">
                                          <a:latin typeface="Cambria Math" panose="02040503050406030204" pitchFamily="18" charset="0"/>
                                        </a:rPr>
                                        <m:t>𝑖</m:t>
                                      </m:r>
                                    </m:sub>
                                  </m:sSub>
                                </m:e>
                              </m:d>
                            </m:e>
                            <m:sub>
                              <m:r>
                                <a:rPr lang="en-US" sz="2400" i="1">
                                  <a:latin typeface="Cambria Math" panose="02040503050406030204" pitchFamily="18" charset="0"/>
                                </a:rPr>
                                <m:t>𝑖</m:t>
                              </m:r>
                              <m:r>
                                <a:rPr lang="en-US" sz="2400" i="1">
                                  <a:latin typeface="Cambria Math" panose="02040503050406030204" pitchFamily="18" charset="0"/>
                                </a:rPr>
                                <m:t>=1</m:t>
                              </m:r>
                            </m:sub>
                            <m:sup>
                              <m:r>
                                <a:rPr lang="en-US" sz="2400" i="1">
                                  <a:latin typeface="Cambria Math" panose="02040503050406030204" pitchFamily="18" charset="0"/>
                                </a:rPr>
                                <m:t>𝐿</m:t>
                              </m:r>
                            </m:sup>
                          </m:sSubSup>
                        </m:e>
                      </m:d>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m:t>
                          </m:r>
                        </m:num>
                        <m:den>
                          <m:r>
                            <a:rPr lang="en-US" sz="2400" b="0" i="1" smtClean="0">
                              <a:latin typeface="Cambria Math" panose="02040503050406030204" pitchFamily="18" charset="0"/>
                            </a:rPr>
                            <m:t>𝐿</m:t>
                          </m:r>
                        </m:den>
                      </m:f>
                      <m:nary>
                        <m:naryPr>
                          <m:chr m:val="∑"/>
                          <m:limLoc m:val="subSup"/>
                          <m:ctrlPr>
                            <a:rPr lang="en-US" sz="2400" b="0" i="1" smtClean="0">
                              <a:latin typeface="Cambria Math" panose="02040503050406030204" pitchFamily="18" charset="0"/>
                            </a:rPr>
                          </m:ctrlPr>
                        </m:naryPr>
                        <m:sub>
                          <m:r>
                            <m:rPr>
                              <m:brk m:alnAt="25"/>
                            </m:rPr>
                            <a:rPr lang="en-US" sz="2400" b="0" i="1" smtClean="0">
                              <a:latin typeface="Cambria Math" panose="02040503050406030204" pitchFamily="18" charset="0"/>
                            </a:rPr>
                            <m:t>𝑖</m:t>
                          </m:r>
                          <m:r>
                            <a:rPr lang="en-US" sz="2400" b="0" i="1" smtClean="0">
                              <a:latin typeface="Cambria Math" panose="02040503050406030204" pitchFamily="18" charset="0"/>
                            </a:rPr>
                            <m:t>=1</m:t>
                          </m:r>
                        </m:sub>
                        <m:sup>
                          <m:r>
                            <a:rPr lang="en-US" sz="2400" b="0" i="1" smtClean="0">
                              <a:latin typeface="Cambria Math" panose="02040503050406030204" pitchFamily="18" charset="0"/>
                            </a:rPr>
                            <m:t>𝐿</m:t>
                          </m:r>
                        </m:sup>
                        <m:e>
                          <m:r>
                            <a:rPr lang="en-US" sz="2400" b="0" i="1" smtClean="0">
                              <a:latin typeface="Cambria Math" panose="02040503050406030204" pitchFamily="18" charset="0"/>
                              <a:ea typeface="Cambria Math" panose="02040503050406030204" pitchFamily="18" charset="0"/>
                            </a:rPr>
                            <m:t>𝜆</m:t>
                          </m:r>
                          <m:d>
                            <m:dPr>
                              <m:ctrlPr>
                                <a:rPr lang="en-US" sz="2400" b="0" i="1" smtClean="0">
                                  <a:latin typeface="Cambria Math" panose="02040503050406030204" pitchFamily="18" charset="0"/>
                                  <a:ea typeface="Cambria Math" panose="02040503050406030204" pitchFamily="18" charset="0"/>
                                </a:rPr>
                              </m:ctrlPr>
                            </m:dPr>
                            <m:e>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𝜎</m:t>
                                  </m:r>
                                </m:e>
                                <m:sub>
                                  <m:r>
                                    <a:rPr lang="en-US" sz="2400" b="0" i="1" smtClean="0">
                                      <a:latin typeface="Cambria Math" panose="02040503050406030204" pitchFamily="18" charset="0"/>
                                      <a:ea typeface="Cambria Math" panose="02040503050406030204" pitchFamily="18" charset="0"/>
                                    </a:rPr>
                                    <m:t>𝑖</m:t>
                                  </m:r>
                                </m:sub>
                              </m:sSub>
                            </m:e>
                          </m:d>
                          <m:r>
                            <a:rPr lang="en-US" sz="2400" b="0" i="1" smtClean="0">
                              <a:latin typeface="Cambria Math" panose="02040503050406030204" pitchFamily="18" charset="0"/>
                              <a:ea typeface="Cambria Math" panose="02040503050406030204" pitchFamily="18" charset="0"/>
                            </a:rPr>
                            <m:t>𝑙</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𝜃</m:t>
                          </m:r>
                          <m:r>
                            <a:rPr lang="en-US" sz="2400" b="0" i="1" smtClean="0">
                              <a:latin typeface="Cambria Math" panose="02040503050406030204" pitchFamily="18" charset="0"/>
                              <a:ea typeface="Cambria Math" panose="02040503050406030204" pitchFamily="18" charset="0"/>
                            </a:rPr>
                            <m:t>, </m:t>
                          </m:r>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𝜎</m:t>
                              </m:r>
                            </m:e>
                            <m:sub>
                              <m:r>
                                <a:rPr lang="en-US" sz="2400" b="0" i="1" smtClean="0">
                                  <a:latin typeface="Cambria Math" panose="02040503050406030204" pitchFamily="18" charset="0"/>
                                  <a:ea typeface="Cambria Math" panose="02040503050406030204" pitchFamily="18" charset="0"/>
                                </a:rPr>
                                <m:t>𝑖</m:t>
                              </m:r>
                            </m:sub>
                          </m:sSub>
                          <m:r>
                            <a:rPr lang="en-US" sz="2400" b="0" i="1" smtClean="0">
                              <a:latin typeface="Cambria Math" panose="02040503050406030204" pitchFamily="18" charset="0"/>
                              <a:ea typeface="Cambria Math" panose="02040503050406030204" pitchFamily="18" charset="0"/>
                            </a:rPr>
                            <m:t>)</m:t>
                          </m:r>
                        </m:e>
                      </m:nary>
                    </m:oMath>
                  </m:oMathPara>
                </a14:m>
                <a:endParaRPr lang="en-US" sz="2400" dirty="0"/>
              </a:p>
            </p:txBody>
          </p:sp>
        </mc:Choice>
        <mc:Fallback>
          <p:sp>
            <p:nvSpPr>
              <p:cNvPr id="23" name="TextBox 22">
                <a:extLst>
                  <a:ext uri="{FF2B5EF4-FFF2-40B4-BE49-F238E27FC236}">
                    <a16:creationId xmlns:a16="http://schemas.microsoft.com/office/drawing/2014/main" id="{AC9DC449-85D2-4A46-C589-E1AC43FB4629}"/>
                  </a:ext>
                </a:extLst>
              </p:cNvPr>
              <p:cNvSpPr txBox="1">
                <a:spLocks noRot="1" noChangeAspect="1" noMove="1" noResize="1" noEditPoints="1" noAdjustHandles="1" noChangeArrowheads="1" noChangeShapeType="1" noTextEdit="1"/>
              </p:cNvSpPr>
              <p:nvPr/>
            </p:nvSpPr>
            <p:spPr>
              <a:xfrm>
                <a:off x="-63230" y="5218919"/>
                <a:ext cx="7417340" cy="878767"/>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4" name="TextBox 23">
                <a:extLst>
                  <a:ext uri="{FF2B5EF4-FFF2-40B4-BE49-F238E27FC236}">
                    <a16:creationId xmlns:a16="http://schemas.microsoft.com/office/drawing/2014/main" id="{6EA42B23-37E7-A98F-F5B2-00A5B0AE97F7}"/>
                  </a:ext>
                </a:extLst>
              </p:cNvPr>
              <p:cNvSpPr txBox="1"/>
              <p:nvPr/>
            </p:nvSpPr>
            <p:spPr>
              <a:xfrm>
                <a:off x="384243" y="6186792"/>
                <a:ext cx="6619673" cy="488339"/>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sz="2400" b="1" i="1" smtClean="0">
                              <a:latin typeface="Cambria Math" panose="02040503050406030204" pitchFamily="18" charset="0"/>
                              <a:cs typeface="Arial" panose="020B0604020202020204" pitchFamily="34" charset="0"/>
                            </a:rPr>
                          </m:ctrlPr>
                        </m:sSubPr>
                        <m:e>
                          <m:r>
                            <a:rPr lang="en-US" sz="2400" b="1" i="1">
                              <a:latin typeface="Cambria Math" panose="02040503050406030204" pitchFamily="18" charset="0"/>
                              <a:cs typeface="Arial" panose="020B0604020202020204" pitchFamily="34" charset="0"/>
                            </a:rPr>
                            <m:t>𝑺</m:t>
                          </m:r>
                        </m:e>
                        <m:sub>
                          <m:r>
                            <a:rPr lang="en-US" sz="2400" b="1" i="1">
                              <a:latin typeface="Cambria Math" panose="02040503050406030204" pitchFamily="18" charset="0"/>
                              <a:ea typeface="Cambria Math" panose="02040503050406030204" pitchFamily="18" charset="0"/>
                              <a:cs typeface="Arial" panose="020B0604020202020204" pitchFamily="34" charset="0"/>
                            </a:rPr>
                            <m:t>𝜽</m:t>
                          </m:r>
                        </m:sub>
                      </m:sSub>
                      <m:d>
                        <m:dPr>
                          <m:ctrlPr>
                            <a:rPr lang="en-US" sz="2400" b="1" i="1">
                              <a:latin typeface="Cambria Math" panose="02040503050406030204" pitchFamily="18" charset="0"/>
                              <a:ea typeface="Cambria Math" panose="02040503050406030204" pitchFamily="18" charset="0"/>
                              <a:cs typeface="Arial" panose="020B0604020202020204" pitchFamily="34" charset="0"/>
                            </a:rPr>
                          </m:ctrlPr>
                        </m:dPr>
                        <m:e>
                          <m:acc>
                            <m:accPr>
                              <m:chr m:val="̃"/>
                              <m:ctrlPr>
                                <a:rPr lang="en-US" sz="2400" b="1" i="1">
                                  <a:latin typeface="Cambria Math" panose="02040503050406030204" pitchFamily="18" charset="0"/>
                                  <a:cs typeface="Arial" panose="020B0604020202020204" pitchFamily="34" charset="0"/>
                                </a:rPr>
                              </m:ctrlPr>
                            </m:accPr>
                            <m:e>
                              <m:r>
                                <a:rPr lang="en-US" sz="2400" i="1">
                                  <a:latin typeface="Cambria Math" panose="02040503050406030204" pitchFamily="18" charset="0"/>
                                  <a:cs typeface="Arial" panose="020B0604020202020204" pitchFamily="34" charset="0"/>
                                </a:rPr>
                                <m:t>𝑥</m:t>
                              </m:r>
                            </m:e>
                          </m:acc>
                          <m:r>
                            <a:rPr lang="en-US" sz="2400" b="1" i="1">
                              <a:latin typeface="Cambria Math" panose="02040503050406030204" pitchFamily="18" charset="0"/>
                              <a:cs typeface="Arial" panose="020B0604020202020204" pitchFamily="34" charset="0"/>
                            </a:rPr>
                            <m:t>,</m:t>
                          </m:r>
                          <m:r>
                            <a:rPr lang="en-US" sz="2400" b="1" i="1">
                              <a:latin typeface="Cambria Math" panose="02040503050406030204" pitchFamily="18" charset="0"/>
                              <a:ea typeface="Cambria Math" panose="02040503050406030204" pitchFamily="18" charset="0"/>
                              <a:cs typeface="Arial" panose="020B0604020202020204" pitchFamily="34" charset="0"/>
                            </a:rPr>
                            <m:t>𝝈</m:t>
                          </m:r>
                        </m:e>
                      </m:d>
                      <m:r>
                        <a:rPr lang="en-US" sz="2400" b="1"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400" b="1" i="1" smtClean="0">
                              <a:latin typeface="Cambria Math" panose="02040503050406030204" pitchFamily="18" charset="0"/>
                              <a:ea typeface="Cambria Math" panose="02040503050406030204" pitchFamily="18" charset="0"/>
                              <a:cs typeface="Arial" panose="020B0604020202020204" pitchFamily="34" charset="0"/>
                            </a:rPr>
                          </m:ctrlPr>
                        </m:sSubPr>
                        <m:e>
                          <m:r>
                            <a:rPr lang="en-US" sz="2400" b="1" i="1" smtClean="0">
                              <a:latin typeface="Cambria Math" panose="02040503050406030204" pitchFamily="18" charset="0"/>
                              <a:ea typeface="Cambria Math" panose="02040503050406030204" pitchFamily="18" charset="0"/>
                              <a:cs typeface="Arial" panose="020B0604020202020204" pitchFamily="34" charset="0"/>
                            </a:rPr>
                            <m:t>𝛁</m:t>
                          </m:r>
                        </m:e>
                        <m:sub>
                          <m:acc>
                            <m:accPr>
                              <m:chr m:val="̃"/>
                              <m:ctrlPr>
                                <a:rPr lang="en-US" sz="2400" b="1" i="1" smtClean="0">
                                  <a:latin typeface="Cambria Math" panose="02040503050406030204" pitchFamily="18" charset="0"/>
                                  <a:ea typeface="Cambria Math" panose="02040503050406030204" pitchFamily="18" charset="0"/>
                                  <a:cs typeface="Arial" panose="020B0604020202020204" pitchFamily="34" charset="0"/>
                                </a:rPr>
                              </m:ctrlPr>
                            </m:accPr>
                            <m:e>
                              <m:r>
                                <a:rPr lang="en-US" sz="2400" b="1" i="1" smtClean="0">
                                  <a:latin typeface="Cambria Math" panose="02040503050406030204" pitchFamily="18" charset="0"/>
                                  <a:ea typeface="Cambria Math" panose="02040503050406030204" pitchFamily="18" charset="0"/>
                                  <a:cs typeface="Arial" panose="020B0604020202020204" pitchFamily="34" charset="0"/>
                                </a:rPr>
                                <m:t>𝒙</m:t>
                              </m:r>
                            </m:e>
                          </m:acc>
                        </m:sub>
                      </m:sSub>
                      <m:func>
                        <m:funcPr>
                          <m:ctrlPr>
                            <a:rPr lang="en-US" sz="2400" b="1"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400" b="0" i="0" smtClean="0">
                              <a:latin typeface="Cambria Math" panose="02040503050406030204" pitchFamily="18" charset="0"/>
                              <a:ea typeface="Cambria Math" panose="02040503050406030204" pitchFamily="18" charset="0"/>
                              <a:cs typeface="Arial" panose="020B0604020202020204" pitchFamily="34" charset="0"/>
                            </a:rPr>
                            <m:t>log</m:t>
                          </m:r>
                        </m:fName>
                        <m:e>
                          <m:sSub>
                            <m:sSubPr>
                              <m:ctrlPr>
                                <a:rPr lang="en-US" sz="24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400" b="0" i="1" smtClean="0">
                                  <a:latin typeface="Cambria Math" panose="02040503050406030204" pitchFamily="18" charset="0"/>
                                  <a:ea typeface="Cambria Math" panose="02040503050406030204" pitchFamily="18" charset="0"/>
                                  <a:cs typeface="Arial" panose="020B0604020202020204" pitchFamily="34" charset="0"/>
                                </a:rPr>
                                <m:t>𝑞</m:t>
                              </m:r>
                            </m:e>
                            <m:sub>
                              <m:r>
                                <a:rPr lang="en-US" sz="2400" b="0" i="1" smtClean="0">
                                  <a:latin typeface="Cambria Math" panose="02040503050406030204" pitchFamily="18" charset="0"/>
                                  <a:ea typeface="Cambria Math" panose="02040503050406030204" pitchFamily="18" charset="0"/>
                                  <a:cs typeface="Arial" panose="020B0604020202020204" pitchFamily="34" charset="0"/>
                                </a:rPr>
                                <m:t>𝜎</m:t>
                              </m:r>
                            </m:sub>
                          </m:sSub>
                          <m:d>
                            <m:dPr>
                              <m:ctrlPr>
                                <a:rPr lang="en-US" sz="24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400" b="0" i="1" smtClean="0">
                                  <a:latin typeface="Cambria Math" panose="02040503050406030204" pitchFamily="18" charset="0"/>
                                  <a:ea typeface="Cambria Math" panose="02040503050406030204" pitchFamily="18" charset="0"/>
                                  <a:cs typeface="Arial" panose="020B0604020202020204" pitchFamily="34" charset="0"/>
                                </a:rPr>
                                <m:t>𝑥</m:t>
                              </m:r>
                            </m:e>
                          </m:d>
                          <m:r>
                            <a:rPr lang="en-US" sz="2400" b="0" i="1" smtClean="0">
                              <a:latin typeface="Cambria Math" panose="02040503050406030204" pitchFamily="18" charset="0"/>
                              <a:ea typeface="Cambria Math" panose="02040503050406030204" pitchFamily="18" charset="0"/>
                              <a:cs typeface="Arial" panose="020B0604020202020204" pitchFamily="34" charset="0"/>
                            </a:rPr>
                            <m:t>,</m:t>
                          </m:r>
                          <m:r>
                            <a:rPr lang="en-US" sz="2400" i="1">
                              <a:latin typeface="Cambria Math" panose="02040503050406030204" pitchFamily="18" charset="0"/>
                              <a:ea typeface="Cambria Math" panose="02040503050406030204" pitchFamily="18" charset="0"/>
                            </a:rPr>
                            <m:t>𝜆</m:t>
                          </m:r>
                          <m:d>
                            <m:dPr>
                              <m:ctrlPr>
                                <a:rPr lang="en-US" sz="2400" i="1">
                                  <a:latin typeface="Cambria Math" panose="02040503050406030204" pitchFamily="18" charset="0"/>
                                  <a:ea typeface="Cambria Math" panose="02040503050406030204" pitchFamily="18" charset="0"/>
                                </a:rPr>
                              </m:ctrlPr>
                            </m:dPr>
                            <m:e>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𝜎</m:t>
                                  </m:r>
                                </m:e>
                                <m:sub>
                                  <m:r>
                                    <a:rPr lang="en-US" sz="2400" i="1">
                                      <a:latin typeface="Cambria Math" panose="02040503050406030204" pitchFamily="18" charset="0"/>
                                      <a:ea typeface="Cambria Math" panose="02040503050406030204" pitchFamily="18" charset="0"/>
                                    </a:rPr>
                                    <m:t>𝑖</m:t>
                                  </m:r>
                                </m:sub>
                              </m:sSub>
                            </m:e>
                          </m:d>
                          <m:r>
                            <a:rPr lang="en-US" sz="2400" b="1" i="1" smtClean="0">
                              <a:latin typeface="Cambria Math" panose="02040503050406030204" pitchFamily="18" charset="0"/>
                              <a:ea typeface="Cambria Math" panose="02040503050406030204" pitchFamily="18" charset="0"/>
                            </a:rPr>
                            <m:t>=</m:t>
                          </m:r>
                          <m:sSubSup>
                            <m:sSubSupPr>
                              <m:ctrlPr>
                                <a:rPr lang="en-US" sz="2400" b="1" i="1" smtClean="0">
                                  <a:latin typeface="Cambria Math" panose="02040503050406030204" pitchFamily="18" charset="0"/>
                                  <a:ea typeface="Cambria Math" panose="02040503050406030204" pitchFamily="18" charset="0"/>
                                </a:rPr>
                              </m:ctrlPr>
                            </m:sSubSupPr>
                            <m:e>
                              <m:r>
                                <a:rPr lang="en-US" sz="2400" b="1" i="1" smtClean="0">
                                  <a:latin typeface="Cambria Math" panose="02040503050406030204" pitchFamily="18" charset="0"/>
                                  <a:ea typeface="Cambria Math" panose="02040503050406030204" pitchFamily="18" charset="0"/>
                                </a:rPr>
                                <m:t>𝝈</m:t>
                              </m:r>
                            </m:e>
                            <m:sub>
                              <m:r>
                                <a:rPr lang="en-US" sz="2400" b="1" i="1" smtClean="0">
                                  <a:latin typeface="Cambria Math" panose="02040503050406030204" pitchFamily="18" charset="0"/>
                                  <a:ea typeface="Cambria Math" panose="02040503050406030204" pitchFamily="18" charset="0"/>
                                </a:rPr>
                                <m:t>𝒊</m:t>
                              </m:r>
                            </m:sub>
                            <m:sup>
                              <m:r>
                                <a:rPr lang="en-US" sz="2400" b="1" i="1" smtClean="0">
                                  <a:latin typeface="Cambria Math" panose="02040503050406030204" pitchFamily="18" charset="0"/>
                                  <a:ea typeface="Cambria Math" panose="02040503050406030204" pitchFamily="18" charset="0"/>
                                </a:rPr>
                                <m:t>𝟐</m:t>
                              </m:r>
                            </m:sup>
                          </m:sSubSup>
                        </m:e>
                      </m:func>
                    </m:oMath>
                  </m:oMathPara>
                </a14:m>
                <a:endParaRPr lang="en-US" sz="2400" dirty="0"/>
              </a:p>
            </p:txBody>
          </p:sp>
        </mc:Choice>
        <mc:Fallback>
          <p:sp>
            <p:nvSpPr>
              <p:cNvPr id="24" name="TextBox 23">
                <a:extLst>
                  <a:ext uri="{FF2B5EF4-FFF2-40B4-BE49-F238E27FC236}">
                    <a16:creationId xmlns:a16="http://schemas.microsoft.com/office/drawing/2014/main" id="{6EA42B23-37E7-A98F-F5B2-00A5B0AE97F7}"/>
                  </a:ext>
                </a:extLst>
              </p:cNvPr>
              <p:cNvSpPr txBox="1">
                <a:spLocks noRot="1" noChangeAspect="1" noMove="1" noResize="1" noEditPoints="1" noAdjustHandles="1" noChangeArrowheads="1" noChangeShapeType="1" noTextEdit="1"/>
              </p:cNvSpPr>
              <p:nvPr/>
            </p:nvSpPr>
            <p:spPr>
              <a:xfrm>
                <a:off x="384243" y="6186792"/>
                <a:ext cx="6619673" cy="488339"/>
              </a:xfrm>
              <a:prstGeom prst="rect">
                <a:avLst/>
              </a:prstGeom>
              <a:blipFill>
                <a:blip r:embed="rId11"/>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59947180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26FF425-051D-C261-C927-35FFF4F3DC19}"/>
              </a:ext>
            </a:extLst>
          </p:cNvPr>
          <p:cNvSpPr txBox="1"/>
          <p:nvPr/>
        </p:nvSpPr>
        <p:spPr>
          <a:xfrm>
            <a:off x="1401417" y="242675"/>
            <a:ext cx="9869556" cy="584775"/>
          </a:xfrm>
          <a:prstGeom prst="rect">
            <a:avLst/>
          </a:prstGeom>
          <a:noFill/>
        </p:spPr>
        <p:txBody>
          <a:bodyPr wrap="square">
            <a:spAutoFit/>
          </a:bodyPr>
          <a:lstStyle/>
          <a:p>
            <a:r>
              <a:rPr lang="en-US" sz="3200" b="1" dirty="0">
                <a:solidFill>
                  <a:srgbClr val="FF0000"/>
                </a:solidFill>
                <a:latin typeface="Arial" panose="020B0604020202020204" pitchFamily="34" charset="0"/>
                <a:cs typeface="Arial" panose="020B0604020202020204" pitchFamily="34" charset="0"/>
              </a:rPr>
              <a:t>1.4.3.12. Stochastic Gradient and Langevin MCMC</a:t>
            </a:r>
          </a:p>
        </p:txBody>
      </p:sp>
      <p:sp>
        <p:nvSpPr>
          <p:cNvPr id="4" name="TextBox 3">
            <a:extLst>
              <a:ext uri="{FF2B5EF4-FFF2-40B4-BE49-F238E27FC236}">
                <a16:creationId xmlns:a16="http://schemas.microsoft.com/office/drawing/2014/main" id="{DF28C413-5AC6-C1B9-DAEA-20FDB5B55212}"/>
              </a:ext>
            </a:extLst>
          </p:cNvPr>
          <p:cNvSpPr txBox="1"/>
          <p:nvPr/>
        </p:nvSpPr>
        <p:spPr>
          <a:xfrm>
            <a:off x="765314" y="1162879"/>
            <a:ext cx="5759726" cy="523220"/>
          </a:xfrm>
          <a:prstGeom prst="rect">
            <a:avLst/>
          </a:prstGeom>
          <a:noFill/>
        </p:spPr>
        <p:txBody>
          <a:bodyPr wrap="square" rtlCol="0">
            <a:spAutoFit/>
          </a:bodyPr>
          <a:lstStyle/>
          <a:p>
            <a:r>
              <a:rPr lang="en-US" sz="2800" b="1" dirty="0">
                <a:solidFill>
                  <a:srgbClr val="00B050"/>
                </a:solidFill>
                <a:latin typeface="Arial" panose="020B0604020202020204" pitchFamily="34" charset="0"/>
                <a:cs typeface="Arial" panose="020B0604020202020204" pitchFamily="34" charset="0"/>
              </a:rPr>
              <a:t>Step 1: </a:t>
            </a:r>
            <a:r>
              <a:rPr lang="en-US" sz="2400" b="1" dirty="0">
                <a:latin typeface="Arial" panose="020B0604020202020204" pitchFamily="34" charset="0"/>
                <a:cs typeface="Arial" panose="020B0604020202020204" pitchFamily="34" charset="0"/>
              </a:rPr>
              <a:t>Solve</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FEF8B76-A613-8E08-29FF-E8021F7DFF6F}"/>
                  </a:ext>
                </a:extLst>
              </p:cNvPr>
              <p:cNvSpPr txBox="1"/>
              <p:nvPr/>
            </p:nvSpPr>
            <p:spPr>
              <a:xfrm>
                <a:off x="889552" y="1772183"/>
                <a:ext cx="9203635" cy="91422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2400" i="1" smtClean="0">
                              <a:latin typeface="Cambria Math" panose="02040503050406030204" pitchFamily="18" charset="0"/>
                            </a:rPr>
                          </m:ctrlPr>
                        </m:sSupPr>
                        <m:e>
                          <m:r>
                            <a:rPr lang="en-US" sz="2400" i="1" smtClean="0">
                              <a:latin typeface="Cambria Math" panose="02040503050406030204" pitchFamily="18" charset="0"/>
                              <a:ea typeface="Cambria Math" panose="02040503050406030204" pitchFamily="18" charset="0"/>
                            </a:rPr>
                            <m:t>𝜃</m:t>
                          </m:r>
                        </m:e>
                        <m:sup>
                          <m:r>
                            <a:rPr lang="en-US" sz="2400" b="0" i="1" smtClean="0">
                              <a:latin typeface="Cambria Math" panose="02040503050406030204" pitchFamily="18" charset="0"/>
                            </a:rPr>
                            <m:t>∗</m:t>
                          </m:r>
                        </m:sup>
                      </m:sSup>
                      <m:r>
                        <a:rPr lang="en-US" sz="2400" b="0" i="1" smtClean="0">
                          <a:latin typeface="Cambria Math" panose="02040503050406030204" pitchFamily="18" charset="0"/>
                        </a:rPr>
                        <m:t>=</m:t>
                      </m:r>
                      <m:func>
                        <m:funcPr>
                          <m:ctrlPr>
                            <a:rPr lang="en-US" sz="2400" b="0" i="1" smtClean="0">
                              <a:latin typeface="Cambria Math" panose="02040503050406030204" pitchFamily="18" charset="0"/>
                            </a:rPr>
                          </m:ctrlPr>
                        </m:funcPr>
                        <m:fName>
                          <m:limLow>
                            <m:limLowPr>
                              <m:ctrlPr>
                                <a:rPr lang="en-US" sz="2400" b="0" i="1" smtClean="0">
                                  <a:latin typeface="Cambria Math" panose="02040503050406030204" pitchFamily="18" charset="0"/>
                                </a:rPr>
                              </m:ctrlPr>
                            </m:limLowPr>
                            <m:e>
                              <m:r>
                                <m:rPr>
                                  <m:sty m:val="p"/>
                                </m:rPr>
                                <a:rPr lang="en-US" sz="2400" b="0" i="0" smtClean="0">
                                  <a:latin typeface="Cambria Math" panose="02040503050406030204" pitchFamily="18" charset="0"/>
                                </a:rPr>
                                <m:t>argmin</m:t>
                              </m:r>
                            </m:e>
                            <m:lim>
                              <m:r>
                                <a:rPr lang="en-US" sz="2400" b="0" i="1" smtClean="0">
                                  <a:latin typeface="Cambria Math" panose="02040503050406030204" pitchFamily="18" charset="0"/>
                                  <a:ea typeface="Cambria Math" panose="02040503050406030204" pitchFamily="18" charset="0"/>
                                </a:rPr>
                                <m:t>𝜃</m:t>
                              </m:r>
                            </m:lim>
                          </m:limLow>
                        </m:fName>
                        <m:e>
                          <m:nary>
                            <m:naryPr>
                              <m:chr m:val="∑"/>
                              <m:limLoc m:val="subSup"/>
                              <m:ctrlPr>
                                <a:rPr lang="en-US" sz="2400" b="0" i="1" smtClean="0">
                                  <a:latin typeface="Cambria Math" panose="02040503050406030204" pitchFamily="18" charset="0"/>
                                </a:rPr>
                              </m:ctrlPr>
                            </m:naryPr>
                            <m:sub>
                              <m:r>
                                <m:rPr>
                                  <m:brk m:alnAt="25"/>
                                </m:rPr>
                                <a:rPr lang="en-US" sz="2400" b="0" i="1" smtClean="0">
                                  <a:latin typeface="Cambria Math" panose="02040503050406030204" pitchFamily="18" charset="0"/>
                                </a:rPr>
                                <m:t>𝑖</m:t>
                              </m:r>
                              <m:r>
                                <a:rPr lang="en-US" sz="2400" b="0" i="1" smtClean="0">
                                  <a:latin typeface="Cambria Math" panose="02040503050406030204" pitchFamily="18" charset="0"/>
                                </a:rPr>
                                <m:t>=1</m:t>
                              </m:r>
                            </m:sub>
                            <m:sup>
                              <m:r>
                                <a:rPr lang="en-US" sz="2400" b="0" i="1" smtClean="0">
                                  <a:latin typeface="Cambria Math" panose="02040503050406030204" pitchFamily="18" charset="0"/>
                                </a:rPr>
                                <m:t>𝑛</m:t>
                              </m:r>
                            </m:sup>
                            <m:e>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ea typeface="Cambria Math" panose="02040503050406030204" pitchFamily="18" charset="0"/>
                                    </a:rPr>
                                    <m:t>𝜎</m:t>
                                  </m:r>
                                </m:e>
                                <m:sub>
                                  <m:r>
                                    <a:rPr lang="en-US" sz="2400" b="0" i="1" smtClean="0">
                                      <a:latin typeface="Cambria Math" panose="02040503050406030204" pitchFamily="18" charset="0"/>
                                    </a:rPr>
                                    <m:t>𝑖</m:t>
                                  </m:r>
                                </m:sub>
                                <m:sup>
                                  <m:r>
                                    <a:rPr lang="en-US" sz="2400" b="0" i="1" smtClean="0">
                                      <a:latin typeface="Cambria Math" panose="02040503050406030204" pitchFamily="18" charset="0"/>
                                    </a:rPr>
                                    <m:t>2</m:t>
                                  </m:r>
                                </m:sup>
                              </m:sSubSup>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𝐸</m:t>
                                  </m:r>
                                </m:e>
                                <m: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𝑃</m:t>
                                      </m:r>
                                    </m:e>
                                    <m:sub>
                                      <m:r>
                                        <a:rPr lang="en-US" sz="2400" b="0" i="1" smtClean="0">
                                          <a:latin typeface="Cambria Math" panose="02040503050406030204" pitchFamily="18" charset="0"/>
                                        </a:rPr>
                                        <m:t>𝑑𝑎𝑡𝑎</m:t>
                                      </m:r>
                                    </m:sub>
                                  </m:sSub>
                                  <m:r>
                                    <a:rPr lang="en-US" sz="2400" b="0" i="1" smtClean="0">
                                      <a:latin typeface="Cambria Math" panose="02040503050406030204" pitchFamily="18" charset="0"/>
                                    </a:rPr>
                                    <m:t>(</m:t>
                                  </m:r>
                                  <m:r>
                                    <a:rPr lang="en-US" sz="2400" b="0" i="1" smtClean="0">
                                      <a:latin typeface="Cambria Math" panose="02040503050406030204" pitchFamily="18" charset="0"/>
                                    </a:rPr>
                                    <m:t>𝑥</m:t>
                                  </m:r>
                                  <m:r>
                                    <a:rPr lang="en-US" sz="2400" b="0" i="1" smtClean="0">
                                      <a:latin typeface="Cambria Math" panose="02040503050406030204" pitchFamily="18" charset="0"/>
                                    </a:rPr>
                                    <m:t>)</m:t>
                                  </m:r>
                                </m:sub>
                              </m:s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𝐸</m:t>
                                  </m:r>
                                </m:e>
                                <m: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𝑃</m:t>
                                      </m:r>
                                    </m:e>
                                    <m: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𝜎</m:t>
                                          </m:r>
                                        </m:e>
                                        <m:sub>
                                          <m:r>
                                            <a:rPr lang="en-US" sz="2400" b="0" i="1" smtClean="0">
                                              <a:latin typeface="Cambria Math" panose="02040503050406030204" pitchFamily="18" charset="0"/>
                                            </a:rPr>
                                            <m:t>𝑖</m:t>
                                          </m:r>
                                        </m:sub>
                                      </m:sSub>
                                    </m:sub>
                                  </m:sSub>
                                </m:sub>
                              </m:sSub>
                              <m:d>
                                <m:dPr>
                                  <m:begChr m:val="["/>
                                  <m:endChr m:val="]"/>
                                  <m:ctrlPr>
                                    <a:rPr lang="en-US" sz="2400" b="0" i="1" smtClean="0">
                                      <a:latin typeface="Cambria Math" panose="02040503050406030204" pitchFamily="18" charset="0"/>
                                    </a:rPr>
                                  </m:ctrlPr>
                                </m:dPr>
                                <m:e>
                                  <m:sSubSup>
                                    <m:sSubSupPr>
                                      <m:ctrlPr>
                                        <a:rPr lang="en-US" sz="2400" b="0" i="1" smtClean="0">
                                          <a:latin typeface="Cambria Math" panose="02040503050406030204" pitchFamily="18" charset="0"/>
                                        </a:rPr>
                                      </m:ctrlPr>
                                    </m:sSubSupPr>
                                    <m:e>
                                      <m:d>
                                        <m:dPr>
                                          <m:begChr m:val="‖"/>
                                          <m:endChr m:val="‖"/>
                                          <m:ctrlPr>
                                            <a:rPr lang="en-US" sz="2400" b="0" i="1" smtClean="0">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𝑆</m:t>
                                              </m:r>
                                            </m:e>
                                            <m:sub>
                                              <m:r>
                                                <a:rPr lang="en-US" sz="2400" i="1">
                                                  <a:latin typeface="Cambria Math" panose="02040503050406030204" pitchFamily="18" charset="0"/>
                                                  <a:ea typeface="Cambria Math" panose="02040503050406030204" pitchFamily="18" charset="0"/>
                                                </a:rPr>
                                                <m:t>𝜃</m:t>
                                              </m:r>
                                            </m:sub>
                                          </m:sSub>
                                          <m:d>
                                            <m:dPr>
                                              <m:ctrlPr>
                                                <a:rPr lang="en-US" sz="2400" i="1">
                                                  <a:latin typeface="Cambria Math" panose="02040503050406030204" pitchFamily="18" charset="0"/>
                                                </a:rPr>
                                              </m:ctrlPr>
                                            </m:dPr>
                                            <m:e>
                                              <m:acc>
                                                <m:accPr>
                                                  <m:chr m:val="̃"/>
                                                  <m:ctrlPr>
                                                    <a:rPr lang="en-US" sz="2400" i="1">
                                                      <a:latin typeface="Cambria Math" panose="02040503050406030204" pitchFamily="18" charset="0"/>
                                                    </a:rPr>
                                                  </m:ctrlPr>
                                                </m:accPr>
                                                <m:e>
                                                  <m:r>
                                                    <a:rPr lang="en-US" sz="2400" i="1">
                                                      <a:latin typeface="Cambria Math" panose="02040503050406030204" pitchFamily="18" charset="0"/>
                                                    </a:rPr>
                                                    <m:t>𝑥</m:t>
                                                  </m:r>
                                                </m:e>
                                              </m:acc>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𝜎</m:t>
                                                  </m:r>
                                                </m:e>
                                                <m:sub>
                                                  <m:r>
                                                    <a:rPr lang="en-US" sz="2400" i="1">
                                                      <a:latin typeface="Cambria Math" panose="02040503050406030204" pitchFamily="18" charset="0"/>
                                                    </a:rPr>
                                                    <m:t>𝑖</m:t>
                                                  </m:r>
                                                </m:sub>
                                              </m:sSub>
                                            </m:e>
                                          </m:d>
                                          <m:r>
                                            <a:rPr lang="en-US" sz="2400" i="1">
                                              <a:latin typeface="Cambria Math" panose="02040503050406030204" pitchFamily="18" charset="0"/>
                                            </a:rPr>
                                            <m:t>−</m:t>
                                          </m:r>
                                          <m:sSub>
                                            <m:sSubPr>
                                              <m:ctrlPr>
                                                <a:rPr lang="en-US" sz="2400" i="1">
                                                  <a:latin typeface="Cambria Math" panose="02040503050406030204" pitchFamily="18" charset="0"/>
                                                </a:rPr>
                                              </m:ctrlPr>
                                            </m:sSubPr>
                                            <m:e>
                                              <m:r>
                                                <m:rPr>
                                                  <m:sty m:val="p"/>
                                                </m:rPr>
                                                <a:rPr lang="en-US" sz="2400" i="1">
                                                  <a:latin typeface="Cambria Math" panose="02040503050406030204" pitchFamily="18" charset="0"/>
                                                  <a:ea typeface="Cambria Math" panose="02040503050406030204" pitchFamily="18" charset="0"/>
                                                </a:rPr>
                                                <m:t>∇</m:t>
                                              </m:r>
                                            </m:e>
                                            <m:sub>
                                              <m:acc>
                                                <m:accPr>
                                                  <m:chr m:val="̃"/>
                                                  <m:ctrlPr>
                                                    <a:rPr lang="en-US" sz="2400" i="1">
                                                      <a:latin typeface="Cambria Math" panose="02040503050406030204" pitchFamily="18" charset="0"/>
                                                    </a:rPr>
                                                  </m:ctrlPr>
                                                </m:accPr>
                                                <m:e>
                                                  <m:r>
                                                    <a:rPr lang="en-US" sz="2400" i="1">
                                                      <a:latin typeface="Cambria Math" panose="02040503050406030204" pitchFamily="18" charset="0"/>
                                                    </a:rPr>
                                                    <m:t>𝑥</m:t>
                                                  </m:r>
                                                </m:e>
                                              </m:acc>
                                            </m:sub>
                                          </m:sSub>
                                          <m:func>
                                            <m:funcPr>
                                              <m:ctrlPr>
                                                <a:rPr lang="en-US" sz="2400" i="1">
                                                  <a:latin typeface="Cambria Math" panose="02040503050406030204" pitchFamily="18" charset="0"/>
                                                </a:rPr>
                                              </m:ctrlPr>
                                            </m:funcPr>
                                            <m:fName>
                                              <m:r>
                                                <m:rPr>
                                                  <m:sty m:val="p"/>
                                                </m:rPr>
                                                <a:rPr lang="en-US" sz="2400">
                                                  <a:latin typeface="Cambria Math" panose="02040503050406030204" pitchFamily="18" charset="0"/>
                                                </a:rPr>
                                                <m:t>log</m:t>
                                              </m:r>
                                            </m:fName>
                                            <m:e>
                                              <m:sSub>
                                                <m:sSubPr>
                                                  <m:ctrlPr>
                                                    <a:rPr lang="en-US" sz="2400" i="1">
                                                      <a:latin typeface="Cambria Math" panose="02040503050406030204" pitchFamily="18" charset="0"/>
                                                    </a:rPr>
                                                  </m:ctrlPr>
                                                </m:sSubPr>
                                                <m:e>
                                                  <m:r>
                                                    <a:rPr lang="en-US" sz="2400" i="1">
                                                      <a:latin typeface="Cambria Math" panose="02040503050406030204" pitchFamily="18" charset="0"/>
                                                    </a:rPr>
                                                    <m:t>𝑃</m:t>
                                                  </m:r>
                                                </m:e>
                                                <m:sub>
                                                  <m:sSub>
                                                    <m:sSubPr>
                                                      <m:ctrlPr>
                                                        <a:rPr lang="en-US" sz="2400" i="1">
                                                          <a:latin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𝜎</m:t>
                                                      </m:r>
                                                    </m:e>
                                                    <m:sub>
                                                      <m:r>
                                                        <a:rPr lang="en-US" sz="2400" i="1">
                                                          <a:latin typeface="Cambria Math" panose="02040503050406030204" pitchFamily="18" charset="0"/>
                                                        </a:rPr>
                                                        <m:t>𝑖</m:t>
                                                      </m:r>
                                                    </m:sub>
                                                  </m:sSub>
                                                </m:sub>
                                              </m:sSub>
                                              <m:r>
                                                <a:rPr lang="en-US" sz="2400" i="1">
                                                  <a:latin typeface="Cambria Math" panose="02040503050406030204" pitchFamily="18" charset="0"/>
                                                </a:rPr>
                                                <m:t>(</m:t>
                                              </m:r>
                                              <m:acc>
                                                <m:accPr>
                                                  <m:chr m:val="̃"/>
                                                  <m:ctrlPr>
                                                    <a:rPr lang="en-US" sz="2400" i="1">
                                                      <a:latin typeface="Cambria Math" panose="02040503050406030204" pitchFamily="18" charset="0"/>
                                                    </a:rPr>
                                                  </m:ctrlPr>
                                                </m:accPr>
                                                <m:e>
                                                  <m:r>
                                                    <a:rPr lang="en-US" sz="2400" i="1">
                                                      <a:latin typeface="Cambria Math" panose="02040503050406030204" pitchFamily="18" charset="0"/>
                                                    </a:rPr>
                                                    <m:t>𝑥</m:t>
                                                  </m:r>
                                                </m:e>
                                              </m:acc>
                                              <m:r>
                                                <a:rPr lang="en-US" sz="2400" i="1">
                                                  <a:latin typeface="Cambria Math" panose="02040503050406030204" pitchFamily="18" charset="0"/>
                                                </a:rPr>
                                                <m:t>|</m:t>
                                              </m:r>
                                              <m:r>
                                                <a:rPr lang="en-US" sz="2400" i="1">
                                                  <a:latin typeface="Cambria Math" panose="02040503050406030204" pitchFamily="18" charset="0"/>
                                                </a:rPr>
                                                <m:t>𝑥</m:t>
                                              </m:r>
                                              <m:r>
                                                <a:rPr lang="en-US" sz="2400" i="1">
                                                  <a:latin typeface="Cambria Math" panose="02040503050406030204" pitchFamily="18" charset="0"/>
                                                </a:rPr>
                                                <m:t>)</m:t>
                                              </m:r>
                                            </m:e>
                                          </m:func>
                                        </m:e>
                                      </m:d>
                                    </m:e>
                                    <m:sub>
                                      <m:r>
                                        <a:rPr lang="en-US" sz="2400" b="0" i="1" smtClean="0">
                                          <a:latin typeface="Cambria Math" panose="02040503050406030204" pitchFamily="18" charset="0"/>
                                        </a:rPr>
                                        <m:t>2</m:t>
                                      </m:r>
                                    </m:sub>
                                    <m:sup>
                                      <m:r>
                                        <a:rPr lang="en-US" sz="2400" b="0" i="1" smtClean="0">
                                          <a:latin typeface="Cambria Math" panose="02040503050406030204" pitchFamily="18" charset="0"/>
                                        </a:rPr>
                                        <m:t>2</m:t>
                                      </m:r>
                                    </m:sup>
                                  </m:sSubSup>
                                </m:e>
                              </m:d>
                            </m:e>
                          </m:nary>
                        </m:e>
                      </m:func>
                    </m:oMath>
                  </m:oMathPara>
                </a14:m>
                <a:endParaRPr lang="en-US" sz="2400" dirty="0"/>
              </a:p>
            </p:txBody>
          </p:sp>
        </mc:Choice>
        <mc:Fallback xmlns="">
          <p:sp>
            <p:nvSpPr>
              <p:cNvPr id="5" name="TextBox 4">
                <a:extLst>
                  <a:ext uri="{FF2B5EF4-FFF2-40B4-BE49-F238E27FC236}">
                    <a16:creationId xmlns:a16="http://schemas.microsoft.com/office/drawing/2014/main" id="{5FEF8B76-A613-8E08-29FF-E8021F7DFF6F}"/>
                  </a:ext>
                </a:extLst>
              </p:cNvPr>
              <p:cNvSpPr txBox="1">
                <a:spLocks noRot="1" noChangeAspect="1" noMove="1" noResize="1" noEditPoints="1" noAdjustHandles="1" noChangeArrowheads="1" noChangeShapeType="1" noTextEdit="1"/>
              </p:cNvSpPr>
              <p:nvPr/>
            </p:nvSpPr>
            <p:spPr>
              <a:xfrm>
                <a:off x="889552" y="1772183"/>
                <a:ext cx="9203635" cy="914225"/>
              </a:xfrm>
              <a:prstGeom prst="rect">
                <a:avLst/>
              </a:prstGeom>
              <a:blipFill>
                <a:blip r:embed="rId2"/>
                <a:stretch>
                  <a:fillRect/>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1B665420-3B7F-3415-A03D-EDFA4D6F1683}"/>
              </a:ext>
            </a:extLst>
          </p:cNvPr>
          <p:cNvSpPr txBox="1"/>
          <p:nvPr/>
        </p:nvSpPr>
        <p:spPr>
          <a:xfrm>
            <a:off x="765314" y="2593939"/>
            <a:ext cx="3920987" cy="523220"/>
          </a:xfrm>
          <a:prstGeom prst="rect">
            <a:avLst/>
          </a:prstGeom>
          <a:noFill/>
        </p:spPr>
        <p:txBody>
          <a:bodyPr wrap="square" rtlCol="0">
            <a:spAutoFit/>
          </a:bodyPr>
          <a:lstStyle/>
          <a:p>
            <a:r>
              <a:rPr lang="en-US" sz="2800" b="1" dirty="0">
                <a:solidFill>
                  <a:srgbClr val="00B050"/>
                </a:solidFill>
                <a:latin typeface="Arial" panose="020B0604020202020204" pitchFamily="34" charset="0"/>
                <a:cs typeface="Arial" panose="020B0604020202020204" pitchFamily="34" charset="0"/>
              </a:rPr>
              <a:t>Step 2:</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850D3044-D76B-E790-5C83-C83638F0D150}"/>
                  </a:ext>
                </a:extLst>
              </p:cNvPr>
              <p:cNvSpPr txBox="1"/>
              <p:nvPr/>
            </p:nvSpPr>
            <p:spPr>
              <a:xfrm>
                <a:off x="1083364" y="3112941"/>
                <a:ext cx="9730409" cy="877291"/>
              </a:xfrm>
              <a:prstGeom prst="rect">
                <a:avLst/>
              </a:prstGeom>
              <a:noFill/>
            </p:spPr>
            <p:txBody>
              <a:bodyPr wrap="square">
                <a:spAutoFit/>
              </a:bodyPr>
              <a:lstStyle/>
              <a:p>
                <a:r>
                  <a:rPr lang="en-US" sz="2400" dirty="0"/>
                  <a:t>Similar to stochastic gradient algorithm, we use Langevin MCMC to get a sample for each </a:t>
                </a:r>
                <a14:m>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𝑃</m:t>
                        </m:r>
                      </m:e>
                      <m:sub>
                        <m:sSub>
                          <m:sSubPr>
                            <m:ctrlPr>
                              <a:rPr lang="en-US" sz="2400" i="1" smtClean="0">
                                <a:latin typeface="Cambria Math" panose="02040503050406030204" pitchFamily="18" charset="0"/>
                              </a:rPr>
                            </m:ctrlPr>
                          </m:sSubPr>
                          <m:e>
                            <m:r>
                              <a:rPr lang="en-US" sz="2400" i="1" smtClean="0">
                                <a:latin typeface="Cambria Math" panose="02040503050406030204" pitchFamily="18" charset="0"/>
                                <a:ea typeface="Cambria Math" panose="02040503050406030204" pitchFamily="18" charset="0"/>
                              </a:rPr>
                              <m:t>𝜎</m:t>
                            </m:r>
                          </m:e>
                          <m:sub>
                            <m:r>
                              <a:rPr lang="en-US" sz="2400" b="0" i="1" smtClean="0">
                                <a:latin typeface="Cambria Math" panose="02040503050406030204" pitchFamily="18" charset="0"/>
                              </a:rPr>
                              <m:t>𝑖</m:t>
                            </m:r>
                          </m:sub>
                        </m:sSub>
                      </m:sub>
                    </m:sSub>
                  </m:oMath>
                </a14:m>
                <a:r>
                  <a:rPr lang="en-US" sz="2400" dirty="0"/>
                  <a:t>(x) sequentially</a:t>
                </a:r>
              </a:p>
            </p:txBody>
          </p:sp>
        </mc:Choice>
        <mc:Fallback xmlns="">
          <p:sp>
            <p:nvSpPr>
              <p:cNvPr id="8" name="TextBox 7">
                <a:extLst>
                  <a:ext uri="{FF2B5EF4-FFF2-40B4-BE49-F238E27FC236}">
                    <a16:creationId xmlns:a16="http://schemas.microsoft.com/office/drawing/2014/main" id="{850D3044-D76B-E790-5C83-C83638F0D150}"/>
                  </a:ext>
                </a:extLst>
              </p:cNvPr>
              <p:cNvSpPr txBox="1">
                <a:spLocks noRot="1" noChangeAspect="1" noMove="1" noResize="1" noEditPoints="1" noAdjustHandles="1" noChangeArrowheads="1" noChangeShapeType="1" noTextEdit="1"/>
              </p:cNvSpPr>
              <p:nvPr/>
            </p:nvSpPr>
            <p:spPr>
              <a:xfrm>
                <a:off x="1083364" y="3112941"/>
                <a:ext cx="9730409" cy="877291"/>
              </a:xfrm>
              <a:prstGeom prst="rect">
                <a:avLst/>
              </a:prstGeom>
              <a:blipFill>
                <a:blip r:embed="rId3"/>
                <a:stretch>
                  <a:fillRect l="-1003" t="-5556" b="-104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5FFBA95-B5E4-62C7-D277-A95F018EA647}"/>
                  </a:ext>
                </a:extLst>
              </p:cNvPr>
              <p:cNvSpPr txBox="1"/>
              <p:nvPr/>
            </p:nvSpPr>
            <p:spPr>
              <a:xfrm>
                <a:off x="1550504" y="4632754"/>
                <a:ext cx="10679595" cy="539571"/>
              </a:xfrm>
              <a:prstGeom prst="rect">
                <a:avLst/>
              </a:prstGeom>
              <a:noFill/>
            </p:spPr>
            <p:txBody>
              <a:bodyPr wrap="square" rtlCol="0">
                <a:spAutoFit/>
              </a:bodyPr>
              <a:lstStyle/>
              <a:p>
                <a14:m>
                  <m:oMath xmlns:m="http://schemas.openxmlformats.org/officeDocument/2006/math">
                    <m:r>
                      <a:rPr lang="en-US" sz="2400" b="0" i="1" smtClean="0">
                        <a:latin typeface="Cambria Math" panose="02040503050406030204" pitchFamily="18" charset="0"/>
                      </a:rPr>
                      <m:t>=</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𝑥</m:t>
                        </m:r>
                      </m:e>
                      <m:sub>
                        <m:r>
                          <a:rPr lang="en-US" sz="2400" b="0" i="1" smtClean="0">
                            <a:latin typeface="Cambria Math" panose="02040503050406030204" pitchFamily="18" charset="0"/>
                          </a:rPr>
                          <m:t>𝑖</m:t>
                        </m:r>
                      </m:sub>
                      <m:sup>
                        <m:r>
                          <a:rPr lang="en-US" sz="2400" b="0" i="1" smtClean="0">
                            <a:latin typeface="Cambria Math" panose="02040503050406030204" pitchFamily="18" charset="0"/>
                          </a:rPr>
                          <m:t>𝑚</m:t>
                        </m:r>
                        <m:r>
                          <a:rPr lang="en-US" sz="2400" b="0" i="1" smtClean="0">
                            <a:latin typeface="Cambria Math" panose="02040503050406030204" pitchFamily="18" charset="0"/>
                          </a:rPr>
                          <m:t>−1</m:t>
                        </m:r>
                      </m:sup>
                    </m:sSubSup>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𝜀</m:t>
                        </m:r>
                      </m:e>
                      <m:sub>
                        <m:r>
                          <a:rPr lang="en-US" sz="2400" b="0" i="1" smtClean="0">
                            <a:latin typeface="Cambria Math" panose="02040503050406030204" pitchFamily="18" charset="0"/>
                          </a:rPr>
                          <m:t>𝑖</m:t>
                        </m:r>
                      </m:sub>
                    </m:s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𝑆</m:t>
                        </m:r>
                      </m:e>
                      <m:sub>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𝜃</m:t>
                            </m:r>
                          </m:e>
                          <m:sup>
                            <m:r>
                              <a:rPr lang="en-US" sz="2400" b="0" i="1" smtClean="0">
                                <a:latin typeface="Cambria Math" panose="02040503050406030204" pitchFamily="18" charset="0"/>
                              </a:rPr>
                              <m:t>∗</m:t>
                            </m:r>
                          </m:sup>
                        </m:sSup>
                      </m:sub>
                    </m:sSub>
                    <m:d>
                      <m:dPr>
                        <m:ctrlPr>
                          <a:rPr lang="en-US" sz="2400" b="0" i="1" smtClean="0">
                            <a:latin typeface="Cambria Math" panose="02040503050406030204" pitchFamily="18" charset="0"/>
                          </a:rPr>
                        </m:ctrlPr>
                      </m:dPr>
                      <m:e>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𝑥</m:t>
                            </m:r>
                          </m:e>
                          <m:sub>
                            <m:r>
                              <a:rPr lang="en-US" sz="2400" b="0" i="1" smtClean="0">
                                <a:latin typeface="Cambria Math" panose="02040503050406030204" pitchFamily="18" charset="0"/>
                              </a:rPr>
                              <m:t>𝑖</m:t>
                            </m:r>
                          </m:sub>
                          <m:sup>
                            <m:r>
                              <a:rPr lang="en-US" sz="2400" b="0" i="1" smtClean="0">
                                <a:latin typeface="Cambria Math" panose="02040503050406030204" pitchFamily="18" charset="0"/>
                              </a:rPr>
                              <m:t>𝑚</m:t>
                            </m:r>
                            <m:r>
                              <a:rPr lang="en-US" sz="2400" b="0" i="1" smtClean="0">
                                <a:latin typeface="Cambria Math" panose="02040503050406030204" pitchFamily="18" charset="0"/>
                              </a:rPr>
                              <m:t>−1</m:t>
                            </m:r>
                          </m:sup>
                        </m:sSubSup>
                        <m:r>
                          <a:rPr lang="en-US" sz="2400" b="0" i="1" smtClean="0">
                            <a:latin typeface="Cambria Math" panose="02040503050406030204" pitchFamily="18" charset="0"/>
                          </a:rPr>
                          <m:t>, </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𝜎</m:t>
                            </m:r>
                          </m:e>
                          <m:sub>
                            <m:r>
                              <a:rPr lang="en-US" sz="2400" b="0" i="1" smtClean="0">
                                <a:latin typeface="Cambria Math" panose="02040503050406030204" pitchFamily="18" charset="0"/>
                              </a:rPr>
                              <m:t>𝑖</m:t>
                            </m:r>
                          </m:sub>
                        </m:sSub>
                      </m:e>
                    </m:d>
                    <m:r>
                      <a:rPr lang="en-US" sz="2400" b="0" i="1" smtClean="0">
                        <a:latin typeface="Cambria Math" panose="02040503050406030204" pitchFamily="18" charset="0"/>
                      </a:rPr>
                      <m:t>+</m:t>
                    </m:r>
                    <m:rad>
                      <m:radPr>
                        <m:degHide m:val="on"/>
                        <m:ctrlPr>
                          <a:rPr lang="en-US" sz="2400" b="0" i="1" smtClean="0">
                            <a:latin typeface="Cambria Math" panose="02040503050406030204" pitchFamily="18" charset="0"/>
                          </a:rPr>
                        </m:ctrlPr>
                      </m:radPr>
                      <m:deg/>
                      <m:e>
                        <m:r>
                          <a:rPr lang="en-US" sz="2400" b="0" i="1" smtClean="0">
                            <a:latin typeface="Cambria Math" panose="02040503050406030204" pitchFamily="18" charset="0"/>
                          </a:rPr>
                          <m:t>2</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𝜀</m:t>
                            </m:r>
                          </m:e>
                          <m:sub>
                            <m:r>
                              <a:rPr lang="en-US" sz="2400" b="0" i="1" smtClean="0">
                                <a:latin typeface="Cambria Math" panose="02040503050406030204" pitchFamily="18" charset="0"/>
                              </a:rPr>
                              <m:t>𝑖</m:t>
                            </m:r>
                          </m:sub>
                        </m:sSub>
                      </m:e>
                    </m:rad>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𝑧</m:t>
                        </m:r>
                      </m:e>
                      <m:sub>
                        <m:r>
                          <a:rPr lang="en-US" sz="2400" b="0" i="1" smtClean="0">
                            <a:latin typeface="Cambria Math" panose="02040503050406030204" pitchFamily="18" charset="0"/>
                          </a:rPr>
                          <m:t>𝑖</m:t>
                        </m:r>
                      </m:sub>
                      <m:sup>
                        <m:r>
                          <a:rPr lang="en-US" sz="2400" b="0" i="1" smtClean="0">
                            <a:latin typeface="Cambria Math" panose="02040503050406030204" pitchFamily="18" charset="0"/>
                          </a:rPr>
                          <m:t>𝑚</m:t>
                        </m:r>
                      </m:sup>
                    </m:sSubSup>
                    <m:r>
                      <a:rPr lang="en-US" sz="2400" b="0" i="1" smtClean="0">
                        <a:latin typeface="Cambria Math" panose="02040503050406030204" pitchFamily="18" charset="0"/>
                      </a:rPr>
                      <m:t>, </m:t>
                    </m:r>
                    <m:r>
                      <a:rPr lang="en-US" sz="2400" b="0" i="1" smtClean="0">
                        <a:latin typeface="Cambria Math" panose="02040503050406030204" pitchFamily="18" charset="0"/>
                      </a:rPr>
                      <m:t>𝑚</m:t>
                    </m:r>
                    <m:r>
                      <a:rPr lang="en-US" sz="2400" b="0" i="1" smtClean="0">
                        <a:latin typeface="Cambria Math" panose="02040503050406030204" pitchFamily="18" charset="0"/>
                      </a:rPr>
                      <m:t>=1,…, </m:t>
                    </m:r>
                    <m:r>
                      <a:rPr lang="en-US" sz="2400" b="0" i="1" smtClean="0">
                        <a:latin typeface="Cambria Math" panose="02040503050406030204" pitchFamily="18" charset="0"/>
                      </a:rPr>
                      <m:t>𝑀</m:t>
                    </m:r>
                    <m:r>
                      <a:rPr lang="en-US" sz="2400" b="0" i="1" smtClean="0">
                        <a:latin typeface="Cambria Math" panose="02040503050406030204" pitchFamily="18" charset="0"/>
                      </a:rPr>
                      <m:t>, </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𝜀</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&gt;0,</m:t>
                    </m:r>
                    <m:sSubSup>
                      <m:sSubSupPr>
                        <m:ctrlPr>
                          <a:rPr lang="en-US" sz="2400" i="1">
                            <a:latin typeface="Cambria Math" panose="02040503050406030204" pitchFamily="18" charset="0"/>
                          </a:rPr>
                        </m:ctrlPr>
                      </m:sSubSupPr>
                      <m:e>
                        <m:r>
                          <a:rPr lang="en-US" sz="2400" i="1">
                            <a:latin typeface="Cambria Math" panose="02040503050406030204" pitchFamily="18" charset="0"/>
                          </a:rPr>
                          <m:t>𝑧</m:t>
                        </m:r>
                      </m:e>
                      <m:sub>
                        <m:r>
                          <a:rPr lang="en-US" sz="2400" i="1">
                            <a:latin typeface="Cambria Math" panose="02040503050406030204" pitchFamily="18" charset="0"/>
                          </a:rPr>
                          <m:t>𝑖</m:t>
                        </m:r>
                      </m:sub>
                      <m:sup>
                        <m:r>
                          <a:rPr lang="en-US" sz="2400" i="1">
                            <a:latin typeface="Cambria Math" panose="02040503050406030204" pitchFamily="18" charset="0"/>
                          </a:rPr>
                          <m:t>𝑚</m:t>
                        </m:r>
                      </m:sup>
                    </m:sSubSup>
                  </m:oMath>
                </a14:m>
                <a:r>
                  <a:rPr lang="en-US" sz="2400" dirty="0"/>
                  <a:t> is standard normal.</a:t>
                </a:r>
              </a:p>
            </p:txBody>
          </p:sp>
        </mc:Choice>
        <mc:Fallback xmlns="">
          <p:sp>
            <p:nvSpPr>
              <p:cNvPr id="9" name="TextBox 8">
                <a:extLst>
                  <a:ext uri="{FF2B5EF4-FFF2-40B4-BE49-F238E27FC236}">
                    <a16:creationId xmlns:a16="http://schemas.microsoft.com/office/drawing/2014/main" id="{E5FFBA95-B5E4-62C7-D277-A95F018EA647}"/>
                  </a:ext>
                </a:extLst>
              </p:cNvPr>
              <p:cNvSpPr txBox="1">
                <a:spLocks noRot="1" noChangeAspect="1" noMove="1" noResize="1" noEditPoints="1" noAdjustHandles="1" noChangeArrowheads="1" noChangeShapeType="1" noTextEdit="1"/>
              </p:cNvSpPr>
              <p:nvPr/>
            </p:nvSpPr>
            <p:spPr>
              <a:xfrm>
                <a:off x="1550504" y="4632754"/>
                <a:ext cx="10679595" cy="539571"/>
              </a:xfrm>
              <a:prstGeom prst="rect">
                <a:avLst/>
              </a:prstGeom>
              <a:blipFill>
                <a:blip r:embed="rId4"/>
                <a:stretch>
                  <a:fillRect b="-215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A05A1680-DE0F-D7AE-CDC9-17EF805314E2}"/>
                  </a:ext>
                </a:extLst>
              </p:cNvPr>
              <p:cNvSpPr txBox="1"/>
              <p:nvPr/>
            </p:nvSpPr>
            <p:spPr>
              <a:xfrm>
                <a:off x="3047586" y="3243821"/>
                <a:ext cx="6095170" cy="37035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sz="1800" i="1" smtClean="0">
                              <a:latin typeface="Cambria Math" panose="02040503050406030204" pitchFamily="18" charset="0"/>
                            </a:rPr>
                          </m:ctrlPr>
                        </m:sSubSupPr>
                        <m:e>
                          <m:r>
                            <a:rPr lang="en-US" sz="1800" b="0" i="1" smtClean="0">
                              <a:latin typeface="Cambria Math" panose="02040503050406030204" pitchFamily="18" charset="0"/>
                            </a:rPr>
                            <m:t>𝑥</m:t>
                          </m:r>
                        </m:e>
                        <m:sub>
                          <m:r>
                            <a:rPr lang="en-US" sz="1800" b="0" i="1" smtClean="0">
                              <a:latin typeface="Cambria Math" panose="02040503050406030204" pitchFamily="18" charset="0"/>
                            </a:rPr>
                            <m:t>𝑖</m:t>
                          </m:r>
                        </m:sub>
                        <m:sup>
                          <m:r>
                            <a:rPr lang="en-US" sz="1800" b="0" i="1" smtClean="0">
                              <a:latin typeface="Cambria Math" panose="02040503050406030204" pitchFamily="18" charset="0"/>
                            </a:rPr>
                            <m:t>𝑚</m:t>
                          </m:r>
                        </m:sup>
                      </m:sSubSup>
                    </m:oMath>
                  </m:oMathPara>
                </a14:m>
                <a:endParaRPr lang="en-US" dirty="0"/>
              </a:p>
            </p:txBody>
          </p:sp>
        </mc:Choice>
        <mc:Fallback xmlns="">
          <p:sp>
            <p:nvSpPr>
              <p:cNvPr id="11" name="TextBox 10">
                <a:extLst>
                  <a:ext uri="{FF2B5EF4-FFF2-40B4-BE49-F238E27FC236}">
                    <a16:creationId xmlns:a16="http://schemas.microsoft.com/office/drawing/2014/main" id="{A05A1680-DE0F-D7AE-CDC9-17EF805314E2}"/>
                  </a:ext>
                </a:extLst>
              </p:cNvPr>
              <p:cNvSpPr txBox="1">
                <a:spLocks noRot="1" noChangeAspect="1" noMove="1" noResize="1" noEditPoints="1" noAdjustHandles="1" noChangeArrowheads="1" noChangeShapeType="1" noTextEdit="1"/>
              </p:cNvSpPr>
              <p:nvPr/>
            </p:nvSpPr>
            <p:spPr>
              <a:xfrm>
                <a:off x="3047586" y="3243821"/>
                <a:ext cx="6095170" cy="370358"/>
              </a:xfrm>
              <a:prstGeom prst="rect">
                <a:avLst/>
              </a:prstGeom>
              <a:blipFill>
                <a:blip r:embed="rId5"/>
                <a:stretch>
                  <a:fillRect b="-327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BA34CD45-180F-E47A-3BE9-732D22173E89}"/>
                  </a:ext>
                </a:extLst>
              </p:cNvPr>
              <p:cNvSpPr txBox="1"/>
              <p:nvPr/>
            </p:nvSpPr>
            <p:spPr>
              <a:xfrm>
                <a:off x="889552" y="4072793"/>
                <a:ext cx="6095170" cy="55996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sz="2400" i="1" smtClean="0">
                              <a:latin typeface="Cambria Math" panose="02040503050406030204" pitchFamily="18" charset="0"/>
                            </a:rPr>
                          </m:ctrlPr>
                        </m:sSubSupPr>
                        <m:e>
                          <m:r>
                            <a:rPr lang="en-US" sz="2400" b="0" i="1" smtClean="0">
                              <a:latin typeface="Cambria Math" panose="02040503050406030204" pitchFamily="18" charset="0"/>
                            </a:rPr>
                            <m:t>𝑥</m:t>
                          </m:r>
                        </m:e>
                        <m:sub>
                          <m:r>
                            <a:rPr lang="en-US" sz="2400" b="0" i="1" smtClean="0">
                              <a:latin typeface="Cambria Math" panose="02040503050406030204" pitchFamily="18" charset="0"/>
                            </a:rPr>
                            <m:t>𝑖</m:t>
                          </m:r>
                        </m:sub>
                        <m:sup>
                          <m:r>
                            <a:rPr lang="en-US" sz="2400" b="0" i="1" smtClean="0">
                              <a:latin typeface="Cambria Math" panose="02040503050406030204" pitchFamily="18" charset="0"/>
                            </a:rPr>
                            <m:t>𝑚</m:t>
                          </m:r>
                        </m:sup>
                      </m:sSubSup>
                      <m:r>
                        <a:rPr lang="en-US" sz="2400" b="0" i="0" smtClean="0">
                          <a:latin typeface="Cambria Math" panose="02040503050406030204" pitchFamily="18" charset="0"/>
                        </a:rPr>
                        <m:t>=</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𝑥</m:t>
                          </m:r>
                        </m:e>
                        <m:sub>
                          <m:r>
                            <a:rPr lang="en-US" sz="2400" b="0" i="1" smtClean="0">
                              <a:latin typeface="Cambria Math" panose="02040503050406030204" pitchFamily="18" charset="0"/>
                            </a:rPr>
                            <m:t>𝑖</m:t>
                          </m:r>
                        </m:sub>
                        <m:sup>
                          <m:r>
                            <a:rPr lang="en-US" sz="2400" b="0" i="1" smtClean="0">
                              <a:latin typeface="Cambria Math" panose="02040503050406030204" pitchFamily="18" charset="0"/>
                            </a:rPr>
                            <m:t>𝑚</m:t>
                          </m:r>
                          <m:r>
                            <a:rPr lang="en-US" sz="2400" b="0" i="1" smtClean="0">
                              <a:latin typeface="Cambria Math" panose="02040503050406030204" pitchFamily="18" charset="0"/>
                            </a:rPr>
                            <m:t>−1</m:t>
                          </m:r>
                        </m:sup>
                      </m:sSubSup>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𝜀</m:t>
                          </m:r>
                        </m:e>
                        <m:sub>
                          <m:r>
                            <a:rPr lang="en-US" sz="2400" b="0" i="1" smtClean="0">
                              <a:latin typeface="Cambria Math" panose="02040503050406030204" pitchFamily="18" charset="0"/>
                            </a:rPr>
                            <m:t>𝑖</m:t>
                          </m:r>
                        </m:sub>
                      </m:sSub>
                      <m:sSub>
                        <m:sSubPr>
                          <m:ctrlPr>
                            <a:rPr lang="en-US" sz="2400" b="0" i="1" smtClean="0">
                              <a:latin typeface="Cambria Math" panose="02040503050406030204" pitchFamily="18" charset="0"/>
                            </a:rPr>
                          </m:ctrlPr>
                        </m:sSubPr>
                        <m:e>
                          <m:r>
                            <m:rPr>
                              <m:sty m:val="p"/>
                            </m:rPr>
                            <a:rPr lang="en-US" sz="2400" b="0" i="1" smtClean="0">
                              <a:latin typeface="Cambria Math" panose="02040503050406030204" pitchFamily="18" charset="0"/>
                              <a:ea typeface="Cambria Math" panose="02040503050406030204" pitchFamily="18" charset="0"/>
                            </a:rPr>
                            <m:t>∇</m:t>
                          </m:r>
                        </m:e>
                        <m:sub>
                          <m:r>
                            <a:rPr lang="en-US" sz="2400" b="0" i="1" smtClean="0">
                              <a:latin typeface="Cambria Math" panose="02040503050406030204" pitchFamily="18" charset="0"/>
                            </a:rPr>
                            <m:t>𝑥</m:t>
                          </m:r>
                        </m:sub>
                      </m:sSub>
                      <m:func>
                        <m:funcPr>
                          <m:ctrlPr>
                            <a:rPr lang="en-US" sz="2400" b="0" i="1" smtClean="0">
                              <a:latin typeface="Cambria Math" panose="02040503050406030204" pitchFamily="18" charset="0"/>
                            </a:rPr>
                          </m:ctrlPr>
                        </m:funcPr>
                        <m:fName>
                          <m:r>
                            <m:rPr>
                              <m:sty m:val="p"/>
                            </m:rPr>
                            <a:rPr lang="en-US" sz="2400" b="0" i="0" smtClean="0">
                              <a:latin typeface="Cambria Math" panose="02040503050406030204" pitchFamily="18" charset="0"/>
                            </a:rPr>
                            <m:t>log</m:t>
                          </m:r>
                        </m:fName>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𝑃</m:t>
                              </m:r>
                            </m:e>
                            <m: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𝜎</m:t>
                                  </m:r>
                                </m:e>
                                <m:sub>
                                  <m:r>
                                    <a:rPr lang="en-US" sz="2400" b="0" i="1" smtClean="0">
                                      <a:latin typeface="Cambria Math" panose="02040503050406030204" pitchFamily="18" charset="0"/>
                                    </a:rPr>
                                    <m:t>𝑖</m:t>
                                  </m:r>
                                </m:sub>
                              </m:sSub>
                            </m:sub>
                          </m:sSub>
                          <m:d>
                            <m:dPr>
                              <m:ctrlPr>
                                <a:rPr lang="en-US" sz="2400" b="0" i="1" smtClean="0">
                                  <a:latin typeface="Cambria Math" panose="02040503050406030204" pitchFamily="18" charset="0"/>
                                </a:rPr>
                              </m:ctrlPr>
                            </m:dPr>
                            <m:e>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𝑥</m:t>
                                  </m:r>
                                </m:e>
                                <m:sub>
                                  <m:r>
                                    <a:rPr lang="en-US" sz="2400" b="0" i="1" smtClean="0">
                                      <a:latin typeface="Cambria Math" panose="02040503050406030204" pitchFamily="18" charset="0"/>
                                    </a:rPr>
                                    <m:t>𝑖</m:t>
                                  </m:r>
                                </m:sub>
                                <m:sup>
                                  <m:r>
                                    <a:rPr lang="en-US" sz="2400" b="0" i="1" smtClean="0">
                                      <a:latin typeface="Cambria Math" panose="02040503050406030204" pitchFamily="18" charset="0"/>
                                    </a:rPr>
                                    <m:t>𝑚</m:t>
                                  </m:r>
                                  <m:r>
                                    <a:rPr lang="en-US" sz="2400" b="0" i="1" smtClean="0">
                                      <a:latin typeface="Cambria Math" panose="02040503050406030204" pitchFamily="18" charset="0"/>
                                    </a:rPr>
                                    <m:t>−1</m:t>
                                  </m:r>
                                </m:sup>
                              </m:sSubSup>
                            </m:e>
                          </m:d>
                          <m:r>
                            <a:rPr lang="en-US" sz="2400" b="0" i="1" smtClean="0">
                              <a:latin typeface="Cambria Math" panose="02040503050406030204" pitchFamily="18" charset="0"/>
                            </a:rPr>
                            <m:t>+</m:t>
                          </m:r>
                          <m:rad>
                            <m:radPr>
                              <m:degHide m:val="on"/>
                              <m:ctrlPr>
                                <a:rPr lang="en-US" sz="2400" b="0" i="1" smtClean="0">
                                  <a:latin typeface="Cambria Math" panose="02040503050406030204" pitchFamily="18" charset="0"/>
                                </a:rPr>
                              </m:ctrlPr>
                            </m:radPr>
                            <m:deg/>
                            <m:e>
                              <m:r>
                                <a:rPr lang="en-US" sz="2400" b="0" i="1" smtClean="0">
                                  <a:latin typeface="Cambria Math" panose="02040503050406030204" pitchFamily="18" charset="0"/>
                                </a:rPr>
                                <m:t>2</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𝜀</m:t>
                                  </m:r>
                                </m:e>
                                <m:sub>
                                  <m:r>
                                    <a:rPr lang="en-US" sz="2400" b="0" i="1" smtClean="0">
                                      <a:latin typeface="Cambria Math" panose="02040503050406030204" pitchFamily="18" charset="0"/>
                                    </a:rPr>
                                    <m:t>𝑖</m:t>
                                  </m:r>
                                </m:sub>
                              </m:sSub>
                            </m:e>
                          </m:rad>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𝑧</m:t>
                              </m:r>
                            </m:e>
                            <m:sub>
                              <m:r>
                                <a:rPr lang="en-US" sz="2400" b="0" i="1" smtClean="0">
                                  <a:latin typeface="Cambria Math" panose="02040503050406030204" pitchFamily="18" charset="0"/>
                                </a:rPr>
                                <m:t>𝑖</m:t>
                              </m:r>
                            </m:sub>
                            <m:sup>
                              <m:r>
                                <a:rPr lang="en-US" sz="2400" b="0" i="1" smtClean="0">
                                  <a:latin typeface="Cambria Math" panose="02040503050406030204" pitchFamily="18" charset="0"/>
                                </a:rPr>
                                <m:t>𝑚</m:t>
                              </m:r>
                            </m:sup>
                          </m:sSubSup>
                        </m:e>
                      </m:func>
                    </m:oMath>
                  </m:oMathPara>
                </a14:m>
                <a:endParaRPr lang="en-US" sz="2400" dirty="0"/>
              </a:p>
            </p:txBody>
          </p:sp>
        </mc:Choice>
        <mc:Fallback xmlns="">
          <p:sp>
            <p:nvSpPr>
              <p:cNvPr id="13" name="TextBox 12">
                <a:extLst>
                  <a:ext uri="{FF2B5EF4-FFF2-40B4-BE49-F238E27FC236}">
                    <a16:creationId xmlns:a16="http://schemas.microsoft.com/office/drawing/2014/main" id="{BA34CD45-180F-E47A-3BE9-732D22173E89}"/>
                  </a:ext>
                </a:extLst>
              </p:cNvPr>
              <p:cNvSpPr txBox="1">
                <a:spLocks noRot="1" noChangeAspect="1" noMove="1" noResize="1" noEditPoints="1" noAdjustHandles="1" noChangeArrowheads="1" noChangeShapeType="1" noTextEdit="1"/>
              </p:cNvSpPr>
              <p:nvPr/>
            </p:nvSpPr>
            <p:spPr>
              <a:xfrm>
                <a:off x="889552" y="4072793"/>
                <a:ext cx="6095170" cy="559961"/>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ED84AC0E-F85E-DB0B-534E-B2E0A31C8501}"/>
                  </a:ext>
                </a:extLst>
              </p:cNvPr>
              <p:cNvSpPr txBox="1"/>
              <p:nvPr/>
            </p:nvSpPr>
            <p:spPr>
              <a:xfrm>
                <a:off x="842961" y="5172325"/>
                <a:ext cx="11302656" cy="523220"/>
              </a:xfrm>
              <a:prstGeom prst="rect">
                <a:avLst/>
              </a:prstGeom>
              <a:noFill/>
            </p:spPr>
            <p:txBody>
              <a:bodyPr wrap="square" rtlCol="0">
                <a:spAutoFit/>
              </a:bodyPr>
              <a:lstStyle/>
              <a:p>
                <a:r>
                  <a:rPr lang="en-US" sz="2800" b="1" dirty="0">
                    <a:solidFill>
                      <a:srgbClr val="00B050"/>
                    </a:solidFill>
                    <a:latin typeface="Arial" panose="020B0604020202020204" pitchFamily="34" charset="0"/>
                    <a:cs typeface="Arial" panose="020B0604020202020204" pitchFamily="34" charset="0"/>
                  </a:rPr>
                  <a:t>Step 3: </a:t>
                </a:r>
                <a:r>
                  <a:rPr lang="en-US" sz="2400" dirty="0">
                    <a:latin typeface="Arial" panose="020B0604020202020204" pitchFamily="34" charset="0"/>
                    <a:cs typeface="Arial" panose="020B0604020202020204" pitchFamily="34" charset="0"/>
                  </a:rPr>
                  <a:t>Repeat for </a:t>
                </a:r>
                <a14:m>
                  <m:oMath xmlns:m="http://schemas.openxmlformats.org/officeDocument/2006/math">
                    <m:r>
                      <a:rPr lang="en-US" sz="2400" b="0" i="1" smtClean="0">
                        <a:latin typeface="Cambria Math" panose="02040503050406030204" pitchFamily="18" charset="0"/>
                        <a:cs typeface="Arial" panose="020B0604020202020204" pitchFamily="34" charset="0"/>
                      </a:rPr>
                      <m:t>𝑖</m:t>
                    </m:r>
                    <m:r>
                      <a:rPr lang="en-US" sz="2400" b="0" i="1" smtClean="0">
                        <a:latin typeface="Cambria Math" panose="02040503050406030204" pitchFamily="18" charset="0"/>
                        <a:cs typeface="Arial" panose="020B0604020202020204" pitchFamily="34" charset="0"/>
                      </a:rPr>
                      <m:t>=</m:t>
                    </m:r>
                    <m:r>
                      <a:rPr lang="en-US" sz="2400" b="0" i="1" smtClean="0">
                        <a:latin typeface="Cambria Math" panose="02040503050406030204" pitchFamily="18" charset="0"/>
                        <a:cs typeface="Arial" panose="020B0604020202020204" pitchFamily="34" charset="0"/>
                      </a:rPr>
                      <m:t>𝑁</m:t>
                    </m:r>
                    <m:r>
                      <a:rPr lang="en-US" sz="2400" b="0" i="1" smtClean="0">
                        <a:latin typeface="Cambria Math" panose="02040503050406030204" pitchFamily="18" charset="0"/>
                        <a:cs typeface="Arial" panose="020B0604020202020204" pitchFamily="34" charset="0"/>
                      </a:rPr>
                      <m:t>, </m:t>
                    </m:r>
                    <m:r>
                      <a:rPr lang="en-US" sz="2400" b="0" i="1" smtClean="0">
                        <a:latin typeface="Cambria Math" panose="02040503050406030204" pitchFamily="18" charset="0"/>
                        <a:cs typeface="Arial" panose="020B0604020202020204" pitchFamily="34" charset="0"/>
                      </a:rPr>
                      <m:t>𝑁</m:t>
                    </m:r>
                    <m:r>
                      <a:rPr lang="en-US" sz="2400" b="0" i="1" smtClean="0">
                        <a:latin typeface="Cambria Math" panose="02040503050406030204" pitchFamily="18" charset="0"/>
                        <a:cs typeface="Arial" panose="020B0604020202020204" pitchFamily="34" charset="0"/>
                      </a:rPr>
                      <m:t>−1, …, 1,</m:t>
                    </m:r>
                  </m:oMath>
                </a14:m>
                <a:r>
                  <a:rPr lang="en-US" sz="2400" dirty="0">
                    <a:latin typeface="Arial" panose="020B0604020202020204" pitchFamily="34" charset="0"/>
                    <a:cs typeface="Arial" panose="020B0604020202020204" pitchFamily="34" charset="0"/>
                  </a:rPr>
                  <a:t> with </a:t>
                </a:r>
                <a14:m>
                  <m:oMath xmlns:m="http://schemas.openxmlformats.org/officeDocument/2006/math">
                    <m:sSubSup>
                      <m:sSubSupPr>
                        <m:ctrlPr>
                          <a:rPr lang="en-US" sz="2400" i="1" smtClean="0">
                            <a:latin typeface="Cambria Math" panose="02040503050406030204" pitchFamily="18" charset="0"/>
                            <a:cs typeface="Arial" panose="020B0604020202020204" pitchFamily="34" charset="0"/>
                          </a:rPr>
                        </m:ctrlPr>
                      </m:sSubSupPr>
                      <m:e>
                        <m:r>
                          <a:rPr lang="en-US" sz="2400" b="0" i="1" smtClean="0">
                            <a:latin typeface="Cambria Math" panose="02040503050406030204" pitchFamily="18" charset="0"/>
                            <a:cs typeface="Arial" panose="020B0604020202020204" pitchFamily="34" charset="0"/>
                          </a:rPr>
                          <m:t>𝑥</m:t>
                        </m:r>
                      </m:e>
                      <m:sub>
                        <m:r>
                          <a:rPr lang="en-US" sz="2400" b="0" i="1" smtClean="0">
                            <a:latin typeface="Cambria Math" panose="02040503050406030204" pitchFamily="18" charset="0"/>
                            <a:cs typeface="Arial" panose="020B0604020202020204" pitchFamily="34" charset="0"/>
                          </a:rPr>
                          <m:t>𝑁</m:t>
                        </m:r>
                      </m:sub>
                      <m:sup>
                        <m:r>
                          <a:rPr lang="en-US" sz="2400" b="0" i="1" smtClean="0">
                            <a:latin typeface="Cambria Math" panose="02040503050406030204" pitchFamily="18" charset="0"/>
                            <a:cs typeface="Arial" panose="020B0604020202020204" pitchFamily="34" charset="0"/>
                          </a:rPr>
                          <m:t>0</m:t>
                        </m:r>
                      </m:sup>
                    </m:sSubSup>
                    <m:r>
                      <a:rPr lang="en-US" sz="2400" i="1" smtClean="0">
                        <a:latin typeface="Cambria Math" panose="02040503050406030204" pitchFamily="18" charset="0"/>
                        <a:ea typeface="Cambria Math" panose="02040503050406030204" pitchFamily="18" charset="0"/>
                        <a:cs typeface="Arial" panose="020B0604020202020204" pitchFamily="34" charset="0"/>
                      </a:rPr>
                      <m:t>~</m:t>
                    </m:r>
                    <m:r>
                      <a:rPr lang="en-US" sz="2400" b="0" i="1" smtClean="0">
                        <a:latin typeface="Cambria Math" panose="02040503050406030204" pitchFamily="18" charset="0"/>
                        <a:ea typeface="Cambria Math" panose="02040503050406030204" pitchFamily="18" charset="0"/>
                        <a:cs typeface="Arial" panose="020B0604020202020204" pitchFamily="34" charset="0"/>
                      </a:rPr>
                      <m:t>𝑁</m:t>
                    </m:r>
                    <m:d>
                      <m:dPr>
                        <m:ctrlPr>
                          <a:rPr lang="en-US" sz="24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400" b="0" i="1" smtClean="0">
                            <a:latin typeface="Cambria Math" panose="02040503050406030204" pitchFamily="18" charset="0"/>
                            <a:ea typeface="Cambria Math" panose="02040503050406030204" pitchFamily="18" charset="0"/>
                            <a:cs typeface="Arial" panose="020B0604020202020204" pitchFamily="34" charset="0"/>
                          </a:rPr>
                          <m:t>𝑥</m:t>
                        </m:r>
                      </m:e>
                      <m:e>
                        <m:r>
                          <a:rPr lang="en-US" sz="2400" b="0" i="1" smtClean="0">
                            <a:latin typeface="Cambria Math" panose="02040503050406030204" pitchFamily="18" charset="0"/>
                            <a:ea typeface="Cambria Math" panose="02040503050406030204" pitchFamily="18" charset="0"/>
                            <a:cs typeface="Arial" panose="020B0604020202020204" pitchFamily="34" charset="0"/>
                          </a:rPr>
                          <m:t>0, </m:t>
                        </m:r>
                        <m:sSubSup>
                          <m:sSubSupPr>
                            <m:ctrlPr>
                              <a:rPr lang="en-US" sz="2400" b="0" i="1" smtClean="0">
                                <a:latin typeface="Cambria Math" panose="02040503050406030204" pitchFamily="18" charset="0"/>
                                <a:ea typeface="Cambria Math" panose="02040503050406030204" pitchFamily="18" charset="0"/>
                                <a:cs typeface="Arial" panose="020B0604020202020204" pitchFamily="34" charset="0"/>
                              </a:rPr>
                            </m:ctrlPr>
                          </m:sSubSupPr>
                          <m:e>
                            <m:r>
                              <a:rPr lang="en-US" sz="2400" b="0" i="1" smtClean="0">
                                <a:latin typeface="Cambria Math" panose="02040503050406030204" pitchFamily="18" charset="0"/>
                                <a:ea typeface="Cambria Math" panose="02040503050406030204" pitchFamily="18" charset="0"/>
                                <a:cs typeface="Arial" panose="020B0604020202020204" pitchFamily="34" charset="0"/>
                              </a:rPr>
                              <m:t>𝜎</m:t>
                            </m:r>
                          </m:e>
                          <m:sub>
                            <m:r>
                              <a:rPr lang="en-US" sz="2400" b="0" i="1" smtClean="0">
                                <a:latin typeface="Cambria Math" panose="02040503050406030204" pitchFamily="18" charset="0"/>
                                <a:ea typeface="Cambria Math" panose="02040503050406030204" pitchFamily="18" charset="0"/>
                                <a:cs typeface="Arial" panose="020B0604020202020204" pitchFamily="34" charset="0"/>
                              </a:rPr>
                              <m:t>𝑚𝑎𝑥</m:t>
                            </m:r>
                          </m:sub>
                          <m:sup>
                            <m:r>
                              <a:rPr lang="en-US" sz="2400" b="0" i="1" smtClean="0">
                                <a:latin typeface="Cambria Math" panose="02040503050406030204" pitchFamily="18" charset="0"/>
                                <a:ea typeface="Cambria Math" panose="02040503050406030204" pitchFamily="18" charset="0"/>
                                <a:cs typeface="Arial" panose="020B0604020202020204" pitchFamily="34" charset="0"/>
                              </a:rPr>
                              <m:t>2</m:t>
                            </m:r>
                          </m:sup>
                        </m:sSubSup>
                        <m:r>
                          <a:rPr lang="en-US" sz="2400" b="0" i="1" smtClean="0">
                            <a:latin typeface="Cambria Math" panose="02040503050406030204" pitchFamily="18" charset="0"/>
                            <a:ea typeface="Cambria Math" panose="02040503050406030204" pitchFamily="18" charset="0"/>
                            <a:cs typeface="Arial" panose="020B0604020202020204" pitchFamily="34" charset="0"/>
                          </a:rPr>
                          <m:t>𝐼</m:t>
                        </m:r>
                      </m:e>
                    </m:d>
                    <m:r>
                      <a:rPr lang="en-US" sz="2400" b="0" i="1" smtClean="0">
                        <a:latin typeface="Cambria Math" panose="02040503050406030204" pitchFamily="18" charset="0"/>
                        <a:ea typeface="Cambria Math" panose="02040503050406030204" pitchFamily="18" charset="0"/>
                        <a:cs typeface="Arial" panose="020B0604020202020204" pitchFamily="34" charset="0"/>
                      </a:rPr>
                      <m:t>, </m:t>
                    </m:r>
                    <m:sSubSup>
                      <m:sSubSupPr>
                        <m:ctrlPr>
                          <a:rPr lang="en-US" sz="2400" b="0" i="1" smtClean="0">
                            <a:latin typeface="Cambria Math" panose="02040503050406030204" pitchFamily="18" charset="0"/>
                            <a:ea typeface="Cambria Math" panose="02040503050406030204" pitchFamily="18" charset="0"/>
                            <a:cs typeface="Arial" panose="020B0604020202020204" pitchFamily="34" charset="0"/>
                          </a:rPr>
                        </m:ctrlPr>
                      </m:sSubSupPr>
                      <m:e>
                        <m:r>
                          <a:rPr lang="en-US" sz="2400" b="0" i="1" smtClean="0">
                            <a:latin typeface="Cambria Math" panose="02040503050406030204" pitchFamily="18" charset="0"/>
                            <a:ea typeface="Cambria Math" panose="02040503050406030204" pitchFamily="18" charset="0"/>
                            <a:cs typeface="Arial" panose="020B0604020202020204" pitchFamily="34" charset="0"/>
                          </a:rPr>
                          <m:t>𝑥</m:t>
                        </m:r>
                      </m:e>
                      <m:sub>
                        <m:r>
                          <a:rPr lang="en-US" sz="2400" b="0" i="1" smtClean="0">
                            <a:latin typeface="Cambria Math" panose="02040503050406030204" pitchFamily="18" charset="0"/>
                            <a:ea typeface="Cambria Math" panose="02040503050406030204" pitchFamily="18" charset="0"/>
                            <a:cs typeface="Arial" panose="020B0604020202020204" pitchFamily="34" charset="0"/>
                          </a:rPr>
                          <m:t>𝑖</m:t>
                        </m:r>
                      </m:sub>
                      <m:sup>
                        <m:r>
                          <a:rPr lang="en-US" sz="2400" b="0" i="1" smtClean="0">
                            <a:latin typeface="Cambria Math" panose="02040503050406030204" pitchFamily="18" charset="0"/>
                            <a:ea typeface="Cambria Math" panose="02040503050406030204" pitchFamily="18" charset="0"/>
                            <a:cs typeface="Arial" panose="020B0604020202020204" pitchFamily="34" charset="0"/>
                          </a:rPr>
                          <m:t>0</m:t>
                        </m:r>
                      </m:sup>
                    </m:sSubSup>
                    <m:r>
                      <a:rPr lang="en-US" sz="2400" b="0" i="1" smtClean="0">
                        <a:latin typeface="Cambria Math" panose="02040503050406030204" pitchFamily="18" charset="0"/>
                        <a:ea typeface="Cambria Math" panose="02040503050406030204" pitchFamily="18" charset="0"/>
                        <a:cs typeface="Arial" panose="020B0604020202020204" pitchFamily="34" charset="0"/>
                      </a:rPr>
                      <m:t>=</m:t>
                    </m:r>
                    <m:sSubSup>
                      <m:sSubSupPr>
                        <m:ctrlPr>
                          <a:rPr lang="en-US" sz="2400" b="0" i="1" smtClean="0">
                            <a:latin typeface="Cambria Math" panose="02040503050406030204" pitchFamily="18" charset="0"/>
                            <a:ea typeface="Cambria Math" panose="02040503050406030204" pitchFamily="18" charset="0"/>
                            <a:cs typeface="Arial" panose="020B0604020202020204" pitchFamily="34" charset="0"/>
                          </a:rPr>
                        </m:ctrlPr>
                      </m:sSubSupPr>
                      <m:e>
                        <m:r>
                          <a:rPr lang="en-US" sz="2400" b="0" i="1" smtClean="0">
                            <a:latin typeface="Cambria Math" panose="02040503050406030204" pitchFamily="18" charset="0"/>
                            <a:ea typeface="Cambria Math" panose="02040503050406030204" pitchFamily="18" charset="0"/>
                            <a:cs typeface="Arial" panose="020B0604020202020204" pitchFamily="34" charset="0"/>
                          </a:rPr>
                          <m:t>𝑥</m:t>
                        </m:r>
                      </m:e>
                      <m:sub>
                        <m:r>
                          <a:rPr lang="en-US" sz="2400" b="0" i="1" smtClean="0">
                            <a:latin typeface="Cambria Math" panose="02040503050406030204" pitchFamily="18" charset="0"/>
                            <a:ea typeface="Cambria Math" panose="02040503050406030204" pitchFamily="18" charset="0"/>
                            <a:cs typeface="Arial" panose="020B0604020202020204" pitchFamily="34" charset="0"/>
                          </a:rPr>
                          <m:t>𝑖</m:t>
                        </m:r>
                        <m:r>
                          <a:rPr lang="en-US" sz="2400" b="0" i="1" smtClean="0">
                            <a:latin typeface="Cambria Math" panose="02040503050406030204" pitchFamily="18" charset="0"/>
                            <a:ea typeface="Cambria Math" panose="02040503050406030204" pitchFamily="18" charset="0"/>
                            <a:cs typeface="Arial" panose="020B0604020202020204" pitchFamily="34" charset="0"/>
                          </a:rPr>
                          <m:t>+1 </m:t>
                        </m:r>
                      </m:sub>
                      <m:sup>
                        <m:r>
                          <a:rPr lang="en-US" sz="2400" b="0" i="1" smtClean="0">
                            <a:latin typeface="Cambria Math" panose="02040503050406030204" pitchFamily="18" charset="0"/>
                            <a:ea typeface="Cambria Math" panose="02040503050406030204" pitchFamily="18" charset="0"/>
                            <a:cs typeface="Arial" panose="020B0604020202020204" pitchFamily="34" charset="0"/>
                          </a:rPr>
                          <m:t>𝑀</m:t>
                        </m:r>
                      </m:sup>
                    </m:sSubSup>
                  </m:oMath>
                </a14:m>
                <a:r>
                  <a:rPr lang="en-US" sz="2400" dirty="0">
                    <a:latin typeface="Arial" panose="020B0604020202020204" pitchFamily="34" charset="0"/>
                    <a:cs typeface="Arial" panose="020B0604020202020204" pitchFamily="34" charset="0"/>
                  </a:rPr>
                  <a:t>for </a:t>
                </a:r>
                <a14:m>
                  <m:oMath xmlns:m="http://schemas.openxmlformats.org/officeDocument/2006/math">
                    <m:r>
                      <a:rPr lang="en-US" sz="2400" b="0" i="1" smtClean="0">
                        <a:latin typeface="Cambria Math" panose="02040503050406030204" pitchFamily="18" charset="0"/>
                        <a:cs typeface="Arial" panose="020B0604020202020204" pitchFamily="34" charset="0"/>
                      </a:rPr>
                      <m:t>𝑖</m:t>
                    </m:r>
                    <m:r>
                      <a:rPr lang="en-US" sz="2400" b="0" i="1" smtClean="0">
                        <a:latin typeface="Cambria Math" panose="02040503050406030204" pitchFamily="18" charset="0"/>
                        <a:cs typeface="Arial" panose="020B0604020202020204" pitchFamily="34" charset="0"/>
                      </a:rPr>
                      <m:t>&lt;</m:t>
                    </m:r>
                    <m:r>
                      <a:rPr lang="en-US" sz="2400" b="0" i="1" smtClean="0">
                        <a:latin typeface="Cambria Math" panose="02040503050406030204" pitchFamily="18" charset="0"/>
                        <a:cs typeface="Arial" panose="020B0604020202020204" pitchFamily="34" charset="0"/>
                      </a:rPr>
                      <m:t>𝑁</m:t>
                    </m:r>
                  </m:oMath>
                </a14:m>
                <a:r>
                  <a:rPr lang="en-US" sz="2400" dirty="0">
                    <a:latin typeface="Arial" panose="020B0604020202020204" pitchFamily="34" charset="0"/>
                    <a:cs typeface="Arial" panose="020B0604020202020204" pitchFamily="34" charset="0"/>
                  </a:rPr>
                  <a:t> </a:t>
                </a:r>
                <a:endParaRPr lang="en-US" sz="2800" b="1" dirty="0">
                  <a:latin typeface="Arial" panose="020B0604020202020204" pitchFamily="34" charset="0"/>
                  <a:cs typeface="Arial" panose="020B0604020202020204" pitchFamily="34" charset="0"/>
                </a:endParaRPr>
              </a:p>
            </p:txBody>
          </p:sp>
        </mc:Choice>
        <mc:Fallback xmlns="">
          <p:sp>
            <p:nvSpPr>
              <p:cNvPr id="14" name="TextBox 13">
                <a:extLst>
                  <a:ext uri="{FF2B5EF4-FFF2-40B4-BE49-F238E27FC236}">
                    <a16:creationId xmlns:a16="http://schemas.microsoft.com/office/drawing/2014/main" id="{ED84AC0E-F85E-DB0B-534E-B2E0A31C8501}"/>
                  </a:ext>
                </a:extLst>
              </p:cNvPr>
              <p:cNvSpPr txBox="1">
                <a:spLocks noRot="1" noChangeAspect="1" noMove="1" noResize="1" noEditPoints="1" noAdjustHandles="1" noChangeArrowheads="1" noChangeShapeType="1" noTextEdit="1"/>
              </p:cNvSpPr>
              <p:nvPr/>
            </p:nvSpPr>
            <p:spPr>
              <a:xfrm>
                <a:off x="842961" y="5172325"/>
                <a:ext cx="11302656" cy="523220"/>
              </a:xfrm>
              <a:prstGeom prst="rect">
                <a:avLst/>
              </a:prstGeom>
              <a:blipFill>
                <a:blip r:embed="rId7"/>
                <a:stretch>
                  <a:fillRect l="-1079" t="-13953" b="-2907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4FDE24BE-F2BD-BC9F-DC8A-33AB9CE38BD4}"/>
                  </a:ext>
                </a:extLst>
              </p:cNvPr>
              <p:cNvSpPr txBox="1"/>
              <p:nvPr/>
            </p:nvSpPr>
            <p:spPr>
              <a:xfrm>
                <a:off x="842961" y="5814847"/>
                <a:ext cx="11147669" cy="497700"/>
              </a:xfrm>
              <a:prstGeom prst="rect">
                <a:avLst/>
              </a:prstGeom>
              <a:noFill/>
            </p:spPr>
            <p:txBody>
              <a:bodyPr wrap="square" rtlCol="0">
                <a:spAutoFit/>
              </a:bodyPr>
              <a:lstStyle/>
              <a:p>
                <a:r>
                  <a:rPr lang="en-US" sz="2400" dirty="0"/>
                  <a:t>As  </a:t>
                </a:r>
                <a14:m>
                  <m:oMath xmlns:m="http://schemas.openxmlformats.org/officeDocument/2006/math">
                    <m:r>
                      <a:rPr lang="en-US" sz="2400" b="0" i="1" smtClean="0">
                        <a:latin typeface="Cambria Math" panose="02040503050406030204" pitchFamily="18" charset="0"/>
                      </a:rPr>
                      <m:t>𝑀</m:t>
                    </m:r>
                    <m:r>
                      <a:rPr lang="en-US" sz="2400" b="0" i="1" smtClean="0">
                        <a:latin typeface="Cambria Math" panose="02040503050406030204" pitchFamily="18" charset="0"/>
                        <a:ea typeface="Cambria Math" panose="02040503050406030204" pitchFamily="18" charset="0"/>
                      </a:rPr>
                      <m:t>→∞</m:t>
                    </m:r>
                  </m:oMath>
                </a14:m>
                <a:r>
                  <a:rPr lang="en-US" sz="2400" dirty="0"/>
                  <a:t> and </a:t>
                </a:r>
                <a14:m>
                  <m:oMath xmlns:m="http://schemas.openxmlformats.org/officeDocument/2006/math">
                    <m:sSub>
                      <m:sSubPr>
                        <m:ctrlPr>
                          <a:rPr lang="en-US" sz="2400" i="1" smtClean="0">
                            <a:latin typeface="Cambria Math" panose="02040503050406030204" pitchFamily="18" charset="0"/>
                          </a:rPr>
                        </m:ctrlPr>
                      </m:sSubPr>
                      <m:e>
                        <m:r>
                          <a:rPr lang="en-US" sz="2400" i="1" smtClean="0">
                            <a:latin typeface="Cambria Math" panose="02040503050406030204" pitchFamily="18" charset="0"/>
                            <a:ea typeface="Cambria Math" panose="02040503050406030204" pitchFamily="18" charset="0"/>
                          </a:rPr>
                          <m:t>𝜀</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&gt;0, </m:t>
                    </m:r>
                  </m:oMath>
                </a14:m>
                <a:r>
                  <a:rPr lang="en-US" sz="2400" dirty="0"/>
                  <a:t>for all </a:t>
                </a:r>
                <a14:m>
                  <m:oMath xmlns:m="http://schemas.openxmlformats.org/officeDocument/2006/math">
                    <m:r>
                      <a:rPr lang="en-US" sz="2400" b="0" i="1" smtClean="0">
                        <a:latin typeface="Cambria Math" panose="02040503050406030204" pitchFamily="18" charset="0"/>
                      </a:rPr>
                      <m:t>𝑖</m:t>
                    </m:r>
                    <m:r>
                      <a:rPr lang="en-US" sz="2400" b="0" i="1" smtClean="0">
                        <a:latin typeface="Cambria Math" panose="02040503050406030204" pitchFamily="18" charset="0"/>
                      </a:rPr>
                      <m:t>, </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𝑥</m:t>
                        </m:r>
                      </m:e>
                      <m:sub>
                        <m:r>
                          <a:rPr lang="en-US" sz="2400" b="0" i="1" smtClean="0">
                            <a:latin typeface="Cambria Math" panose="02040503050406030204" pitchFamily="18" charset="0"/>
                          </a:rPr>
                          <m:t>1</m:t>
                        </m:r>
                      </m:sub>
                      <m:sup>
                        <m:r>
                          <a:rPr lang="en-US" sz="2400" b="0" i="1" smtClean="0">
                            <a:latin typeface="Cambria Math" panose="02040503050406030204" pitchFamily="18" charset="0"/>
                          </a:rPr>
                          <m:t>𝑀</m:t>
                        </m:r>
                      </m:sup>
                    </m:sSubSup>
                  </m:oMath>
                </a14:m>
                <a:r>
                  <a:rPr lang="en-US" sz="2400" dirty="0"/>
                  <a:t> becomes  an exact sample from </a:t>
                </a:r>
                <a14:m>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𝑃</m:t>
                        </m:r>
                      </m:e>
                      <m:sub>
                        <m:sSub>
                          <m:sSubPr>
                            <m:ctrlPr>
                              <a:rPr lang="en-US" sz="2400" i="1" smtClean="0">
                                <a:latin typeface="Cambria Math" panose="02040503050406030204" pitchFamily="18" charset="0"/>
                              </a:rPr>
                            </m:ctrlPr>
                          </m:sSubPr>
                          <m:e>
                            <m:r>
                              <a:rPr lang="en-US" sz="2400" i="1" smtClean="0">
                                <a:latin typeface="Cambria Math" panose="02040503050406030204" pitchFamily="18" charset="0"/>
                                <a:ea typeface="Cambria Math" panose="02040503050406030204" pitchFamily="18" charset="0"/>
                              </a:rPr>
                              <m:t>𝜎</m:t>
                            </m:r>
                          </m:e>
                          <m:sub>
                            <m:r>
                              <a:rPr lang="en-US" sz="2400" b="0" i="1" smtClean="0">
                                <a:latin typeface="Cambria Math" panose="02040503050406030204" pitchFamily="18" charset="0"/>
                              </a:rPr>
                              <m:t>𝑚𝑖𝑛</m:t>
                            </m:r>
                          </m:sub>
                        </m:sSub>
                      </m:sub>
                    </m:sSub>
                    <m:r>
                      <a:rPr lang="en-US" sz="2400" i="1" smtClean="0">
                        <a:latin typeface="Cambria Math" panose="02040503050406030204" pitchFamily="18" charset="0"/>
                        <a:ea typeface="Cambria Math" panose="02040503050406030204" pitchFamily="18" charset="0"/>
                      </a:rPr>
                      <m:t>≈</m:t>
                    </m:r>
                    <m:sSub>
                      <m:sSubPr>
                        <m:ctrlPr>
                          <a:rPr lang="en-US" sz="240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𝑃</m:t>
                        </m:r>
                      </m:e>
                      <m:sub>
                        <m:r>
                          <a:rPr lang="en-US" sz="2400" b="0" i="1" smtClean="0">
                            <a:latin typeface="Cambria Math" panose="02040503050406030204" pitchFamily="18" charset="0"/>
                            <a:ea typeface="Cambria Math" panose="02040503050406030204" pitchFamily="18" charset="0"/>
                          </a:rPr>
                          <m:t>𝑑𝑎𝑡𝑎</m:t>
                        </m:r>
                      </m:sub>
                    </m:sSub>
                    <m:d>
                      <m:dPr>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𝑥</m:t>
                        </m:r>
                      </m:e>
                    </m:d>
                    <m:r>
                      <a:rPr lang="en-US" sz="2400" b="0" i="1" smtClean="0">
                        <a:latin typeface="Cambria Math" panose="02040503050406030204" pitchFamily="18" charset="0"/>
                        <a:ea typeface="Cambria Math" panose="02040503050406030204" pitchFamily="18" charset="0"/>
                      </a:rPr>
                      <m:t>.</m:t>
                    </m:r>
                  </m:oMath>
                </a14:m>
                <a:r>
                  <a:rPr lang="en-US" sz="2400" dirty="0"/>
                  <a:t> </a:t>
                </a:r>
              </a:p>
            </p:txBody>
          </p:sp>
        </mc:Choice>
        <mc:Fallback xmlns="">
          <p:sp>
            <p:nvSpPr>
              <p:cNvPr id="15" name="TextBox 14">
                <a:extLst>
                  <a:ext uri="{FF2B5EF4-FFF2-40B4-BE49-F238E27FC236}">
                    <a16:creationId xmlns:a16="http://schemas.microsoft.com/office/drawing/2014/main" id="{4FDE24BE-F2BD-BC9F-DC8A-33AB9CE38BD4}"/>
                  </a:ext>
                </a:extLst>
              </p:cNvPr>
              <p:cNvSpPr txBox="1">
                <a:spLocks noRot="1" noChangeAspect="1" noMove="1" noResize="1" noEditPoints="1" noAdjustHandles="1" noChangeArrowheads="1" noChangeShapeType="1" noTextEdit="1"/>
              </p:cNvSpPr>
              <p:nvPr/>
            </p:nvSpPr>
            <p:spPr>
              <a:xfrm>
                <a:off x="842961" y="5814847"/>
                <a:ext cx="11147669" cy="497700"/>
              </a:xfrm>
              <a:prstGeom prst="rect">
                <a:avLst/>
              </a:prstGeom>
              <a:blipFill>
                <a:blip r:embed="rId8"/>
                <a:stretch>
                  <a:fillRect l="-820" t="-8537" b="-20732"/>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573F4909-30F2-2190-FE08-D9EC0094FB6F}"/>
              </a:ext>
            </a:extLst>
          </p:cNvPr>
          <p:cNvSpPr txBox="1"/>
          <p:nvPr/>
        </p:nvSpPr>
        <p:spPr>
          <a:xfrm>
            <a:off x="5173739" y="864191"/>
            <a:ext cx="2324911" cy="523220"/>
          </a:xfrm>
          <a:prstGeom prst="rect">
            <a:avLst/>
          </a:prstGeom>
          <a:noFill/>
        </p:spPr>
        <p:txBody>
          <a:bodyPr wrap="square" rtlCol="0">
            <a:spAutoFit/>
          </a:bodyPr>
          <a:lstStyle/>
          <a:p>
            <a:r>
              <a:rPr lang="en-US" sz="2800" b="1" dirty="0">
                <a:solidFill>
                  <a:srgbClr val="00B050"/>
                </a:solidFill>
              </a:rPr>
              <a:t>(Algorithm 1)</a:t>
            </a:r>
          </a:p>
        </p:txBody>
      </p:sp>
    </p:spTree>
    <p:extLst>
      <p:ext uri="{BB962C8B-B14F-4D97-AF65-F5344CB8AC3E}">
        <p14:creationId xmlns:p14="http://schemas.microsoft.com/office/powerpoint/2010/main" val="95642222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1AB7DBF-3762-8032-C84A-E123E178BE3F}"/>
              </a:ext>
            </a:extLst>
          </p:cNvPr>
          <p:cNvSpPr txBox="1"/>
          <p:nvPr/>
        </p:nvSpPr>
        <p:spPr>
          <a:xfrm>
            <a:off x="1318099" y="316309"/>
            <a:ext cx="10024352" cy="584775"/>
          </a:xfrm>
          <a:prstGeom prst="rect">
            <a:avLst/>
          </a:prstGeom>
          <a:noFill/>
        </p:spPr>
        <p:txBody>
          <a:bodyPr wrap="square">
            <a:spAutoFit/>
          </a:bodyPr>
          <a:lstStyle/>
          <a:p>
            <a:r>
              <a:rPr lang="en-US" sz="3200" b="1" dirty="0">
                <a:solidFill>
                  <a:srgbClr val="FF0000"/>
                </a:solidFill>
                <a:latin typeface="Arial" panose="020B0604020202020204" pitchFamily="34" charset="0"/>
                <a:cs typeface="Arial" panose="020B0604020202020204" pitchFamily="34" charset="0"/>
              </a:rPr>
              <a:t>1.4.3.12. Stochastic Gradient and Langevin MCMC</a:t>
            </a:r>
          </a:p>
        </p:txBody>
      </p:sp>
      <p:sp>
        <p:nvSpPr>
          <p:cNvPr id="4" name="TextBox 3">
            <a:extLst>
              <a:ext uri="{FF2B5EF4-FFF2-40B4-BE49-F238E27FC236}">
                <a16:creationId xmlns:a16="http://schemas.microsoft.com/office/drawing/2014/main" id="{9DD4422F-6317-4B7A-37C3-5BABBAD9F20C}"/>
              </a:ext>
            </a:extLst>
          </p:cNvPr>
          <p:cNvSpPr txBox="1"/>
          <p:nvPr/>
        </p:nvSpPr>
        <p:spPr>
          <a:xfrm>
            <a:off x="4732506" y="901084"/>
            <a:ext cx="3647872" cy="523220"/>
          </a:xfrm>
          <a:prstGeom prst="rect">
            <a:avLst/>
          </a:prstGeom>
          <a:noFill/>
        </p:spPr>
        <p:txBody>
          <a:bodyPr wrap="square" rtlCol="0">
            <a:spAutoFit/>
          </a:bodyPr>
          <a:lstStyle/>
          <a:p>
            <a:r>
              <a:rPr lang="en-US" sz="2800" b="1" dirty="0">
                <a:solidFill>
                  <a:srgbClr val="00B050"/>
                </a:solidFill>
                <a:latin typeface="Arial" panose="020B0604020202020204" pitchFamily="34" charset="0"/>
                <a:cs typeface="Arial" panose="020B0604020202020204" pitchFamily="34" charset="0"/>
              </a:rPr>
              <a:t>(Algorithm 2)</a:t>
            </a:r>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EEF966CD-31E5-9F85-7885-5DD79AB25C03}"/>
                  </a:ext>
                </a:extLst>
              </p:cNvPr>
              <p:cNvSpPr txBox="1"/>
              <p:nvPr/>
            </p:nvSpPr>
            <p:spPr>
              <a:xfrm>
                <a:off x="1028700" y="1290589"/>
                <a:ext cx="4221804" cy="546753"/>
              </a:xfrm>
              <a:prstGeom prst="rect">
                <a:avLst/>
              </a:prstGeom>
              <a:noFill/>
            </p:spPr>
            <p:txBody>
              <a:bodyPr wrap="square" rtlCol="0">
                <a:spAutoFit/>
              </a:bodyPr>
              <a:lstStyle/>
              <a:p>
                <a:pPr marL="285750" indent="-285750">
                  <a:buFont typeface="Arial" panose="020B0604020202020204" pitchFamily="34" charset="0"/>
                  <a:buChar char="•"/>
                </a:pPr>
                <a:r>
                  <a:rPr lang="en-US" sz="2800" b="1" dirty="0">
                    <a:solidFill>
                      <a:srgbClr val="00B050"/>
                    </a:solidFill>
                    <a:latin typeface="Arial" panose="020B0604020202020204" pitchFamily="34" charset="0"/>
                    <a:cs typeface="Arial" panose="020B0604020202020204" pitchFamily="34" charset="0"/>
                  </a:rPr>
                  <a:t>Input   </a:t>
                </a:r>
                <a14:m>
                  <m:oMath xmlns:m="http://schemas.openxmlformats.org/officeDocument/2006/math">
                    <m:sSubSup>
                      <m:sSubSupPr>
                        <m:ctrlPr>
                          <a:rPr lang="en-US" sz="2800" i="1" smtClean="0">
                            <a:solidFill>
                              <a:schemeClr val="tx1"/>
                            </a:solidFill>
                            <a:latin typeface="Cambria Math" panose="02040503050406030204" pitchFamily="18" charset="0"/>
                            <a:cs typeface="Arial" panose="020B0604020202020204" pitchFamily="34" charset="0"/>
                          </a:rPr>
                        </m:ctrlPr>
                      </m:sSubSupPr>
                      <m:e>
                        <m:d>
                          <m:dPr>
                            <m:begChr m:val="{"/>
                            <m:endChr m:val="}"/>
                            <m:ctrlPr>
                              <a:rPr lang="en-US" sz="2800" i="1" smtClean="0">
                                <a:solidFill>
                                  <a:schemeClr val="tx1"/>
                                </a:solidFill>
                                <a:latin typeface="Cambria Math" panose="02040503050406030204" pitchFamily="18" charset="0"/>
                                <a:cs typeface="Arial" panose="020B0604020202020204" pitchFamily="34" charset="0"/>
                              </a:rPr>
                            </m:ctrlPr>
                          </m:dPr>
                          <m:e>
                            <m:sSub>
                              <m:sSubPr>
                                <m:ctrlPr>
                                  <a:rPr lang="en-US" sz="2800" i="1" smtClean="0">
                                    <a:solidFill>
                                      <a:schemeClr val="tx1"/>
                                    </a:solidFill>
                                    <a:latin typeface="Cambria Math" panose="02040503050406030204" pitchFamily="18" charset="0"/>
                                    <a:cs typeface="Arial" panose="020B0604020202020204" pitchFamily="34" charset="0"/>
                                  </a:rPr>
                                </m:ctrlPr>
                              </m:sSubPr>
                              <m:e>
                                <m:r>
                                  <a:rPr lang="en-US" sz="2800"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t>𝜎</m:t>
                                </m:r>
                              </m:e>
                              <m:sub>
                                <m:r>
                                  <a:rPr lang="en-US" sz="2800" b="0" i="1" smtClean="0">
                                    <a:solidFill>
                                      <a:schemeClr val="tx1"/>
                                    </a:solidFill>
                                    <a:latin typeface="Cambria Math" panose="02040503050406030204" pitchFamily="18" charset="0"/>
                                    <a:cs typeface="Arial" panose="020B0604020202020204" pitchFamily="34" charset="0"/>
                                  </a:rPr>
                                  <m:t>𝑖</m:t>
                                </m:r>
                              </m:sub>
                            </m:sSub>
                          </m:e>
                        </m:d>
                      </m:e>
                      <m:sub>
                        <m:r>
                          <a:rPr lang="en-US" sz="2800" b="0" i="1" smtClean="0">
                            <a:solidFill>
                              <a:schemeClr val="tx1"/>
                            </a:solidFill>
                            <a:latin typeface="Cambria Math" panose="02040503050406030204" pitchFamily="18" charset="0"/>
                            <a:cs typeface="Arial" panose="020B0604020202020204" pitchFamily="34" charset="0"/>
                          </a:rPr>
                          <m:t>𝑖</m:t>
                        </m:r>
                        <m:r>
                          <a:rPr lang="en-US" sz="2800" b="0" i="1" smtClean="0">
                            <a:solidFill>
                              <a:schemeClr val="tx1"/>
                            </a:solidFill>
                            <a:latin typeface="Cambria Math" panose="02040503050406030204" pitchFamily="18" charset="0"/>
                            <a:cs typeface="Arial" panose="020B0604020202020204" pitchFamily="34" charset="0"/>
                          </a:rPr>
                          <m:t>=1</m:t>
                        </m:r>
                      </m:sub>
                      <m:sup>
                        <m:r>
                          <a:rPr lang="en-US" sz="2800" b="0" i="1" smtClean="0">
                            <a:solidFill>
                              <a:schemeClr val="tx1"/>
                            </a:solidFill>
                            <a:latin typeface="Cambria Math" panose="02040503050406030204" pitchFamily="18" charset="0"/>
                            <a:cs typeface="Arial" panose="020B0604020202020204" pitchFamily="34" charset="0"/>
                          </a:rPr>
                          <m:t>𝐿</m:t>
                        </m:r>
                      </m:sup>
                    </m:sSubSup>
                    <m:r>
                      <a:rPr lang="en-US" sz="2800" b="0" i="1" smtClean="0">
                        <a:solidFill>
                          <a:schemeClr val="tx1"/>
                        </a:solidFill>
                        <a:latin typeface="Cambria Math" panose="02040503050406030204" pitchFamily="18" charset="0"/>
                        <a:cs typeface="Arial" panose="020B0604020202020204" pitchFamily="34" charset="0"/>
                      </a:rPr>
                      <m:t>, </m:t>
                    </m:r>
                    <m:r>
                      <a:rPr lang="en-US" sz="2800" b="0"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t>𝜀</m:t>
                    </m:r>
                    <m:r>
                      <a:rPr lang="en-US" sz="2800" b="0"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t>, </m:t>
                    </m:r>
                    <m:r>
                      <a:rPr lang="en-US" sz="2800" b="0"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t>𝑇</m:t>
                    </m:r>
                  </m:oMath>
                </a14:m>
                <a:endParaRPr lang="en-US" sz="2800" dirty="0">
                  <a:solidFill>
                    <a:srgbClr val="00B050"/>
                  </a:solidFill>
                  <a:latin typeface="Arial" panose="020B0604020202020204" pitchFamily="34" charset="0"/>
                  <a:cs typeface="Arial" panose="020B0604020202020204" pitchFamily="34" charset="0"/>
                </a:endParaRPr>
              </a:p>
            </p:txBody>
          </p:sp>
        </mc:Choice>
        <mc:Fallback>
          <p:sp>
            <p:nvSpPr>
              <p:cNvPr id="5" name="TextBox 4">
                <a:extLst>
                  <a:ext uri="{FF2B5EF4-FFF2-40B4-BE49-F238E27FC236}">
                    <a16:creationId xmlns:a16="http://schemas.microsoft.com/office/drawing/2014/main" id="{EEF966CD-31E5-9F85-7885-5DD79AB25C03}"/>
                  </a:ext>
                </a:extLst>
              </p:cNvPr>
              <p:cNvSpPr txBox="1">
                <a:spLocks noRot="1" noChangeAspect="1" noMove="1" noResize="1" noEditPoints="1" noAdjustHandles="1" noChangeArrowheads="1" noChangeShapeType="1" noTextEdit="1"/>
              </p:cNvSpPr>
              <p:nvPr/>
            </p:nvSpPr>
            <p:spPr>
              <a:xfrm>
                <a:off x="1028700" y="1290589"/>
                <a:ext cx="4221804" cy="546753"/>
              </a:xfrm>
              <a:prstGeom prst="rect">
                <a:avLst/>
              </a:prstGeom>
              <a:blipFill>
                <a:blip r:embed="rId2"/>
                <a:stretch>
                  <a:fillRect l="-2601" t="-10112" b="-2921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FCB1B4E2-6B23-489A-73AB-8D0A10EAB2BE}"/>
                  </a:ext>
                </a:extLst>
              </p:cNvPr>
              <p:cNvSpPr txBox="1"/>
              <p:nvPr/>
            </p:nvSpPr>
            <p:spPr>
              <a:xfrm>
                <a:off x="1028700" y="1965237"/>
                <a:ext cx="4090481" cy="523220"/>
              </a:xfrm>
              <a:prstGeom prst="rect">
                <a:avLst/>
              </a:prstGeom>
              <a:noFill/>
            </p:spPr>
            <p:txBody>
              <a:bodyPr wrap="square" rtlCol="0">
                <a:spAutoFit/>
              </a:bodyPr>
              <a:lstStyle/>
              <a:p>
                <a:pPr marL="285750" indent="-285750">
                  <a:buFont typeface="Arial" panose="020B0604020202020204" pitchFamily="34" charset="0"/>
                  <a:buChar char="•"/>
                </a:pPr>
                <a:r>
                  <a:rPr lang="en-US" sz="2800" b="1" dirty="0">
                    <a:solidFill>
                      <a:srgbClr val="00B050"/>
                    </a:solidFill>
                    <a:latin typeface="Arial" panose="020B0604020202020204" pitchFamily="34" charset="0"/>
                    <a:cs typeface="Arial" panose="020B0604020202020204" pitchFamily="34" charset="0"/>
                  </a:rPr>
                  <a:t>Step 1 </a:t>
                </a:r>
                <a:r>
                  <a:rPr lang="en-US" sz="2400" dirty="0">
                    <a:latin typeface="Arial" panose="020B0604020202020204" pitchFamily="34" charset="0"/>
                    <a:cs typeface="Arial" panose="020B0604020202020204" pitchFamily="34" charset="0"/>
                  </a:rPr>
                  <a:t>Initialize </a:t>
                </a:r>
                <a14:m>
                  <m:oMath xmlns:m="http://schemas.openxmlformats.org/officeDocument/2006/math">
                    <m:sSub>
                      <m:sSubPr>
                        <m:ctrlPr>
                          <a:rPr lang="en-US" sz="2400" i="1" smtClean="0">
                            <a:latin typeface="Cambria Math" panose="02040503050406030204" pitchFamily="18" charset="0"/>
                            <a:cs typeface="Arial" panose="020B0604020202020204" pitchFamily="34" charset="0"/>
                          </a:rPr>
                        </m:ctrlPr>
                      </m:sSubPr>
                      <m:e>
                        <m:acc>
                          <m:accPr>
                            <m:chr m:val="̃"/>
                            <m:ctrlPr>
                              <a:rPr lang="en-US" sz="2400" i="1" smtClean="0">
                                <a:latin typeface="Cambria Math" panose="02040503050406030204" pitchFamily="18" charset="0"/>
                                <a:cs typeface="Arial" panose="020B0604020202020204" pitchFamily="34" charset="0"/>
                              </a:rPr>
                            </m:ctrlPr>
                          </m:accPr>
                          <m:e>
                            <m:r>
                              <a:rPr lang="en-US" sz="2400" b="0" i="1" smtClean="0">
                                <a:latin typeface="Cambria Math" panose="02040503050406030204" pitchFamily="18" charset="0"/>
                                <a:cs typeface="Arial" panose="020B0604020202020204" pitchFamily="34" charset="0"/>
                              </a:rPr>
                              <m:t>𝑥</m:t>
                            </m:r>
                          </m:e>
                        </m:acc>
                      </m:e>
                      <m:sub>
                        <m:r>
                          <a:rPr lang="en-US" sz="2400" b="0" i="1" smtClean="0">
                            <a:latin typeface="Cambria Math" panose="02040503050406030204" pitchFamily="18" charset="0"/>
                            <a:cs typeface="Arial" panose="020B0604020202020204" pitchFamily="34" charset="0"/>
                          </a:rPr>
                          <m:t>0</m:t>
                        </m:r>
                      </m:sub>
                    </m:sSub>
                  </m:oMath>
                </a14:m>
                <a:endParaRPr lang="en-US" sz="2400" dirty="0">
                  <a:latin typeface="Arial" panose="020B0604020202020204" pitchFamily="34" charset="0"/>
                  <a:cs typeface="Arial" panose="020B0604020202020204" pitchFamily="34" charset="0"/>
                </a:endParaRPr>
              </a:p>
            </p:txBody>
          </p:sp>
        </mc:Choice>
        <mc:Fallback>
          <p:sp>
            <p:nvSpPr>
              <p:cNvPr id="6" name="TextBox 5">
                <a:extLst>
                  <a:ext uri="{FF2B5EF4-FFF2-40B4-BE49-F238E27FC236}">
                    <a16:creationId xmlns:a16="http://schemas.microsoft.com/office/drawing/2014/main" id="{FCB1B4E2-6B23-489A-73AB-8D0A10EAB2BE}"/>
                  </a:ext>
                </a:extLst>
              </p:cNvPr>
              <p:cNvSpPr txBox="1">
                <a:spLocks noRot="1" noChangeAspect="1" noMove="1" noResize="1" noEditPoints="1" noAdjustHandles="1" noChangeArrowheads="1" noChangeShapeType="1" noTextEdit="1"/>
              </p:cNvSpPr>
              <p:nvPr/>
            </p:nvSpPr>
            <p:spPr>
              <a:xfrm>
                <a:off x="1028700" y="1965237"/>
                <a:ext cx="4090481" cy="523220"/>
              </a:xfrm>
              <a:prstGeom prst="rect">
                <a:avLst/>
              </a:prstGeom>
              <a:blipFill>
                <a:blip r:embed="rId3"/>
                <a:stretch>
                  <a:fillRect l="-2683" t="-11628" b="-3139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8C2E5DAB-BB7A-302C-1243-2275B537BCA7}"/>
                  </a:ext>
                </a:extLst>
              </p:cNvPr>
              <p:cNvSpPr txBox="1"/>
              <p:nvPr/>
            </p:nvSpPr>
            <p:spPr>
              <a:xfrm>
                <a:off x="1028700" y="2616352"/>
                <a:ext cx="4795736" cy="523220"/>
              </a:xfrm>
              <a:prstGeom prst="rect">
                <a:avLst/>
              </a:prstGeom>
              <a:noFill/>
            </p:spPr>
            <p:txBody>
              <a:bodyPr wrap="square" rtlCol="0">
                <a:spAutoFit/>
              </a:bodyPr>
              <a:lstStyle/>
              <a:p>
                <a:pPr marL="285750" indent="-285750">
                  <a:buFont typeface="Arial" panose="020B0604020202020204" pitchFamily="34" charset="0"/>
                  <a:buChar char="•"/>
                </a:pPr>
                <a:r>
                  <a:rPr lang="en-US" sz="2800" b="1" dirty="0">
                    <a:solidFill>
                      <a:srgbClr val="00B050"/>
                    </a:solidFill>
                    <a:latin typeface="Arial" panose="020B0604020202020204" pitchFamily="34" charset="0"/>
                    <a:cs typeface="Arial" panose="020B0604020202020204" pitchFamily="34" charset="0"/>
                  </a:rPr>
                  <a:t>Step 2 </a:t>
                </a:r>
                <a:r>
                  <a:rPr lang="en-US" sz="2400" dirty="0">
                    <a:latin typeface="Arial" panose="020B0604020202020204" pitchFamily="34" charset="0"/>
                    <a:cs typeface="Arial" panose="020B0604020202020204" pitchFamily="34" charset="0"/>
                  </a:rPr>
                  <a:t>For </a:t>
                </a:r>
                <a14:m>
                  <m:oMath xmlns:m="http://schemas.openxmlformats.org/officeDocument/2006/math">
                    <m:r>
                      <a:rPr lang="en-US" sz="2400" b="0" i="1" smtClean="0">
                        <a:latin typeface="Cambria Math" panose="02040503050406030204" pitchFamily="18" charset="0"/>
                        <a:cs typeface="Arial" panose="020B0604020202020204" pitchFamily="34" charset="0"/>
                      </a:rPr>
                      <m:t>𝑖</m:t>
                    </m:r>
                    <m:r>
                      <a:rPr lang="en-US" sz="2400" b="0" i="1" smtClean="0">
                        <a:latin typeface="Cambria Math" panose="02040503050406030204" pitchFamily="18" charset="0"/>
                        <a:ea typeface="Cambria Math" panose="02040503050406030204" pitchFamily="18" charset="0"/>
                        <a:cs typeface="Arial" panose="020B0604020202020204" pitchFamily="34" charset="0"/>
                      </a:rPr>
                      <m:t>←1 </m:t>
                    </m:r>
                    <m:r>
                      <a:rPr lang="en-US" sz="2400" b="0" i="1" smtClean="0">
                        <a:latin typeface="Cambria Math" panose="02040503050406030204" pitchFamily="18" charset="0"/>
                        <a:ea typeface="Cambria Math" panose="02040503050406030204" pitchFamily="18" charset="0"/>
                        <a:cs typeface="Arial" panose="020B0604020202020204" pitchFamily="34" charset="0"/>
                      </a:rPr>
                      <m:t>𝑡𝑜</m:t>
                    </m:r>
                    <m:r>
                      <a:rPr lang="en-US" sz="2400" b="0" i="1" smtClean="0">
                        <a:latin typeface="Cambria Math" panose="02040503050406030204" pitchFamily="18" charset="0"/>
                        <a:ea typeface="Cambria Math" panose="02040503050406030204" pitchFamily="18" charset="0"/>
                        <a:cs typeface="Arial" panose="020B0604020202020204" pitchFamily="34" charset="0"/>
                      </a:rPr>
                      <m:t> </m:t>
                    </m:r>
                    <m:r>
                      <a:rPr lang="en-US" sz="2400" b="0" i="1" smtClean="0">
                        <a:latin typeface="Cambria Math" panose="02040503050406030204" pitchFamily="18" charset="0"/>
                        <a:ea typeface="Cambria Math" panose="02040503050406030204" pitchFamily="18" charset="0"/>
                        <a:cs typeface="Arial" panose="020B0604020202020204" pitchFamily="34" charset="0"/>
                      </a:rPr>
                      <m:t>𝐿</m:t>
                    </m:r>
                    <m:r>
                      <a:rPr lang="en-US" sz="2400" b="0" i="1" smtClean="0">
                        <a:latin typeface="Cambria Math" panose="02040503050406030204" pitchFamily="18" charset="0"/>
                        <a:ea typeface="Cambria Math" panose="02040503050406030204" pitchFamily="18" charset="0"/>
                        <a:cs typeface="Arial" panose="020B0604020202020204" pitchFamily="34" charset="0"/>
                      </a:rPr>
                      <m:t> </m:t>
                    </m:r>
                  </m:oMath>
                </a14:m>
                <a:r>
                  <a:rPr lang="en-US" sz="2400" dirty="0">
                    <a:latin typeface="Arial" panose="020B0604020202020204" pitchFamily="34" charset="0"/>
                    <a:cs typeface="Arial" panose="020B0604020202020204" pitchFamily="34" charset="0"/>
                  </a:rPr>
                  <a:t>do </a:t>
                </a:r>
                <a:endParaRPr lang="en-US" sz="2800" b="1" dirty="0">
                  <a:latin typeface="Arial" panose="020B0604020202020204" pitchFamily="34" charset="0"/>
                  <a:cs typeface="Arial" panose="020B0604020202020204" pitchFamily="34" charset="0"/>
                </a:endParaRPr>
              </a:p>
            </p:txBody>
          </p:sp>
        </mc:Choice>
        <mc:Fallback>
          <p:sp>
            <p:nvSpPr>
              <p:cNvPr id="7" name="TextBox 6">
                <a:extLst>
                  <a:ext uri="{FF2B5EF4-FFF2-40B4-BE49-F238E27FC236}">
                    <a16:creationId xmlns:a16="http://schemas.microsoft.com/office/drawing/2014/main" id="{8C2E5DAB-BB7A-302C-1243-2275B537BCA7}"/>
                  </a:ext>
                </a:extLst>
              </p:cNvPr>
              <p:cNvSpPr txBox="1">
                <a:spLocks noRot="1" noChangeAspect="1" noMove="1" noResize="1" noEditPoints="1" noAdjustHandles="1" noChangeArrowheads="1" noChangeShapeType="1" noTextEdit="1"/>
              </p:cNvSpPr>
              <p:nvPr/>
            </p:nvSpPr>
            <p:spPr>
              <a:xfrm>
                <a:off x="1028700" y="2616352"/>
                <a:ext cx="4795736" cy="523220"/>
              </a:xfrm>
              <a:prstGeom prst="rect">
                <a:avLst/>
              </a:prstGeom>
              <a:blipFill>
                <a:blip r:embed="rId4"/>
                <a:stretch>
                  <a:fillRect l="-2290" t="-11628" b="-3139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99A415AB-D125-33DA-59C4-3E701D16B418}"/>
                  </a:ext>
                </a:extLst>
              </p:cNvPr>
              <p:cNvSpPr txBox="1"/>
              <p:nvPr/>
            </p:nvSpPr>
            <p:spPr>
              <a:xfrm>
                <a:off x="1634247" y="3029390"/>
                <a:ext cx="3098259" cy="967316"/>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i="1" smtClean="0">
                              <a:latin typeface="Cambria Math" panose="02040503050406030204" pitchFamily="18" charset="0"/>
                              <a:ea typeface="Cambria Math" panose="02040503050406030204" pitchFamily="18" charset="0"/>
                            </a:rPr>
                            <m:t>𝛼</m:t>
                          </m:r>
                        </m:e>
                        <m:sub>
                          <m:r>
                            <a:rPr lang="en-US" sz="2400" b="0" i="1" smtClean="0">
                              <a:latin typeface="Cambria Math" panose="02040503050406030204" pitchFamily="18" charset="0"/>
                            </a:rPr>
                            <m:t>𝑖</m:t>
                          </m:r>
                        </m:sub>
                      </m:sSub>
                      <m:r>
                        <a:rPr lang="en-US" sz="2400" i="1" smtClean="0">
                          <a:latin typeface="Cambria Math" panose="02040503050406030204" pitchFamily="18" charset="0"/>
                          <a:ea typeface="Cambria Math" panose="02040503050406030204" pitchFamily="18" charset="0"/>
                        </a:rPr>
                        <m:t>←</m:t>
                      </m:r>
                      <m:r>
                        <a:rPr lang="en-US" sz="2400" i="1" smtClean="0">
                          <a:latin typeface="Cambria Math" panose="02040503050406030204" pitchFamily="18" charset="0"/>
                          <a:ea typeface="Cambria Math" panose="02040503050406030204" pitchFamily="18" charset="0"/>
                        </a:rPr>
                        <m:t>𝜀</m:t>
                      </m:r>
                      <m:f>
                        <m:fPr>
                          <m:ctrlPr>
                            <a:rPr lang="en-US" sz="2400" i="1" smtClean="0">
                              <a:latin typeface="Cambria Math" panose="02040503050406030204" pitchFamily="18" charset="0"/>
                              <a:ea typeface="Cambria Math" panose="02040503050406030204" pitchFamily="18" charset="0"/>
                            </a:rPr>
                          </m:ctrlPr>
                        </m:fPr>
                        <m:num>
                          <m:sSubSup>
                            <m:sSubSupPr>
                              <m:ctrlPr>
                                <a:rPr lang="en-US" sz="2400" i="1" smtClean="0">
                                  <a:latin typeface="Cambria Math" panose="02040503050406030204" pitchFamily="18" charset="0"/>
                                  <a:ea typeface="Cambria Math" panose="02040503050406030204" pitchFamily="18" charset="0"/>
                                </a:rPr>
                              </m:ctrlPr>
                            </m:sSubSupPr>
                            <m:e>
                              <m:r>
                                <a:rPr lang="en-US" sz="2400" i="1" smtClean="0">
                                  <a:latin typeface="Cambria Math" panose="02040503050406030204" pitchFamily="18" charset="0"/>
                                  <a:ea typeface="Cambria Math" panose="02040503050406030204" pitchFamily="18" charset="0"/>
                                </a:rPr>
                                <m:t>𝜎</m:t>
                              </m:r>
                            </m:e>
                            <m:sub>
                              <m:r>
                                <a:rPr lang="en-US" sz="2400" b="0" i="1" smtClean="0">
                                  <a:latin typeface="Cambria Math" panose="02040503050406030204" pitchFamily="18" charset="0"/>
                                  <a:ea typeface="Cambria Math" panose="02040503050406030204" pitchFamily="18" charset="0"/>
                                </a:rPr>
                                <m:t>𝑖</m:t>
                              </m:r>
                            </m:sub>
                            <m:sup>
                              <m:r>
                                <a:rPr lang="en-US" sz="2400" b="0" i="1" smtClean="0">
                                  <a:latin typeface="Cambria Math" panose="02040503050406030204" pitchFamily="18" charset="0"/>
                                  <a:ea typeface="Cambria Math" panose="02040503050406030204" pitchFamily="18" charset="0"/>
                                </a:rPr>
                                <m:t>2</m:t>
                              </m:r>
                            </m:sup>
                          </m:sSubSup>
                        </m:num>
                        <m:den>
                          <m:sSubSup>
                            <m:sSubSupPr>
                              <m:ctrlPr>
                                <a:rPr lang="en-US" sz="2400" i="1" smtClean="0">
                                  <a:latin typeface="Cambria Math" panose="02040503050406030204" pitchFamily="18" charset="0"/>
                                  <a:ea typeface="Cambria Math" panose="02040503050406030204" pitchFamily="18" charset="0"/>
                                </a:rPr>
                              </m:ctrlPr>
                            </m:sSubSupPr>
                            <m:e>
                              <m:r>
                                <a:rPr lang="en-US" sz="2400" i="1" smtClean="0">
                                  <a:latin typeface="Cambria Math" panose="02040503050406030204" pitchFamily="18" charset="0"/>
                                  <a:ea typeface="Cambria Math" panose="02040503050406030204" pitchFamily="18" charset="0"/>
                                </a:rPr>
                                <m:t>𝜎</m:t>
                              </m:r>
                            </m:e>
                            <m:sub>
                              <m:r>
                                <a:rPr lang="en-US" sz="2400" b="0" i="1" smtClean="0">
                                  <a:latin typeface="Cambria Math" panose="02040503050406030204" pitchFamily="18" charset="0"/>
                                  <a:ea typeface="Cambria Math" panose="02040503050406030204" pitchFamily="18" charset="0"/>
                                </a:rPr>
                                <m:t>𝐿</m:t>
                              </m:r>
                            </m:sub>
                            <m:sup>
                              <m:r>
                                <a:rPr lang="en-US" sz="2400" b="0" i="1" smtClean="0">
                                  <a:latin typeface="Cambria Math" panose="02040503050406030204" pitchFamily="18" charset="0"/>
                                  <a:ea typeface="Cambria Math" panose="02040503050406030204" pitchFamily="18" charset="0"/>
                                </a:rPr>
                                <m:t>2</m:t>
                              </m:r>
                            </m:sup>
                          </m:sSubSup>
                        </m:den>
                      </m:f>
                    </m:oMath>
                  </m:oMathPara>
                </a14:m>
                <a:endParaRPr lang="en-US" sz="2400" dirty="0"/>
              </a:p>
            </p:txBody>
          </p:sp>
        </mc:Choice>
        <mc:Fallback>
          <p:sp>
            <p:nvSpPr>
              <p:cNvPr id="8" name="TextBox 7">
                <a:extLst>
                  <a:ext uri="{FF2B5EF4-FFF2-40B4-BE49-F238E27FC236}">
                    <a16:creationId xmlns:a16="http://schemas.microsoft.com/office/drawing/2014/main" id="{99A415AB-D125-33DA-59C4-3E701D16B418}"/>
                  </a:ext>
                </a:extLst>
              </p:cNvPr>
              <p:cNvSpPr txBox="1">
                <a:spLocks noRot="1" noChangeAspect="1" noMove="1" noResize="1" noEditPoints="1" noAdjustHandles="1" noChangeArrowheads="1" noChangeShapeType="1" noTextEdit="1"/>
              </p:cNvSpPr>
              <p:nvPr/>
            </p:nvSpPr>
            <p:spPr>
              <a:xfrm>
                <a:off x="1634247" y="3029390"/>
                <a:ext cx="3098259" cy="967316"/>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5490A4A1-3627-415C-0F72-736393C40B20}"/>
                  </a:ext>
                </a:extLst>
              </p:cNvPr>
              <p:cNvSpPr txBox="1"/>
              <p:nvPr/>
            </p:nvSpPr>
            <p:spPr>
              <a:xfrm>
                <a:off x="992221" y="3648713"/>
                <a:ext cx="6600217" cy="2905604"/>
              </a:xfrm>
              <a:prstGeom prst="rect">
                <a:avLst/>
              </a:prstGeom>
              <a:noFill/>
            </p:spPr>
            <p:txBody>
              <a:bodyPr wrap="square" rtlCol="0">
                <a:spAutoFit/>
              </a:bodyPr>
              <a:lstStyle/>
              <a:p>
                <a:pPr marL="285750" indent="-285750">
                  <a:buFont typeface="Arial" panose="020B0604020202020204" pitchFamily="34" charset="0"/>
                  <a:buChar char="•"/>
                </a:pPr>
                <a:r>
                  <a:rPr lang="en-US" sz="2800" b="1" dirty="0">
                    <a:solidFill>
                      <a:srgbClr val="00B050"/>
                    </a:solidFill>
                    <a:latin typeface="Arial" panose="020B0604020202020204" pitchFamily="34" charset="0"/>
                    <a:cs typeface="Arial" panose="020B0604020202020204" pitchFamily="34" charset="0"/>
                  </a:rPr>
                  <a:t>Step 3 </a:t>
                </a:r>
                <a:r>
                  <a:rPr lang="en-US" sz="2400" dirty="0">
                    <a:latin typeface="Arial" panose="020B0604020202020204" pitchFamily="34" charset="0"/>
                    <a:cs typeface="Arial" panose="020B0604020202020204" pitchFamily="34" charset="0"/>
                  </a:rPr>
                  <a:t>for </a:t>
                </a:r>
                <a14:m>
                  <m:oMath xmlns:m="http://schemas.openxmlformats.org/officeDocument/2006/math">
                    <m:r>
                      <a:rPr lang="en-US" sz="2400" b="0" i="1" smtClean="0">
                        <a:latin typeface="Cambria Math" panose="02040503050406030204" pitchFamily="18" charset="0"/>
                        <a:cs typeface="Arial" panose="020B0604020202020204" pitchFamily="34" charset="0"/>
                      </a:rPr>
                      <m:t>𝑡</m:t>
                    </m:r>
                    <m:r>
                      <a:rPr lang="en-US" sz="2400" b="0" i="1" smtClean="0">
                        <a:latin typeface="Cambria Math" panose="02040503050406030204" pitchFamily="18" charset="0"/>
                        <a:ea typeface="Cambria Math" panose="02040503050406030204" pitchFamily="18" charset="0"/>
                        <a:cs typeface="Arial" panose="020B0604020202020204" pitchFamily="34" charset="0"/>
                      </a:rPr>
                      <m:t>←1 </m:t>
                    </m:r>
                    <m:r>
                      <a:rPr lang="en-US" sz="2400" b="0" i="1" smtClean="0">
                        <a:latin typeface="Cambria Math" panose="02040503050406030204" pitchFamily="18" charset="0"/>
                        <a:ea typeface="Cambria Math" panose="02040503050406030204" pitchFamily="18" charset="0"/>
                        <a:cs typeface="Arial" panose="020B0604020202020204" pitchFamily="34" charset="0"/>
                      </a:rPr>
                      <m:t>𝑡𝑜</m:t>
                    </m:r>
                    <m:r>
                      <a:rPr lang="en-US" sz="2400" b="0" i="1" smtClean="0">
                        <a:latin typeface="Cambria Math" panose="02040503050406030204" pitchFamily="18" charset="0"/>
                        <a:ea typeface="Cambria Math" panose="02040503050406030204" pitchFamily="18" charset="0"/>
                        <a:cs typeface="Arial" panose="020B0604020202020204" pitchFamily="34" charset="0"/>
                      </a:rPr>
                      <m:t> </m:t>
                    </m:r>
                    <m:r>
                      <a:rPr lang="en-US" sz="2400" b="0" i="1" smtClean="0">
                        <a:latin typeface="Cambria Math" panose="02040503050406030204" pitchFamily="18" charset="0"/>
                        <a:ea typeface="Cambria Math" panose="02040503050406030204" pitchFamily="18" charset="0"/>
                        <a:cs typeface="Arial" panose="020B0604020202020204" pitchFamily="34" charset="0"/>
                      </a:rPr>
                      <m:t>𝑇</m:t>
                    </m:r>
                  </m:oMath>
                </a14:m>
                <a:r>
                  <a:rPr lang="en-US" sz="2800" b="1" dirty="0">
                    <a:solidFill>
                      <a:srgbClr val="00B050"/>
                    </a:solidFill>
                    <a:latin typeface="Arial" panose="020B0604020202020204" pitchFamily="34" charset="0"/>
                    <a:cs typeface="Arial" panose="020B0604020202020204" pitchFamily="34" charset="0"/>
                  </a:rPr>
                  <a:t> do</a:t>
                </a:r>
              </a:p>
              <a:p>
                <a:pPr lvl="2"/>
                <a14:m>
                  <m:oMathPara xmlns:m="http://schemas.openxmlformats.org/officeDocument/2006/math">
                    <m:oMathParaPr>
                      <m:jc m:val="centerGroup"/>
                    </m:oMathParaPr>
                    <m:oMath xmlns:m="http://schemas.openxmlformats.org/officeDocument/2006/math">
                      <m:r>
                        <a:rPr lang="en-US" sz="2400" b="0" i="1" smtClean="0">
                          <a:solidFill>
                            <a:schemeClr val="tx1"/>
                          </a:solidFill>
                          <a:latin typeface="Cambria Math" panose="02040503050406030204" pitchFamily="18" charset="0"/>
                          <a:cs typeface="Arial" panose="020B0604020202020204" pitchFamily="34" charset="0"/>
                        </a:rPr>
                        <m:t>𝐷𝑟𝑎𝑤</m:t>
                      </m:r>
                      <m:r>
                        <a:rPr lang="en-US" sz="2400" b="0" i="1" smtClean="0">
                          <a:solidFill>
                            <a:schemeClr val="tx1"/>
                          </a:solidFill>
                          <a:latin typeface="Cambria Math" panose="02040503050406030204" pitchFamily="18" charset="0"/>
                          <a:cs typeface="Arial" panose="020B0604020202020204" pitchFamily="34" charset="0"/>
                        </a:rPr>
                        <m:t> </m:t>
                      </m:r>
                      <m:sSub>
                        <m:sSubPr>
                          <m:ctrlPr>
                            <a:rPr lang="en-US" sz="2400" b="0" i="1" smtClean="0">
                              <a:solidFill>
                                <a:schemeClr val="tx1"/>
                              </a:solidFill>
                              <a:latin typeface="Cambria Math" panose="02040503050406030204" pitchFamily="18" charset="0"/>
                              <a:cs typeface="Arial" panose="020B0604020202020204" pitchFamily="34" charset="0"/>
                            </a:rPr>
                          </m:ctrlPr>
                        </m:sSubPr>
                        <m:e>
                          <m:r>
                            <a:rPr lang="en-US" sz="2400" b="0" i="1" smtClean="0">
                              <a:solidFill>
                                <a:schemeClr val="tx1"/>
                              </a:solidFill>
                              <a:latin typeface="Cambria Math" panose="02040503050406030204" pitchFamily="18" charset="0"/>
                              <a:cs typeface="Arial" panose="020B0604020202020204" pitchFamily="34" charset="0"/>
                            </a:rPr>
                            <m:t>𝑧</m:t>
                          </m:r>
                        </m:e>
                        <m:sub>
                          <m:r>
                            <a:rPr lang="en-US" sz="2400" b="0" i="1" smtClean="0">
                              <a:solidFill>
                                <a:schemeClr val="tx1"/>
                              </a:solidFill>
                              <a:latin typeface="Cambria Math" panose="02040503050406030204" pitchFamily="18" charset="0"/>
                              <a:cs typeface="Arial" panose="020B0604020202020204" pitchFamily="34" charset="0"/>
                            </a:rPr>
                            <m:t>𝑡</m:t>
                          </m:r>
                        </m:sub>
                      </m:sSub>
                      <m:r>
                        <a:rPr lang="en-US" sz="2400" b="0"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t>~</m:t>
                      </m:r>
                      <m:r>
                        <a:rPr lang="en-US" sz="2400" b="0"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t>𝑁</m:t>
                      </m:r>
                      <m:d>
                        <m:dPr>
                          <m:ctrlPr>
                            <a:rPr lang="en-US" sz="2400" b="0"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ctrlPr>
                        </m:dPr>
                        <m:e>
                          <m:r>
                            <a:rPr lang="en-US" sz="2400" b="0"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t>0,</m:t>
                          </m:r>
                          <m:r>
                            <a:rPr lang="en-US" sz="2400" b="0"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t>𝐼</m:t>
                          </m:r>
                        </m:e>
                      </m:d>
                    </m:oMath>
                  </m:oMathPara>
                </a14:m>
                <a:endParaRPr lang="en-US" sz="2400" b="0" dirty="0">
                  <a:solidFill>
                    <a:schemeClr val="tx1"/>
                  </a:solidFill>
                  <a:latin typeface="Arial" panose="020B0604020202020204" pitchFamily="34" charset="0"/>
                  <a:ea typeface="Cambria Math" panose="02040503050406030204" pitchFamily="18" charset="0"/>
                  <a:cs typeface="Arial" panose="020B0604020202020204" pitchFamily="34" charset="0"/>
                </a:endParaRPr>
              </a:p>
              <a:p>
                <a:r>
                  <a:rPr lang="en-US" sz="2400" dirty="0">
                    <a:solidFill>
                      <a:srgbClr val="00B050"/>
                    </a:solidFill>
                    <a:latin typeface="Arial" panose="020B0604020202020204" pitchFamily="34" charset="0"/>
                    <a:cs typeface="Arial" panose="020B0604020202020204" pitchFamily="34" charset="0"/>
                  </a:rPr>
                  <a:t>	        </a:t>
                </a:r>
                <a14:m>
                  <m:oMath xmlns:m="http://schemas.openxmlformats.org/officeDocument/2006/math">
                    <m:sSub>
                      <m:sSubPr>
                        <m:ctrlPr>
                          <a:rPr lang="en-US" sz="2400" i="1" smtClean="0">
                            <a:solidFill>
                              <a:schemeClr val="tx1"/>
                            </a:solidFill>
                            <a:latin typeface="Cambria Math" panose="02040503050406030204" pitchFamily="18" charset="0"/>
                            <a:cs typeface="Arial" panose="020B0604020202020204" pitchFamily="34" charset="0"/>
                          </a:rPr>
                        </m:ctrlPr>
                      </m:sSubPr>
                      <m:e>
                        <m:acc>
                          <m:accPr>
                            <m:chr m:val="̃"/>
                            <m:ctrlPr>
                              <a:rPr lang="en-US" sz="2400" i="1" smtClean="0">
                                <a:solidFill>
                                  <a:schemeClr val="tx1"/>
                                </a:solidFill>
                                <a:latin typeface="Cambria Math" panose="02040503050406030204" pitchFamily="18" charset="0"/>
                                <a:cs typeface="Arial" panose="020B0604020202020204" pitchFamily="34" charset="0"/>
                              </a:rPr>
                            </m:ctrlPr>
                          </m:accPr>
                          <m:e>
                            <m:r>
                              <a:rPr lang="en-US" sz="2400" b="0" i="1" smtClean="0">
                                <a:solidFill>
                                  <a:schemeClr val="tx1"/>
                                </a:solidFill>
                                <a:latin typeface="Cambria Math" panose="02040503050406030204" pitchFamily="18" charset="0"/>
                                <a:cs typeface="Arial" panose="020B0604020202020204" pitchFamily="34" charset="0"/>
                              </a:rPr>
                              <m:t>𝑥</m:t>
                            </m:r>
                          </m:e>
                        </m:acc>
                      </m:e>
                      <m:sub>
                        <m:r>
                          <a:rPr lang="en-US" sz="2400" b="0" i="1" smtClean="0">
                            <a:solidFill>
                              <a:schemeClr val="tx1"/>
                            </a:solidFill>
                            <a:latin typeface="Cambria Math" panose="02040503050406030204" pitchFamily="18" charset="0"/>
                            <a:cs typeface="Arial" panose="020B0604020202020204" pitchFamily="34" charset="0"/>
                          </a:rPr>
                          <m:t>𝑡</m:t>
                        </m:r>
                      </m:sub>
                    </m:sSub>
                    <m:r>
                      <a:rPr lang="en-US" sz="2400"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t>←</m:t>
                    </m:r>
                    <m:sSub>
                      <m:sSubPr>
                        <m:ctrlPr>
                          <a:rPr lang="en-US" sz="2400"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ctrlPr>
                      </m:sSubPr>
                      <m:e>
                        <m:acc>
                          <m:accPr>
                            <m:chr m:val="̃"/>
                            <m:ctrlPr>
                              <a:rPr lang="en-US" sz="2400"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ctrlPr>
                          </m:accPr>
                          <m:e>
                            <m:r>
                              <a:rPr lang="en-US" sz="2400" b="0"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t>𝑥</m:t>
                            </m:r>
                          </m:e>
                        </m:acc>
                      </m:e>
                      <m:sub>
                        <m:r>
                          <a:rPr lang="en-US" sz="2400" b="0"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t>𝑡</m:t>
                        </m:r>
                        <m:r>
                          <a:rPr lang="en-US" sz="2400" b="0"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t>−1</m:t>
                        </m:r>
                      </m:sub>
                    </m:sSub>
                    <m:r>
                      <a:rPr lang="en-US" sz="2400" b="0"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t>+</m:t>
                    </m:r>
                    <m:f>
                      <m:fPr>
                        <m:ctrlPr>
                          <a:rPr lang="en-US" sz="2400" b="0"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ctrlPr>
                      </m:fPr>
                      <m:num>
                        <m:sSub>
                          <m:sSubPr>
                            <m:ctrlPr>
                              <a:rPr lang="en-US" sz="2400" b="0"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ctrlPr>
                          </m:sSubPr>
                          <m:e>
                            <m:r>
                              <a:rPr lang="en-US" sz="2400" b="0"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t>𝛼</m:t>
                            </m:r>
                          </m:e>
                          <m:sub>
                            <m:r>
                              <a:rPr lang="en-US" sz="2400" b="0"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t>𝑖</m:t>
                            </m:r>
                          </m:sub>
                        </m:sSub>
                      </m:num>
                      <m:den>
                        <m:r>
                          <a:rPr lang="en-US" sz="2400" b="0"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t>2</m:t>
                        </m:r>
                      </m:den>
                    </m:f>
                    <m:sSub>
                      <m:sSubPr>
                        <m:ctrlPr>
                          <a:rPr lang="en-US" sz="2400" b="0"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ctrlPr>
                      </m:sSubPr>
                      <m:e>
                        <m:r>
                          <a:rPr lang="en-US" sz="2400" b="0"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t>𝑆</m:t>
                        </m:r>
                      </m:e>
                      <m:sub>
                        <m:r>
                          <a:rPr lang="en-US" sz="2400" b="0"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t>𝜃</m:t>
                        </m:r>
                      </m:sub>
                    </m:sSub>
                    <m:d>
                      <m:dPr>
                        <m:ctrlPr>
                          <a:rPr lang="en-US" sz="2400" b="0"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ctrlPr>
                      </m:dPr>
                      <m:e>
                        <m:sSub>
                          <m:sSubPr>
                            <m:ctrlPr>
                              <a:rPr lang="en-US" sz="2400" b="0"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ctrlPr>
                          </m:sSubPr>
                          <m:e>
                            <m:acc>
                              <m:accPr>
                                <m:chr m:val="̃"/>
                                <m:ctrlPr>
                                  <a:rPr lang="en-US" sz="2400" b="0"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ctrlPr>
                              </m:accPr>
                              <m:e>
                                <m:r>
                                  <a:rPr lang="en-US" sz="2400" b="0"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t>𝑥</m:t>
                                </m:r>
                              </m:e>
                            </m:acc>
                          </m:e>
                          <m:sub>
                            <m:r>
                              <a:rPr lang="en-US" sz="2400" b="0"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t>𝑡</m:t>
                            </m:r>
                            <m:r>
                              <a:rPr lang="en-US" sz="2400" b="0"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t>−1</m:t>
                            </m:r>
                          </m:sub>
                        </m:sSub>
                        <m:r>
                          <a:rPr lang="en-US" sz="2400" b="0"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t>, </m:t>
                        </m:r>
                        <m:sSub>
                          <m:sSubPr>
                            <m:ctrlPr>
                              <a:rPr lang="en-US" sz="2400" b="0"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ctrlPr>
                          </m:sSubPr>
                          <m:e>
                            <m:r>
                              <a:rPr lang="en-US" sz="2400" b="0"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t>𝜎</m:t>
                            </m:r>
                          </m:e>
                          <m:sub>
                            <m:r>
                              <a:rPr lang="en-US" sz="2400" b="0"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t>𝑖</m:t>
                            </m:r>
                          </m:sub>
                        </m:sSub>
                      </m:e>
                    </m:d>
                    <m:r>
                      <a:rPr lang="en-US" sz="2400" b="0"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t>+</m:t>
                    </m:r>
                    <m:rad>
                      <m:radPr>
                        <m:degHide m:val="on"/>
                        <m:ctrlPr>
                          <a:rPr lang="en-US" sz="2400" b="0"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ctrlPr>
                      </m:radPr>
                      <m:deg/>
                      <m:e>
                        <m:sSub>
                          <m:sSubPr>
                            <m:ctrlPr>
                              <a:rPr lang="en-US" sz="2400" b="0"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ctrlPr>
                          </m:sSubPr>
                          <m:e>
                            <m:r>
                              <a:rPr lang="en-US" sz="2400" b="0"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t>𝛼</m:t>
                            </m:r>
                          </m:e>
                          <m:sub>
                            <m:r>
                              <a:rPr lang="en-US" sz="2400" b="0"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t>𝑖</m:t>
                            </m:r>
                          </m:sub>
                        </m:sSub>
                      </m:e>
                    </m:rad>
                    <m:sSub>
                      <m:sSubPr>
                        <m:ctrlPr>
                          <a:rPr lang="en-US" sz="2400" b="0"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ctrlPr>
                      </m:sSubPr>
                      <m:e>
                        <m:r>
                          <a:rPr lang="en-US" sz="2400" b="0"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t>𝑧</m:t>
                        </m:r>
                      </m:e>
                      <m:sub>
                        <m:r>
                          <a:rPr lang="en-US" sz="2400" b="0"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t>𝑡</m:t>
                        </m:r>
                      </m:sub>
                    </m:sSub>
                  </m:oMath>
                </a14:m>
                <a:endParaRPr lang="en-US" sz="2400" b="0" dirty="0">
                  <a:solidFill>
                    <a:schemeClr val="tx1"/>
                  </a:solidFill>
                  <a:latin typeface="Arial" panose="020B0604020202020204" pitchFamily="34" charset="0"/>
                  <a:ea typeface="Cambria Math" panose="02040503050406030204" pitchFamily="18" charset="0"/>
                  <a:cs typeface="Arial" panose="020B0604020202020204" pitchFamily="34" charset="0"/>
                </a:endParaRPr>
              </a:p>
              <a:p>
                <a:r>
                  <a:rPr lang="en-US" sz="2400" dirty="0">
                    <a:solidFill>
                      <a:srgbClr val="00B050"/>
                    </a:solidFill>
                    <a:latin typeface="Arial" panose="020B0604020202020204" pitchFamily="34" charset="0"/>
                    <a:cs typeface="Arial" panose="020B0604020202020204" pitchFamily="34" charset="0"/>
                  </a:rPr>
                  <a:t>	       end for</a:t>
                </a:r>
              </a:p>
              <a:p>
                <a:r>
                  <a:rPr lang="en-US" sz="2400" dirty="0">
                    <a:solidFill>
                      <a:srgbClr val="00B050"/>
                    </a:solidFill>
                    <a:latin typeface="Arial" panose="020B0604020202020204" pitchFamily="34" charset="0"/>
                    <a:cs typeface="Arial" panose="020B0604020202020204" pitchFamily="34" charset="0"/>
                  </a:rPr>
                  <a:t>	        </a:t>
                </a:r>
                <a14:m>
                  <m:oMath xmlns:m="http://schemas.openxmlformats.org/officeDocument/2006/math">
                    <m:sSub>
                      <m:sSubPr>
                        <m:ctrlPr>
                          <a:rPr lang="en-US" sz="2400" i="1" smtClean="0">
                            <a:solidFill>
                              <a:schemeClr val="tx1"/>
                            </a:solidFill>
                            <a:latin typeface="Cambria Math" panose="02040503050406030204" pitchFamily="18" charset="0"/>
                            <a:cs typeface="Arial" panose="020B0604020202020204" pitchFamily="34" charset="0"/>
                          </a:rPr>
                        </m:ctrlPr>
                      </m:sSubPr>
                      <m:e>
                        <m:acc>
                          <m:accPr>
                            <m:chr m:val="̃"/>
                            <m:ctrlPr>
                              <a:rPr lang="en-US" sz="2400" i="1" smtClean="0">
                                <a:solidFill>
                                  <a:schemeClr val="tx1"/>
                                </a:solidFill>
                                <a:latin typeface="Cambria Math" panose="02040503050406030204" pitchFamily="18" charset="0"/>
                                <a:cs typeface="Arial" panose="020B0604020202020204" pitchFamily="34" charset="0"/>
                              </a:rPr>
                            </m:ctrlPr>
                          </m:accPr>
                          <m:e>
                            <m:r>
                              <a:rPr lang="en-US" sz="2400" b="0" i="1" smtClean="0">
                                <a:solidFill>
                                  <a:schemeClr val="tx1"/>
                                </a:solidFill>
                                <a:latin typeface="Cambria Math" panose="02040503050406030204" pitchFamily="18" charset="0"/>
                                <a:cs typeface="Arial" panose="020B0604020202020204" pitchFamily="34" charset="0"/>
                              </a:rPr>
                              <m:t>𝑥</m:t>
                            </m:r>
                          </m:e>
                        </m:acc>
                      </m:e>
                      <m:sub>
                        <m:r>
                          <a:rPr lang="en-US" sz="2400" b="0" i="1" smtClean="0">
                            <a:solidFill>
                              <a:schemeClr val="tx1"/>
                            </a:solidFill>
                            <a:latin typeface="Cambria Math" panose="02040503050406030204" pitchFamily="18" charset="0"/>
                            <a:cs typeface="Arial" panose="020B0604020202020204" pitchFamily="34" charset="0"/>
                          </a:rPr>
                          <m:t>0</m:t>
                        </m:r>
                      </m:sub>
                    </m:sSub>
                    <m:r>
                      <a:rPr lang="en-US" sz="2400"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t>←</m:t>
                    </m:r>
                    <m:sSub>
                      <m:sSubPr>
                        <m:ctrlPr>
                          <a:rPr lang="en-US" sz="2400"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ctrlPr>
                      </m:sSubPr>
                      <m:e>
                        <m:acc>
                          <m:accPr>
                            <m:chr m:val="̃"/>
                            <m:ctrlPr>
                              <a:rPr lang="en-US" sz="2400"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ctrlPr>
                          </m:accPr>
                          <m:e>
                            <m:r>
                              <a:rPr lang="en-US" sz="2400" b="0"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t>𝑥</m:t>
                            </m:r>
                          </m:e>
                        </m:acc>
                      </m:e>
                      <m:sub>
                        <m:r>
                          <a:rPr lang="en-US" sz="2400" b="0"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t>𝑇</m:t>
                        </m:r>
                      </m:sub>
                    </m:sSub>
                  </m:oMath>
                </a14:m>
                <a:endParaRPr lang="en-US" sz="2400" dirty="0">
                  <a:solidFill>
                    <a:srgbClr val="00B050"/>
                  </a:solidFill>
                  <a:latin typeface="Arial" panose="020B0604020202020204" pitchFamily="34" charset="0"/>
                  <a:cs typeface="Arial" panose="020B0604020202020204" pitchFamily="34" charset="0"/>
                </a:endParaRPr>
              </a:p>
              <a:p>
                <a:r>
                  <a:rPr lang="en-US" sz="2400" dirty="0">
                    <a:solidFill>
                      <a:srgbClr val="00B050"/>
                    </a:solidFill>
                    <a:latin typeface="Arial" panose="020B0604020202020204" pitchFamily="34" charset="0"/>
                    <a:cs typeface="Arial" panose="020B0604020202020204" pitchFamily="34" charset="0"/>
                  </a:rPr>
                  <a:t>	     end for</a:t>
                </a:r>
              </a:p>
              <a:p>
                <a:pPr marL="342900" indent="-342900">
                  <a:buFont typeface="Arial" panose="020B0604020202020204" pitchFamily="34" charset="0"/>
                  <a:buChar char="•"/>
                </a:pPr>
                <a:r>
                  <a:rPr lang="en-US" sz="2800" b="1" dirty="0">
                    <a:solidFill>
                      <a:srgbClr val="00B050"/>
                    </a:solidFill>
                    <a:latin typeface="Arial" panose="020B0604020202020204" pitchFamily="34" charset="0"/>
                    <a:cs typeface="Arial" panose="020B0604020202020204" pitchFamily="34" charset="0"/>
                  </a:rPr>
                  <a:t>Step 4 </a:t>
                </a:r>
                <a:r>
                  <a:rPr lang="en-US" sz="2400" dirty="0">
                    <a:solidFill>
                      <a:schemeClr val="tx1"/>
                    </a:solidFill>
                    <a:latin typeface="Arial" panose="020B0604020202020204" pitchFamily="34" charset="0"/>
                    <a:cs typeface="Arial" panose="020B0604020202020204" pitchFamily="34" charset="0"/>
                  </a:rPr>
                  <a:t>Return </a:t>
                </a:r>
                <a14:m>
                  <m:oMath xmlns:m="http://schemas.openxmlformats.org/officeDocument/2006/math">
                    <m:sSub>
                      <m:sSubPr>
                        <m:ctrlPr>
                          <a:rPr lang="en-US" sz="2400" i="1" smtClean="0">
                            <a:solidFill>
                              <a:schemeClr val="tx1"/>
                            </a:solidFill>
                            <a:latin typeface="Cambria Math" panose="02040503050406030204" pitchFamily="18" charset="0"/>
                            <a:cs typeface="Arial" panose="020B0604020202020204" pitchFamily="34" charset="0"/>
                          </a:rPr>
                        </m:ctrlPr>
                      </m:sSubPr>
                      <m:e>
                        <m:acc>
                          <m:accPr>
                            <m:chr m:val="̃"/>
                            <m:ctrlPr>
                              <a:rPr lang="en-US" sz="2400" i="1" smtClean="0">
                                <a:solidFill>
                                  <a:schemeClr val="tx1"/>
                                </a:solidFill>
                                <a:latin typeface="Cambria Math" panose="02040503050406030204" pitchFamily="18" charset="0"/>
                                <a:cs typeface="Arial" panose="020B0604020202020204" pitchFamily="34" charset="0"/>
                              </a:rPr>
                            </m:ctrlPr>
                          </m:accPr>
                          <m:e>
                            <m:r>
                              <a:rPr lang="en-US" sz="2400" b="0" i="1" smtClean="0">
                                <a:solidFill>
                                  <a:schemeClr val="tx1"/>
                                </a:solidFill>
                                <a:latin typeface="Cambria Math" panose="02040503050406030204" pitchFamily="18" charset="0"/>
                                <a:cs typeface="Arial" panose="020B0604020202020204" pitchFamily="34" charset="0"/>
                              </a:rPr>
                              <m:t>𝑥</m:t>
                            </m:r>
                          </m:e>
                        </m:acc>
                      </m:e>
                      <m:sub>
                        <m:r>
                          <a:rPr lang="en-US" sz="2400" b="0" i="1" smtClean="0">
                            <a:solidFill>
                              <a:schemeClr val="tx1"/>
                            </a:solidFill>
                            <a:latin typeface="Cambria Math" panose="02040503050406030204" pitchFamily="18" charset="0"/>
                            <a:cs typeface="Arial" panose="020B0604020202020204" pitchFamily="34" charset="0"/>
                          </a:rPr>
                          <m:t>𝑇</m:t>
                        </m:r>
                      </m:sub>
                    </m:sSub>
                  </m:oMath>
                </a14:m>
                <a:endParaRPr lang="en-US" sz="2400" dirty="0">
                  <a:solidFill>
                    <a:srgbClr val="00B050"/>
                  </a:solidFill>
                  <a:latin typeface="Arial" panose="020B0604020202020204" pitchFamily="34" charset="0"/>
                  <a:cs typeface="Arial" panose="020B0604020202020204" pitchFamily="34" charset="0"/>
                </a:endParaRPr>
              </a:p>
            </p:txBody>
          </p:sp>
        </mc:Choice>
        <mc:Fallback>
          <p:sp>
            <p:nvSpPr>
              <p:cNvPr id="9" name="TextBox 8">
                <a:extLst>
                  <a:ext uri="{FF2B5EF4-FFF2-40B4-BE49-F238E27FC236}">
                    <a16:creationId xmlns:a16="http://schemas.microsoft.com/office/drawing/2014/main" id="{5490A4A1-3627-415C-0F72-736393C40B20}"/>
                  </a:ext>
                </a:extLst>
              </p:cNvPr>
              <p:cNvSpPr txBox="1">
                <a:spLocks noRot="1" noChangeAspect="1" noMove="1" noResize="1" noEditPoints="1" noAdjustHandles="1" noChangeArrowheads="1" noChangeShapeType="1" noTextEdit="1"/>
              </p:cNvSpPr>
              <p:nvPr/>
            </p:nvSpPr>
            <p:spPr>
              <a:xfrm>
                <a:off x="992221" y="3648713"/>
                <a:ext cx="6600217" cy="2905604"/>
              </a:xfrm>
              <a:prstGeom prst="rect">
                <a:avLst/>
              </a:prstGeom>
              <a:blipFill>
                <a:blip r:embed="rId6"/>
                <a:stretch>
                  <a:fillRect l="-1664" t="-2311" b="-5672"/>
                </a:stretch>
              </a:blipFill>
            </p:spPr>
            <p:txBody>
              <a:bodyPr/>
              <a:lstStyle/>
              <a:p>
                <a:r>
                  <a:rPr lang="en-US">
                    <a:noFill/>
                  </a:rPr>
                  <a:t> </a:t>
                </a:r>
              </a:p>
            </p:txBody>
          </p:sp>
        </mc:Fallback>
      </mc:AlternateContent>
    </p:spTree>
    <p:extLst>
      <p:ext uri="{BB962C8B-B14F-4D97-AF65-F5344CB8AC3E}">
        <p14:creationId xmlns:p14="http://schemas.microsoft.com/office/powerpoint/2010/main" val="65536317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CA8CEFE-4006-80E8-F7CB-81400C1735FF}"/>
              </a:ext>
            </a:extLst>
          </p:cNvPr>
          <p:cNvPicPr>
            <a:picLocks noChangeAspect="1"/>
          </p:cNvPicPr>
          <p:nvPr/>
        </p:nvPicPr>
        <p:blipFill>
          <a:blip r:embed="rId2"/>
          <a:stretch>
            <a:fillRect/>
          </a:stretch>
        </p:blipFill>
        <p:spPr>
          <a:xfrm>
            <a:off x="928990" y="356891"/>
            <a:ext cx="9824937" cy="5593112"/>
          </a:xfrm>
          <a:prstGeom prst="rect">
            <a:avLst/>
          </a:prstGeom>
        </p:spPr>
      </p:pic>
    </p:spTree>
    <p:extLst>
      <p:ext uri="{BB962C8B-B14F-4D97-AF65-F5344CB8AC3E}">
        <p14:creationId xmlns:p14="http://schemas.microsoft.com/office/powerpoint/2010/main" val="65720560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PDF] Generative Modeling by Estimating Gradients of the Data Distribution |  Semantic Scholar">
            <a:extLst>
              <a:ext uri="{FF2B5EF4-FFF2-40B4-BE49-F238E27FC236}">
                <a16:creationId xmlns:a16="http://schemas.microsoft.com/office/drawing/2014/main" id="{25F29926-A886-10A1-1F85-4288EF5D089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9650" y="478885"/>
            <a:ext cx="10172700" cy="5695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769262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Generative Modeling by Estimating Gradients of the Data Distribution | Yang  Song">
            <a:extLst>
              <a:ext uri="{FF2B5EF4-FFF2-40B4-BE49-F238E27FC236}">
                <a16:creationId xmlns:a16="http://schemas.microsoft.com/office/drawing/2014/main" id="{BFEB3FB1-9317-FC53-71FD-E570254211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5059" y="632433"/>
            <a:ext cx="11303541" cy="47355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764850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Generative Modeling by Estimating Gradients of the Data Distribution">
            <a:extLst>
              <a:ext uri="{FF2B5EF4-FFF2-40B4-BE49-F238E27FC236}">
                <a16:creationId xmlns:a16="http://schemas.microsoft.com/office/drawing/2014/main" id="{70EE5718-69AC-28AD-02A4-B405A86A04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9984" y="1138136"/>
            <a:ext cx="10096606" cy="44114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53967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ADFEA18-17D2-131F-FA6B-4B87CFC773E1}"/>
              </a:ext>
            </a:extLst>
          </p:cNvPr>
          <p:cNvSpPr txBox="1"/>
          <p:nvPr/>
        </p:nvSpPr>
        <p:spPr>
          <a:xfrm>
            <a:off x="3145735" y="107259"/>
            <a:ext cx="9745317" cy="584775"/>
          </a:xfrm>
          <a:prstGeom prst="rect">
            <a:avLst/>
          </a:prstGeom>
          <a:noFill/>
        </p:spPr>
        <p:txBody>
          <a:bodyPr wrap="square" rtlCol="0">
            <a:spAutoFit/>
          </a:bodyPr>
          <a:lstStyle/>
          <a:p>
            <a:r>
              <a:rPr lang="en-US" sz="3200" b="1" dirty="0">
                <a:solidFill>
                  <a:srgbClr val="FF0000"/>
                </a:solidFill>
                <a:latin typeface="Arial" panose="020B0604020202020204" pitchFamily="34" charset="0"/>
                <a:cs typeface="Arial" panose="020B0604020202020204" pitchFamily="34" charset="0"/>
              </a:rPr>
              <a:t>1.4. Generative Models </a:t>
            </a:r>
          </a:p>
        </p:txBody>
      </p:sp>
      <p:sp>
        <p:nvSpPr>
          <p:cNvPr id="4" name="TextBox 3">
            <a:extLst>
              <a:ext uri="{FF2B5EF4-FFF2-40B4-BE49-F238E27FC236}">
                <a16:creationId xmlns:a16="http://schemas.microsoft.com/office/drawing/2014/main" id="{85F500D2-1709-4A82-1113-139C7F62BA50}"/>
              </a:ext>
            </a:extLst>
          </p:cNvPr>
          <p:cNvSpPr txBox="1"/>
          <p:nvPr/>
        </p:nvSpPr>
        <p:spPr>
          <a:xfrm>
            <a:off x="631135" y="666583"/>
            <a:ext cx="7891669" cy="584775"/>
          </a:xfrm>
          <a:prstGeom prst="rect">
            <a:avLst/>
          </a:prstGeom>
          <a:noFill/>
        </p:spPr>
        <p:txBody>
          <a:bodyPr wrap="square" rtlCol="0">
            <a:spAutoFit/>
          </a:bodyPr>
          <a:lstStyle/>
          <a:p>
            <a:r>
              <a:rPr lang="en-US" sz="3200" b="1" dirty="0">
                <a:solidFill>
                  <a:srgbClr val="FF0000"/>
                </a:solidFill>
              </a:rPr>
              <a:t>1.4.1. Introduction</a:t>
            </a:r>
          </a:p>
        </p:txBody>
      </p:sp>
      <p:sp>
        <p:nvSpPr>
          <p:cNvPr id="6" name="TextBox 5">
            <a:extLst>
              <a:ext uri="{FF2B5EF4-FFF2-40B4-BE49-F238E27FC236}">
                <a16:creationId xmlns:a16="http://schemas.microsoft.com/office/drawing/2014/main" id="{5E36D045-4078-D557-5D4F-E9E85E34449D}"/>
              </a:ext>
            </a:extLst>
          </p:cNvPr>
          <p:cNvSpPr txBox="1"/>
          <p:nvPr/>
        </p:nvSpPr>
        <p:spPr>
          <a:xfrm>
            <a:off x="992259" y="1200433"/>
            <a:ext cx="6231834" cy="830997"/>
          </a:xfrm>
          <a:prstGeom prst="rect">
            <a:avLst/>
          </a:prstGeom>
          <a:noFill/>
        </p:spPr>
        <p:txBody>
          <a:bodyPr wrap="square">
            <a:spAutoFit/>
          </a:bodyPr>
          <a:lstStyle/>
          <a:p>
            <a:pPr marL="285750" indent="-285750">
              <a:buFont typeface="Arial" panose="020B0604020202020204" pitchFamily="34" charset="0"/>
              <a:buChar char="•"/>
            </a:pPr>
            <a:r>
              <a:rPr lang="en-US" sz="2400" b="1" dirty="0">
                <a:solidFill>
                  <a:srgbClr val="00B050"/>
                </a:solidFill>
                <a:latin typeface="Arial" panose="020B0604020202020204" pitchFamily="34" charset="0"/>
                <a:cs typeface="Arial" panose="020B0604020202020204" pitchFamily="34" charset="0"/>
              </a:rPr>
              <a:t>Analytic AI: </a:t>
            </a:r>
            <a:r>
              <a:rPr lang="en-US" sz="2400" b="1" dirty="0" err="1">
                <a:solidFill>
                  <a:srgbClr val="00B050"/>
                </a:solidFill>
                <a:latin typeface="Arial" panose="020B0604020202020204" pitchFamily="34" charset="0"/>
                <a:cs typeface="Arial" panose="020B0604020202020204" pitchFamily="34" charset="0"/>
              </a:rPr>
              <a:t>nalyze</a:t>
            </a:r>
            <a:r>
              <a:rPr lang="en-US" sz="2400" b="1" dirty="0">
                <a:solidFill>
                  <a:srgbClr val="00B050"/>
                </a:solidFill>
                <a:latin typeface="Arial" panose="020B0604020202020204" pitchFamily="34" charset="0"/>
                <a:cs typeface="Arial" panose="020B0604020202020204" pitchFamily="34" charset="0"/>
              </a:rPr>
              <a:t> a set of data and find patterns in it. </a:t>
            </a:r>
          </a:p>
        </p:txBody>
      </p:sp>
      <p:sp>
        <p:nvSpPr>
          <p:cNvPr id="7" name="TextBox 6">
            <a:extLst>
              <a:ext uri="{FF2B5EF4-FFF2-40B4-BE49-F238E27FC236}">
                <a16:creationId xmlns:a16="http://schemas.microsoft.com/office/drawing/2014/main" id="{7ED1A2B5-5919-84F7-10C3-483AB3422DA2}"/>
              </a:ext>
            </a:extLst>
          </p:cNvPr>
          <p:cNvSpPr txBox="1"/>
          <p:nvPr/>
        </p:nvSpPr>
        <p:spPr>
          <a:xfrm>
            <a:off x="992259" y="1970896"/>
            <a:ext cx="10744199" cy="1200329"/>
          </a:xfrm>
          <a:prstGeom prst="rect">
            <a:avLst/>
          </a:prstGeom>
          <a:noFill/>
        </p:spPr>
        <p:txBody>
          <a:bodyPr wrap="square" rtlCol="0">
            <a:spAutoFit/>
          </a:bodyPr>
          <a:lstStyle/>
          <a:p>
            <a:pPr marL="285750" indent="-285750">
              <a:buFont typeface="Arial" panose="020B0604020202020204" pitchFamily="34" charset="0"/>
              <a:buChar char="•"/>
            </a:pPr>
            <a:r>
              <a:rPr lang="en-US" sz="2400" b="1" dirty="0">
                <a:solidFill>
                  <a:srgbClr val="00B050"/>
                </a:solidFill>
                <a:latin typeface="Arial" panose="020B0604020202020204" pitchFamily="34" charset="0"/>
                <a:cs typeface="Arial" panose="020B0604020202020204" pitchFamily="34" charset="0"/>
              </a:rPr>
              <a:t>Generative AI: Use existing content like</a:t>
            </a:r>
          </a:p>
          <a:p>
            <a:r>
              <a:rPr lang="en-US" sz="2400" b="1" dirty="0">
                <a:solidFill>
                  <a:srgbClr val="00B050"/>
                </a:solidFill>
                <a:latin typeface="Arial" panose="020B0604020202020204" pitchFamily="34" charset="0"/>
                <a:cs typeface="Arial" panose="020B0604020202020204" pitchFamily="34" charset="0"/>
              </a:rPr>
              <a:t>    text, audio files, or images to create </a:t>
            </a:r>
          </a:p>
          <a:p>
            <a:r>
              <a:rPr lang="en-US" sz="2400" b="1" dirty="0">
                <a:solidFill>
                  <a:srgbClr val="00B050"/>
                </a:solidFill>
                <a:latin typeface="Arial" panose="020B0604020202020204" pitchFamily="34" charset="0"/>
                <a:cs typeface="Arial" panose="020B0604020202020204" pitchFamily="34" charset="0"/>
              </a:rPr>
              <a:t>    new plausible content. </a:t>
            </a:r>
          </a:p>
        </p:txBody>
      </p:sp>
      <p:sp>
        <p:nvSpPr>
          <p:cNvPr id="9" name="TextBox 8">
            <a:extLst>
              <a:ext uri="{FF2B5EF4-FFF2-40B4-BE49-F238E27FC236}">
                <a16:creationId xmlns:a16="http://schemas.microsoft.com/office/drawing/2014/main" id="{01CDDF31-65D7-2E59-E906-D3904F3FEC66}"/>
              </a:ext>
            </a:extLst>
          </p:cNvPr>
          <p:cNvSpPr txBox="1"/>
          <p:nvPr/>
        </p:nvSpPr>
        <p:spPr>
          <a:xfrm>
            <a:off x="972378" y="3171225"/>
            <a:ext cx="10247243" cy="1569660"/>
          </a:xfrm>
          <a:prstGeom prst="rect">
            <a:avLst/>
          </a:prstGeom>
          <a:noFill/>
        </p:spPr>
        <p:txBody>
          <a:bodyPr wrap="square">
            <a:spAutoFit/>
          </a:bodyPr>
          <a:lstStyle/>
          <a:p>
            <a:pPr marL="342900" indent="-342900">
              <a:buFont typeface="Arial" panose="020B0604020202020204" pitchFamily="34" charset="0"/>
              <a:buChar char="•"/>
            </a:pPr>
            <a:r>
              <a:rPr lang="en-US" sz="2400" b="1" dirty="0">
                <a:solidFill>
                  <a:srgbClr val="00B050"/>
                </a:solidFill>
                <a:latin typeface="Arial" panose="020B0604020202020204" pitchFamily="34" charset="0"/>
                <a:cs typeface="Arial" panose="020B0604020202020204" pitchFamily="34" charset="0"/>
              </a:rPr>
              <a:t>The MIT Technology review described</a:t>
            </a:r>
          </a:p>
          <a:p>
            <a:r>
              <a:rPr lang="en-US" sz="2400" b="1" dirty="0">
                <a:solidFill>
                  <a:srgbClr val="00B050"/>
                </a:solidFill>
                <a:latin typeface="Arial" panose="020B0604020202020204" pitchFamily="34" charset="0"/>
                <a:cs typeface="Arial" panose="020B0604020202020204" pitchFamily="34" charset="0"/>
              </a:rPr>
              <a:t>    generative AI as one of the most </a:t>
            </a:r>
          </a:p>
          <a:p>
            <a:r>
              <a:rPr lang="en-US" sz="2400" b="1" dirty="0">
                <a:solidFill>
                  <a:srgbClr val="00B050"/>
                </a:solidFill>
                <a:latin typeface="Arial" panose="020B0604020202020204" pitchFamily="34" charset="0"/>
                <a:cs typeface="Arial" panose="020B0604020202020204" pitchFamily="34" charset="0"/>
              </a:rPr>
              <a:t>    promising advances in the world of AI </a:t>
            </a:r>
          </a:p>
          <a:p>
            <a:r>
              <a:rPr lang="en-US" sz="2400" b="1" dirty="0">
                <a:solidFill>
                  <a:srgbClr val="00B050"/>
                </a:solidFill>
                <a:latin typeface="Arial" panose="020B0604020202020204" pitchFamily="34" charset="0"/>
                <a:cs typeface="Arial" panose="020B0604020202020204" pitchFamily="34" charset="0"/>
              </a:rPr>
              <a:t>    in the past decade</a:t>
            </a:r>
          </a:p>
        </p:txBody>
      </p:sp>
      <p:sp>
        <p:nvSpPr>
          <p:cNvPr id="11" name="TextBox 10">
            <a:extLst>
              <a:ext uri="{FF2B5EF4-FFF2-40B4-BE49-F238E27FC236}">
                <a16:creationId xmlns:a16="http://schemas.microsoft.com/office/drawing/2014/main" id="{5DE16E30-D41A-760D-E88B-5BCD7ECF7EFB}"/>
              </a:ext>
            </a:extLst>
          </p:cNvPr>
          <p:cNvSpPr txBox="1"/>
          <p:nvPr/>
        </p:nvSpPr>
        <p:spPr>
          <a:xfrm>
            <a:off x="854763" y="6443943"/>
            <a:ext cx="10654747" cy="738664"/>
          </a:xfrm>
          <a:prstGeom prst="rect">
            <a:avLst/>
          </a:prstGeom>
          <a:noFill/>
        </p:spPr>
        <p:txBody>
          <a:bodyPr wrap="square">
            <a:spAutoFit/>
          </a:bodyPr>
          <a:lstStyle/>
          <a:p>
            <a:r>
              <a:rPr lang="en-US" sz="2400" dirty="0">
                <a:latin typeface="Arial" panose="020B0604020202020204" pitchFamily="34" charset="0"/>
                <a:cs typeface="Arial" panose="020B0604020202020204" pitchFamily="34" charset="0"/>
              </a:rPr>
              <a:t>IBM developer blog. What is generative AI and how much power does it have</a:t>
            </a:r>
          </a:p>
          <a:p>
            <a:endParaRPr lang="en-US" dirty="0"/>
          </a:p>
        </p:txBody>
      </p:sp>
      <p:pic>
        <p:nvPicPr>
          <p:cNvPr id="12" name="Picture 11">
            <a:extLst>
              <a:ext uri="{FF2B5EF4-FFF2-40B4-BE49-F238E27FC236}">
                <a16:creationId xmlns:a16="http://schemas.microsoft.com/office/drawing/2014/main" id="{BB51ABF2-AE04-6ACA-BEEE-DD28942A0726}"/>
              </a:ext>
            </a:extLst>
          </p:cNvPr>
          <p:cNvPicPr>
            <a:picLocks noChangeAspect="1"/>
          </p:cNvPicPr>
          <p:nvPr/>
        </p:nvPicPr>
        <p:blipFill>
          <a:blip r:embed="rId2"/>
          <a:stretch>
            <a:fillRect/>
          </a:stretch>
        </p:blipFill>
        <p:spPr>
          <a:xfrm>
            <a:off x="7224093" y="887799"/>
            <a:ext cx="4876800" cy="4876800"/>
          </a:xfrm>
          <a:prstGeom prst="rect">
            <a:avLst/>
          </a:prstGeom>
        </p:spPr>
      </p:pic>
      <p:sp>
        <p:nvSpPr>
          <p:cNvPr id="14" name="TextBox 13">
            <a:extLst>
              <a:ext uri="{FF2B5EF4-FFF2-40B4-BE49-F238E27FC236}">
                <a16:creationId xmlns:a16="http://schemas.microsoft.com/office/drawing/2014/main" id="{BD8C7D78-A50E-98CE-DE9A-8C4EAD1F92E1}"/>
              </a:ext>
            </a:extLst>
          </p:cNvPr>
          <p:cNvSpPr txBox="1"/>
          <p:nvPr/>
        </p:nvSpPr>
        <p:spPr>
          <a:xfrm>
            <a:off x="972378" y="4703338"/>
            <a:ext cx="6385891" cy="1569660"/>
          </a:xfrm>
          <a:prstGeom prst="rect">
            <a:avLst/>
          </a:prstGeom>
          <a:noFill/>
        </p:spPr>
        <p:txBody>
          <a:bodyPr wrap="square">
            <a:spAutoFit/>
          </a:bodyPr>
          <a:lstStyle/>
          <a:p>
            <a:pPr marL="342900" indent="-342900">
              <a:buFont typeface="Arial" panose="020B0604020202020204" pitchFamily="34" charset="0"/>
              <a:buChar char="•"/>
            </a:pPr>
            <a:r>
              <a:rPr lang="en-US" sz="2400" b="1" dirty="0">
                <a:solidFill>
                  <a:srgbClr val="00B050"/>
                </a:solidFill>
              </a:rPr>
              <a:t>Generative AI is well on the way to becoming not just faster and cheaper, but better in some cases than what humans create by hand (SEQUOIA)</a:t>
            </a:r>
          </a:p>
        </p:txBody>
      </p:sp>
    </p:spTree>
    <p:extLst>
      <p:ext uri="{BB962C8B-B14F-4D97-AF65-F5344CB8AC3E}">
        <p14:creationId xmlns:p14="http://schemas.microsoft.com/office/powerpoint/2010/main" val="34092133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1A4E06A-4B65-E10F-5922-59ED8F18BF9B}"/>
              </a:ext>
            </a:extLst>
          </p:cNvPr>
          <p:cNvPicPr>
            <a:picLocks noChangeAspect="1"/>
          </p:cNvPicPr>
          <p:nvPr/>
        </p:nvPicPr>
        <p:blipFill>
          <a:blip r:embed="rId2"/>
          <a:stretch>
            <a:fillRect/>
          </a:stretch>
        </p:blipFill>
        <p:spPr>
          <a:xfrm>
            <a:off x="328820" y="1423529"/>
            <a:ext cx="4904133" cy="3473726"/>
          </a:xfrm>
          <a:prstGeom prst="rect">
            <a:avLst/>
          </a:prstGeom>
        </p:spPr>
      </p:pic>
      <p:pic>
        <p:nvPicPr>
          <p:cNvPr id="3" name="Picture 2">
            <a:extLst>
              <a:ext uri="{FF2B5EF4-FFF2-40B4-BE49-F238E27FC236}">
                <a16:creationId xmlns:a16="http://schemas.microsoft.com/office/drawing/2014/main" id="{2D506642-EEA1-8CBC-5F65-758510B9EE86}"/>
              </a:ext>
            </a:extLst>
          </p:cNvPr>
          <p:cNvPicPr>
            <a:picLocks noChangeAspect="1"/>
          </p:cNvPicPr>
          <p:nvPr/>
        </p:nvPicPr>
        <p:blipFill>
          <a:blip r:embed="rId3"/>
          <a:stretch>
            <a:fillRect/>
          </a:stretch>
        </p:blipFill>
        <p:spPr>
          <a:xfrm>
            <a:off x="6885747" y="262972"/>
            <a:ext cx="3638550" cy="438150"/>
          </a:xfrm>
          <a:prstGeom prst="rect">
            <a:avLst/>
          </a:prstGeom>
        </p:spPr>
      </p:pic>
      <p:sp>
        <p:nvSpPr>
          <p:cNvPr id="5" name="TextBox 4">
            <a:extLst>
              <a:ext uri="{FF2B5EF4-FFF2-40B4-BE49-F238E27FC236}">
                <a16:creationId xmlns:a16="http://schemas.microsoft.com/office/drawing/2014/main" id="{69D51B51-F62F-C566-8BD5-506642E58E99}"/>
              </a:ext>
            </a:extLst>
          </p:cNvPr>
          <p:cNvSpPr txBox="1"/>
          <p:nvPr/>
        </p:nvSpPr>
        <p:spPr>
          <a:xfrm>
            <a:off x="7246869" y="773020"/>
            <a:ext cx="6095170" cy="461665"/>
          </a:xfrm>
          <a:prstGeom prst="rect">
            <a:avLst/>
          </a:prstGeom>
          <a:noFill/>
        </p:spPr>
        <p:txBody>
          <a:bodyPr wrap="square">
            <a:spAutoFit/>
          </a:bodyPr>
          <a:lstStyle/>
          <a:p>
            <a:r>
              <a:rPr lang="en-US" sz="2400" b="1" dirty="0"/>
              <a:t>Deep Generative Models</a:t>
            </a:r>
          </a:p>
        </p:txBody>
      </p:sp>
      <p:sp>
        <p:nvSpPr>
          <p:cNvPr id="7" name="TextBox 6">
            <a:extLst>
              <a:ext uri="{FF2B5EF4-FFF2-40B4-BE49-F238E27FC236}">
                <a16:creationId xmlns:a16="http://schemas.microsoft.com/office/drawing/2014/main" id="{507E0874-082D-ABA9-94A0-603F3989016B}"/>
              </a:ext>
            </a:extLst>
          </p:cNvPr>
          <p:cNvSpPr txBox="1"/>
          <p:nvPr/>
        </p:nvSpPr>
        <p:spPr>
          <a:xfrm>
            <a:off x="5361747" y="1266735"/>
            <a:ext cx="6686550" cy="4708981"/>
          </a:xfrm>
          <a:prstGeom prst="rect">
            <a:avLst/>
          </a:prstGeom>
          <a:noFill/>
        </p:spPr>
        <p:txBody>
          <a:bodyPr wrap="square">
            <a:spAutoFit/>
          </a:bodyPr>
          <a:lstStyle/>
          <a:p>
            <a:r>
              <a:rPr lang="en-US" sz="2000" dirty="0"/>
              <a:t>This course introduces how to develop deep generative models (DGMs) by integrating probabilistic graphical models and deep learning to generate realistic data including images, texts, graphs, etc. Course contents include 1) basics of probabilistic graphical models, including Bayesian network and Markov random field; 2) posterior  inference methods, including message passing, variational inference, and Markov chain Monte Carlo sampling; 3) parameter learning and structure learning methods, including maximum likelihood estimation, expectation–maximization algorithm, and graphical LASSO; 4) deep generative models (DGMs), including variational auto-encoder, generative adversarial networks, normalizing flows, and  evaluation of DGMs; 5) applications of DGMs in  image generation, text generation, and graph generation.</a:t>
            </a:r>
          </a:p>
        </p:txBody>
      </p:sp>
      <p:sp>
        <p:nvSpPr>
          <p:cNvPr id="9" name="TextBox 8">
            <a:extLst>
              <a:ext uri="{FF2B5EF4-FFF2-40B4-BE49-F238E27FC236}">
                <a16:creationId xmlns:a16="http://schemas.microsoft.com/office/drawing/2014/main" id="{64AF13E3-B8D9-51B8-35F2-7DFE4EA98A7B}"/>
              </a:ext>
            </a:extLst>
          </p:cNvPr>
          <p:cNvSpPr txBox="1"/>
          <p:nvPr/>
        </p:nvSpPr>
        <p:spPr>
          <a:xfrm>
            <a:off x="704438" y="5172861"/>
            <a:ext cx="6671640" cy="523220"/>
          </a:xfrm>
          <a:prstGeom prst="rect">
            <a:avLst/>
          </a:prstGeom>
          <a:noFill/>
        </p:spPr>
        <p:txBody>
          <a:bodyPr wrap="square">
            <a:spAutoFit/>
          </a:bodyPr>
          <a:lstStyle/>
          <a:p>
            <a:r>
              <a:rPr lang="en-US" sz="2800" dirty="0"/>
              <a:t>https://www.csail.mit.edu/</a:t>
            </a:r>
          </a:p>
        </p:txBody>
      </p:sp>
      <p:sp>
        <p:nvSpPr>
          <p:cNvPr id="10" name="TextBox 9">
            <a:extLst>
              <a:ext uri="{FF2B5EF4-FFF2-40B4-BE49-F238E27FC236}">
                <a16:creationId xmlns:a16="http://schemas.microsoft.com/office/drawing/2014/main" id="{9395B05F-6B57-1F3E-4D9A-B8C9DF8B57A5}"/>
              </a:ext>
            </a:extLst>
          </p:cNvPr>
          <p:cNvSpPr txBox="1"/>
          <p:nvPr/>
        </p:nvSpPr>
        <p:spPr>
          <a:xfrm>
            <a:off x="1331843" y="349097"/>
            <a:ext cx="4427883" cy="584775"/>
          </a:xfrm>
          <a:prstGeom prst="rect">
            <a:avLst/>
          </a:prstGeom>
          <a:noFill/>
        </p:spPr>
        <p:txBody>
          <a:bodyPr wrap="square" rtlCol="0">
            <a:spAutoFit/>
          </a:bodyPr>
          <a:lstStyle/>
          <a:p>
            <a:r>
              <a:rPr lang="en-US" sz="3200" b="1" dirty="0">
                <a:solidFill>
                  <a:srgbClr val="FF0000"/>
                </a:solidFill>
              </a:rPr>
              <a:t>MIT AI and ML</a:t>
            </a:r>
          </a:p>
        </p:txBody>
      </p:sp>
    </p:spTree>
    <p:extLst>
      <p:ext uri="{BB962C8B-B14F-4D97-AF65-F5344CB8AC3E}">
        <p14:creationId xmlns:p14="http://schemas.microsoft.com/office/powerpoint/2010/main" val="17731761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3EB187B-92C8-87D5-7DFF-AE0AA2C4F706}"/>
              </a:ext>
            </a:extLst>
          </p:cNvPr>
          <p:cNvSpPr txBox="1"/>
          <p:nvPr/>
        </p:nvSpPr>
        <p:spPr>
          <a:xfrm>
            <a:off x="2340665" y="142449"/>
            <a:ext cx="7171083" cy="584775"/>
          </a:xfrm>
          <a:prstGeom prst="rect">
            <a:avLst/>
          </a:prstGeom>
          <a:noFill/>
        </p:spPr>
        <p:txBody>
          <a:bodyPr wrap="square" rtlCol="0">
            <a:spAutoFit/>
          </a:bodyPr>
          <a:lstStyle/>
          <a:p>
            <a:r>
              <a:rPr lang="en-US" sz="3200" b="1" dirty="0">
                <a:solidFill>
                  <a:srgbClr val="FF0000"/>
                </a:solidFill>
                <a:latin typeface="Arial" panose="020B0604020202020204" pitchFamily="34" charset="0"/>
                <a:cs typeface="Arial" panose="020B0604020202020204" pitchFamily="34" charset="0"/>
              </a:rPr>
              <a:t>1.4.2. Stages of Generative Models</a:t>
            </a:r>
          </a:p>
        </p:txBody>
      </p:sp>
      <p:sp>
        <p:nvSpPr>
          <p:cNvPr id="3" name="TextBox 2">
            <a:extLst>
              <a:ext uri="{FF2B5EF4-FFF2-40B4-BE49-F238E27FC236}">
                <a16:creationId xmlns:a16="http://schemas.microsoft.com/office/drawing/2014/main" id="{0646C82F-8FDA-6CA0-F5DF-528BF4D9EEF2}"/>
              </a:ext>
            </a:extLst>
          </p:cNvPr>
          <p:cNvSpPr txBox="1"/>
          <p:nvPr/>
        </p:nvSpPr>
        <p:spPr>
          <a:xfrm>
            <a:off x="501926" y="740418"/>
            <a:ext cx="4885082" cy="523220"/>
          </a:xfrm>
          <a:prstGeom prst="rect">
            <a:avLst/>
          </a:prstGeom>
          <a:noFill/>
        </p:spPr>
        <p:txBody>
          <a:bodyPr wrap="square" rtlCol="0">
            <a:spAutoFit/>
          </a:bodyPr>
          <a:lstStyle/>
          <a:p>
            <a:pPr marL="285750" indent="-285750">
              <a:buFont typeface="Arial" panose="020B0604020202020204" pitchFamily="34" charset="0"/>
              <a:buChar char="•"/>
            </a:pPr>
            <a:r>
              <a:rPr lang="en-US" sz="2800" b="1" dirty="0">
                <a:solidFill>
                  <a:srgbClr val="00B050"/>
                </a:solidFill>
                <a:latin typeface="Arial" panose="020B0604020202020204" pitchFamily="34" charset="0"/>
                <a:cs typeface="Arial" panose="020B0604020202020204" pitchFamily="34" charset="0"/>
              </a:rPr>
              <a:t>Basic Ideas:</a:t>
            </a:r>
          </a:p>
        </p:txBody>
      </p:sp>
      <p:grpSp>
        <p:nvGrpSpPr>
          <p:cNvPr id="22" name="Group 21">
            <a:extLst>
              <a:ext uri="{FF2B5EF4-FFF2-40B4-BE49-F238E27FC236}">
                <a16:creationId xmlns:a16="http://schemas.microsoft.com/office/drawing/2014/main" id="{78DD265D-517B-C8DC-894D-1F1EB81C1D47}"/>
              </a:ext>
            </a:extLst>
          </p:cNvPr>
          <p:cNvGrpSpPr/>
          <p:nvPr/>
        </p:nvGrpSpPr>
        <p:grpSpPr>
          <a:xfrm>
            <a:off x="362778" y="1342708"/>
            <a:ext cx="11753021" cy="1118151"/>
            <a:chOff x="308113" y="1764196"/>
            <a:chExt cx="11753021" cy="1118151"/>
          </a:xfrm>
        </p:grpSpPr>
        <p:sp>
          <p:nvSpPr>
            <p:cNvPr id="5" name="Rectangle 4">
              <a:extLst>
                <a:ext uri="{FF2B5EF4-FFF2-40B4-BE49-F238E27FC236}">
                  <a16:creationId xmlns:a16="http://schemas.microsoft.com/office/drawing/2014/main" id="{31C86B3E-C3A2-6AD4-D171-A2AF32CD2B34}"/>
                </a:ext>
              </a:extLst>
            </p:cNvPr>
            <p:cNvSpPr/>
            <p:nvPr/>
          </p:nvSpPr>
          <p:spPr>
            <a:xfrm>
              <a:off x="308113" y="1911362"/>
              <a:ext cx="2226365" cy="894522"/>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rgbClr val="FF0000"/>
                  </a:solidFill>
                </a:rPr>
                <a:t>Data </a:t>
              </a:r>
            </a:p>
          </p:txBody>
        </p:sp>
        <mc:AlternateContent xmlns:mc="http://schemas.openxmlformats.org/markup-compatibility/2006">
          <mc:Choice xmlns:a14="http://schemas.microsoft.com/office/drawing/2010/main" Requires="a14">
            <p:sp>
              <p:nvSpPr>
                <p:cNvPr id="8" name="Rectangle 7">
                  <a:extLst>
                    <a:ext uri="{FF2B5EF4-FFF2-40B4-BE49-F238E27FC236}">
                      <a16:creationId xmlns:a16="http://schemas.microsoft.com/office/drawing/2014/main" id="{237C259A-0940-E53E-B8D5-49FF31682293}"/>
                    </a:ext>
                  </a:extLst>
                </p:cNvPr>
                <p:cNvSpPr/>
                <p:nvPr/>
              </p:nvSpPr>
              <p:spPr>
                <a:xfrm>
                  <a:off x="3009899" y="1859745"/>
                  <a:ext cx="4502427" cy="954157"/>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FF0000"/>
                      </a:solidFill>
                      <a:latin typeface="Arial" panose="020B0604020202020204" pitchFamily="34" charset="0"/>
                      <a:cs typeface="Arial" panose="020B0604020202020204" pitchFamily="34" charset="0"/>
                    </a:rPr>
                    <a:t>Estimation of Data Distribution </a:t>
                  </a:r>
                  <a14:m>
                    <m:oMath xmlns:m="http://schemas.openxmlformats.org/officeDocument/2006/math">
                      <m:func>
                        <m:funcPr>
                          <m:ctrlPr>
                            <a:rPr lang="en-US" sz="2800" b="1" i="1" smtClean="0">
                              <a:solidFill>
                                <a:srgbClr val="FF0000"/>
                              </a:solidFill>
                              <a:latin typeface="Cambria Math" panose="02040503050406030204" pitchFamily="18" charset="0"/>
                              <a:cs typeface="Arial" panose="020B0604020202020204" pitchFamily="34" charset="0"/>
                            </a:rPr>
                          </m:ctrlPr>
                        </m:funcPr>
                        <m:fName>
                          <m:r>
                            <m:rPr>
                              <m:sty m:val="p"/>
                            </m:rPr>
                            <a:rPr lang="en-US" sz="2800" b="0" i="0" smtClean="0">
                              <a:solidFill>
                                <a:srgbClr val="FF0000"/>
                              </a:solidFill>
                              <a:latin typeface="Cambria Math" panose="02040503050406030204" pitchFamily="18" charset="0"/>
                              <a:cs typeface="Arial" panose="020B0604020202020204" pitchFamily="34" charset="0"/>
                            </a:rPr>
                            <m:t>log</m:t>
                          </m:r>
                        </m:fName>
                        <m:e>
                          <m:sSub>
                            <m:sSubPr>
                              <m:ctrlPr>
                                <a:rPr lang="en-US" sz="2800" b="0" i="1" smtClean="0">
                                  <a:solidFill>
                                    <a:srgbClr val="FF0000"/>
                                  </a:solidFill>
                                  <a:latin typeface="Cambria Math" panose="02040503050406030204" pitchFamily="18" charset="0"/>
                                  <a:cs typeface="Arial" panose="020B0604020202020204" pitchFamily="34" charset="0"/>
                                </a:rPr>
                              </m:ctrlPr>
                            </m:sSubPr>
                            <m:e>
                              <m:r>
                                <a:rPr lang="en-US" sz="2800" b="0" i="1" smtClean="0">
                                  <a:solidFill>
                                    <a:srgbClr val="FF0000"/>
                                  </a:solidFill>
                                  <a:latin typeface="Cambria Math" panose="02040503050406030204" pitchFamily="18" charset="0"/>
                                  <a:cs typeface="Arial" panose="020B0604020202020204" pitchFamily="34" charset="0"/>
                                </a:rPr>
                                <m:t>𝑃</m:t>
                              </m:r>
                            </m:e>
                            <m:sub>
                              <m:r>
                                <a:rPr lang="en-US" sz="2800" b="0" i="1" smtClean="0">
                                  <a:solidFill>
                                    <a:srgbClr val="FF0000"/>
                                  </a:solidFill>
                                  <a:latin typeface="Cambria Math" panose="02040503050406030204" pitchFamily="18" charset="0"/>
                                  <a:cs typeface="Arial" panose="020B0604020202020204" pitchFamily="34" charset="0"/>
                                </a:rPr>
                                <m:t>𝑑𝑎𝑡𝑎</m:t>
                              </m:r>
                            </m:sub>
                          </m:sSub>
                          <m:r>
                            <a:rPr lang="en-US" sz="2800" b="0" i="1" smtClean="0">
                              <a:solidFill>
                                <a:srgbClr val="FF0000"/>
                              </a:solidFill>
                              <a:latin typeface="Cambria Math" panose="02040503050406030204" pitchFamily="18" charset="0"/>
                              <a:cs typeface="Arial" panose="020B0604020202020204" pitchFamily="34" charset="0"/>
                            </a:rPr>
                            <m:t>(</m:t>
                          </m:r>
                          <m:r>
                            <a:rPr lang="en-US" sz="2800" b="0" i="1" smtClean="0">
                              <a:solidFill>
                                <a:srgbClr val="FF0000"/>
                              </a:solidFill>
                              <a:latin typeface="Cambria Math" panose="02040503050406030204" pitchFamily="18" charset="0"/>
                              <a:cs typeface="Arial" panose="020B0604020202020204" pitchFamily="34" charset="0"/>
                            </a:rPr>
                            <m:t>𝑥</m:t>
                          </m:r>
                          <m:r>
                            <a:rPr lang="en-US" sz="2800" b="0" i="1" smtClean="0">
                              <a:solidFill>
                                <a:srgbClr val="FF0000"/>
                              </a:solidFill>
                              <a:latin typeface="Cambria Math" panose="02040503050406030204" pitchFamily="18" charset="0"/>
                              <a:cs typeface="Arial" panose="020B0604020202020204" pitchFamily="34" charset="0"/>
                            </a:rPr>
                            <m:t>)</m:t>
                          </m:r>
                        </m:e>
                      </m:func>
                    </m:oMath>
                  </a14:m>
                  <a:endParaRPr lang="en-US" sz="2800" b="1" dirty="0">
                    <a:solidFill>
                      <a:srgbClr val="FF0000"/>
                    </a:solidFill>
                    <a:latin typeface="Arial" panose="020B0604020202020204" pitchFamily="34" charset="0"/>
                    <a:cs typeface="Arial" panose="020B0604020202020204" pitchFamily="34" charset="0"/>
                  </a:endParaRPr>
                </a:p>
              </p:txBody>
            </p:sp>
          </mc:Choice>
          <mc:Fallback>
            <p:sp>
              <p:nvSpPr>
                <p:cNvPr id="8" name="Rectangle 7">
                  <a:extLst>
                    <a:ext uri="{FF2B5EF4-FFF2-40B4-BE49-F238E27FC236}">
                      <a16:creationId xmlns:a16="http://schemas.microsoft.com/office/drawing/2014/main" id="{237C259A-0940-E53E-B8D5-49FF31682293}"/>
                    </a:ext>
                  </a:extLst>
                </p:cNvPr>
                <p:cNvSpPr>
                  <a:spLocks noRot="1" noChangeAspect="1" noMove="1" noResize="1" noEditPoints="1" noAdjustHandles="1" noChangeArrowheads="1" noChangeShapeType="1" noTextEdit="1"/>
                </p:cNvSpPr>
                <p:nvPr/>
              </p:nvSpPr>
              <p:spPr>
                <a:xfrm>
                  <a:off x="3009899" y="1859745"/>
                  <a:ext cx="4502427" cy="954157"/>
                </a:xfrm>
                <a:prstGeom prst="rect">
                  <a:avLst/>
                </a:prstGeom>
                <a:blipFill>
                  <a:blip r:embed="rId2"/>
                  <a:stretch>
                    <a:fillRect t="-5696" b="-17089"/>
                  </a:stretch>
                </a:blipFill>
              </p:spPr>
              <p:txBody>
                <a:bodyPr/>
                <a:lstStyle/>
                <a:p>
                  <a:r>
                    <a:rPr lang="en-US">
                      <a:noFill/>
                    </a:rPr>
                    <a:t> </a:t>
                  </a:r>
                </a:p>
              </p:txBody>
            </p:sp>
          </mc:Fallback>
        </mc:AlternateContent>
        <p:sp>
          <p:nvSpPr>
            <p:cNvPr id="10" name="Rectangle 9">
              <a:extLst>
                <a:ext uri="{FF2B5EF4-FFF2-40B4-BE49-F238E27FC236}">
                  <a16:creationId xmlns:a16="http://schemas.microsoft.com/office/drawing/2014/main" id="{F0540DFA-92AE-1CD0-F847-635D72DBFF1F}"/>
                </a:ext>
              </a:extLst>
            </p:cNvPr>
            <p:cNvSpPr/>
            <p:nvPr/>
          </p:nvSpPr>
          <p:spPr>
            <a:xfrm>
              <a:off x="8075543" y="1764196"/>
              <a:ext cx="3985591" cy="111815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FF0000"/>
                  </a:solidFill>
                </a:rPr>
                <a:t>Sampling from Estimated Data Distribution</a:t>
              </a:r>
            </a:p>
          </p:txBody>
        </p:sp>
        <p:cxnSp>
          <p:nvCxnSpPr>
            <p:cNvPr id="12" name="Straight Arrow Connector 11">
              <a:extLst>
                <a:ext uri="{FF2B5EF4-FFF2-40B4-BE49-F238E27FC236}">
                  <a16:creationId xmlns:a16="http://schemas.microsoft.com/office/drawing/2014/main" id="{3D321CCC-9B1C-932F-BAD9-07230AECD626}"/>
                </a:ext>
              </a:extLst>
            </p:cNvPr>
            <p:cNvCxnSpPr>
              <a:stCxn id="5" idx="3"/>
              <a:endCxn id="8" idx="1"/>
            </p:cNvCxnSpPr>
            <p:nvPr/>
          </p:nvCxnSpPr>
          <p:spPr>
            <a:xfrm flipV="1">
              <a:off x="2534478" y="2336824"/>
              <a:ext cx="475421" cy="2179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A68CCEF7-BBB0-2286-0D93-CF9D02244269}"/>
                </a:ext>
              </a:extLst>
            </p:cNvPr>
            <p:cNvCxnSpPr>
              <a:cxnSpLocks/>
              <a:stCxn id="8" idx="3"/>
              <a:endCxn id="10" idx="1"/>
            </p:cNvCxnSpPr>
            <p:nvPr/>
          </p:nvCxnSpPr>
          <p:spPr>
            <a:xfrm flipV="1">
              <a:off x="7512326" y="2323272"/>
              <a:ext cx="563217" cy="13552"/>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sp>
        <p:nvSpPr>
          <p:cNvPr id="17" name="TextBox 16">
            <a:extLst>
              <a:ext uri="{FF2B5EF4-FFF2-40B4-BE49-F238E27FC236}">
                <a16:creationId xmlns:a16="http://schemas.microsoft.com/office/drawing/2014/main" id="{3496F506-388A-58AE-43E4-412B9CA71001}"/>
              </a:ext>
            </a:extLst>
          </p:cNvPr>
          <p:cNvSpPr txBox="1"/>
          <p:nvPr/>
        </p:nvSpPr>
        <p:spPr>
          <a:xfrm>
            <a:off x="606287" y="2598445"/>
            <a:ext cx="5645426" cy="523220"/>
          </a:xfrm>
          <a:prstGeom prst="rect">
            <a:avLst/>
          </a:prstGeom>
          <a:noFill/>
        </p:spPr>
        <p:txBody>
          <a:bodyPr wrap="square" rtlCol="0">
            <a:spAutoFit/>
          </a:bodyPr>
          <a:lstStyle/>
          <a:p>
            <a:pPr marL="285750" indent="-285750">
              <a:buFont typeface="Arial" panose="020B0604020202020204" pitchFamily="34" charset="0"/>
              <a:buChar char="•"/>
            </a:pPr>
            <a:r>
              <a:rPr lang="en-US" sz="2800" b="1" dirty="0">
                <a:solidFill>
                  <a:srgbClr val="00B050"/>
                </a:solidFill>
                <a:latin typeface="Arial" panose="020B0604020202020204" pitchFamily="34" charset="0"/>
                <a:cs typeface="Arial" panose="020B0604020202020204" pitchFamily="34" charset="0"/>
              </a:rPr>
              <a:t>Early Stage</a:t>
            </a:r>
          </a:p>
        </p:txBody>
      </p:sp>
      <p:pic>
        <p:nvPicPr>
          <p:cNvPr id="18" name="Picture 17">
            <a:extLst>
              <a:ext uri="{FF2B5EF4-FFF2-40B4-BE49-F238E27FC236}">
                <a16:creationId xmlns:a16="http://schemas.microsoft.com/office/drawing/2014/main" id="{9F532E4E-E52C-38F5-739E-009245F63D83}"/>
              </a:ext>
            </a:extLst>
          </p:cNvPr>
          <p:cNvPicPr>
            <a:picLocks noChangeAspect="1"/>
          </p:cNvPicPr>
          <p:nvPr/>
        </p:nvPicPr>
        <p:blipFill>
          <a:blip r:embed="rId3"/>
          <a:stretch>
            <a:fillRect/>
          </a:stretch>
        </p:blipFill>
        <p:spPr>
          <a:xfrm>
            <a:off x="2771589" y="3079957"/>
            <a:ext cx="8882642" cy="1663952"/>
          </a:xfrm>
          <a:prstGeom prst="rect">
            <a:avLst/>
          </a:prstGeom>
        </p:spPr>
      </p:pic>
      <p:sp>
        <p:nvSpPr>
          <p:cNvPr id="19" name="TextBox 18">
            <a:extLst>
              <a:ext uri="{FF2B5EF4-FFF2-40B4-BE49-F238E27FC236}">
                <a16:creationId xmlns:a16="http://schemas.microsoft.com/office/drawing/2014/main" id="{546C4BE9-1808-9CB9-EDF0-AF2EF73ABF18}"/>
              </a:ext>
            </a:extLst>
          </p:cNvPr>
          <p:cNvSpPr txBox="1"/>
          <p:nvPr/>
        </p:nvSpPr>
        <p:spPr>
          <a:xfrm>
            <a:off x="1250673" y="3741088"/>
            <a:ext cx="1813891" cy="523220"/>
          </a:xfrm>
          <a:prstGeom prst="rect">
            <a:avLst/>
          </a:prstGeom>
          <a:noFill/>
        </p:spPr>
        <p:txBody>
          <a:bodyPr wrap="square" rtlCol="0">
            <a:spAutoFit/>
          </a:bodyPr>
          <a:lstStyle/>
          <a:p>
            <a:r>
              <a:rPr lang="en-US" sz="2800" b="1" dirty="0">
                <a:solidFill>
                  <a:srgbClr val="00B050"/>
                </a:solidFill>
                <a:latin typeface="Arial" panose="020B0604020202020204" pitchFamily="34" charset="0"/>
                <a:cs typeface="Arial" panose="020B0604020202020204" pitchFamily="34" charset="0"/>
              </a:rPr>
              <a:t>VAE</a:t>
            </a:r>
          </a:p>
        </p:txBody>
      </p:sp>
      <p:pic>
        <p:nvPicPr>
          <p:cNvPr id="20" name="Picture 19">
            <a:extLst>
              <a:ext uri="{FF2B5EF4-FFF2-40B4-BE49-F238E27FC236}">
                <a16:creationId xmlns:a16="http://schemas.microsoft.com/office/drawing/2014/main" id="{538D7E10-A7D4-2653-F874-88FF5F01A7C9}"/>
              </a:ext>
            </a:extLst>
          </p:cNvPr>
          <p:cNvPicPr>
            <a:picLocks noChangeAspect="1"/>
          </p:cNvPicPr>
          <p:nvPr/>
        </p:nvPicPr>
        <p:blipFill>
          <a:blip r:embed="rId4"/>
          <a:stretch>
            <a:fillRect/>
          </a:stretch>
        </p:blipFill>
        <p:spPr>
          <a:xfrm>
            <a:off x="2971799" y="4660816"/>
            <a:ext cx="8482221" cy="2082500"/>
          </a:xfrm>
          <a:prstGeom prst="rect">
            <a:avLst/>
          </a:prstGeom>
        </p:spPr>
      </p:pic>
      <p:sp>
        <p:nvSpPr>
          <p:cNvPr id="21" name="TextBox 20">
            <a:extLst>
              <a:ext uri="{FF2B5EF4-FFF2-40B4-BE49-F238E27FC236}">
                <a16:creationId xmlns:a16="http://schemas.microsoft.com/office/drawing/2014/main" id="{79C98321-6EF8-E128-EEC5-345F31CD8A86}"/>
              </a:ext>
            </a:extLst>
          </p:cNvPr>
          <p:cNvSpPr txBox="1"/>
          <p:nvPr/>
        </p:nvSpPr>
        <p:spPr>
          <a:xfrm>
            <a:off x="1196008" y="5448838"/>
            <a:ext cx="1600014" cy="523220"/>
          </a:xfrm>
          <a:prstGeom prst="rect">
            <a:avLst/>
          </a:prstGeom>
          <a:noFill/>
        </p:spPr>
        <p:txBody>
          <a:bodyPr wrap="square" rtlCol="0">
            <a:spAutoFit/>
          </a:bodyPr>
          <a:lstStyle/>
          <a:p>
            <a:r>
              <a:rPr lang="en-US" sz="2800" b="1" dirty="0">
                <a:solidFill>
                  <a:srgbClr val="00B050"/>
                </a:solidFill>
                <a:latin typeface="Arial" panose="020B0604020202020204" pitchFamily="34" charset="0"/>
                <a:cs typeface="Arial" panose="020B0604020202020204" pitchFamily="34" charset="0"/>
              </a:rPr>
              <a:t>GAN</a:t>
            </a:r>
          </a:p>
        </p:txBody>
      </p:sp>
    </p:spTree>
    <p:extLst>
      <p:ext uri="{BB962C8B-B14F-4D97-AF65-F5344CB8AC3E}">
        <p14:creationId xmlns:p14="http://schemas.microsoft.com/office/powerpoint/2010/main" val="7612412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E7ECB24-AEC4-EEDC-3346-8EDC8C76C31A}"/>
              </a:ext>
            </a:extLst>
          </p:cNvPr>
          <p:cNvSpPr txBox="1"/>
          <p:nvPr/>
        </p:nvSpPr>
        <p:spPr>
          <a:xfrm>
            <a:off x="2574235" y="406712"/>
            <a:ext cx="7448135" cy="584775"/>
          </a:xfrm>
          <a:prstGeom prst="rect">
            <a:avLst/>
          </a:prstGeom>
          <a:noFill/>
        </p:spPr>
        <p:txBody>
          <a:bodyPr wrap="square">
            <a:spAutoFit/>
          </a:bodyPr>
          <a:lstStyle/>
          <a:p>
            <a:r>
              <a:rPr lang="en-US" sz="3200" b="1" dirty="0">
                <a:solidFill>
                  <a:srgbClr val="FF0000"/>
                </a:solidFill>
                <a:latin typeface="Arial" panose="020B0604020202020204" pitchFamily="34" charset="0"/>
                <a:cs typeface="Arial" panose="020B0604020202020204" pitchFamily="34" charset="0"/>
              </a:rPr>
              <a:t>1.4.2. Stages of Generative Models</a:t>
            </a:r>
          </a:p>
        </p:txBody>
      </p:sp>
      <p:sp>
        <p:nvSpPr>
          <p:cNvPr id="4" name="TextBox 3">
            <a:extLst>
              <a:ext uri="{FF2B5EF4-FFF2-40B4-BE49-F238E27FC236}">
                <a16:creationId xmlns:a16="http://schemas.microsoft.com/office/drawing/2014/main" id="{FA0D2354-FD6C-2C89-3956-9A2FBE2BA57F}"/>
              </a:ext>
            </a:extLst>
          </p:cNvPr>
          <p:cNvSpPr txBox="1"/>
          <p:nvPr/>
        </p:nvSpPr>
        <p:spPr>
          <a:xfrm>
            <a:off x="1003852" y="1341783"/>
            <a:ext cx="5943600" cy="523220"/>
          </a:xfrm>
          <a:prstGeom prst="rect">
            <a:avLst/>
          </a:prstGeom>
          <a:noFill/>
        </p:spPr>
        <p:txBody>
          <a:bodyPr wrap="square" rtlCol="0">
            <a:spAutoFit/>
          </a:bodyPr>
          <a:lstStyle/>
          <a:p>
            <a:pPr marL="285750" indent="-285750">
              <a:buFont typeface="Arial" panose="020B0604020202020204" pitchFamily="34" charset="0"/>
              <a:buChar char="•"/>
            </a:pPr>
            <a:r>
              <a:rPr lang="en-US" sz="2800" b="1" dirty="0">
                <a:solidFill>
                  <a:srgbClr val="00B050"/>
                </a:solidFill>
                <a:latin typeface="Arial" panose="020B0604020202020204" pitchFamily="34" charset="0"/>
                <a:cs typeface="Arial" panose="020B0604020202020204" pitchFamily="34" charset="0"/>
              </a:rPr>
              <a:t>Current Stage</a:t>
            </a:r>
          </a:p>
        </p:txBody>
      </p:sp>
      <p:sp>
        <p:nvSpPr>
          <p:cNvPr id="5" name="TextBox 4">
            <a:extLst>
              <a:ext uri="{FF2B5EF4-FFF2-40B4-BE49-F238E27FC236}">
                <a16:creationId xmlns:a16="http://schemas.microsoft.com/office/drawing/2014/main" id="{B51154FE-37FC-B9D3-2D51-ABD00E660AA5}"/>
              </a:ext>
            </a:extLst>
          </p:cNvPr>
          <p:cNvSpPr txBox="1"/>
          <p:nvPr/>
        </p:nvSpPr>
        <p:spPr>
          <a:xfrm>
            <a:off x="1461052" y="2161761"/>
            <a:ext cx="2544418" cy="523220"/>
          </a:xfrm>
          <a:prstGeom prst="rect">
            <a:avLst/>
          </a:prstGeom>
          <a:noFill/>
        </p:spPr>
        <p:txBody>
          <a:bodyPr wrap="square" rtlCol="0">
            <a:spAutoFit/>
          </a:bodyPr>
          <a:lstStyle/>
          <a:p>
            <a:r>
              <a:rPr lang="en-US" sz="2800" b="1" dirty="0">
                <a:solidFill>
                  <a:srgbClr val="00B050"/>
                </a:solidFill>
                <a:latin typeface="Arial" panose="020B0604020202020204" pitchFamily="34" charset="0"/>
                <a:cs typeface="Arial" panose="020B0604020202020204" pitchFamily="34" charset="0"/>
              </a:rPr>
              <a:t>Score Match</a:t>
            </a:r>
          </a:p>
        </p:txBody>
      </p:sp>
      <p:sp>
        <p:nvSpPr>
          <p:cNvPr id="6" name="TextBox 5">
            <a:extLst>
              <a:ext uri="{FF2B5EF4-FFF2-40B4-BE49-F238E27FC236}">
                <a16:creationId xmlns:a16="http://schemas.microsoft.com/office/drawing/2014/main" id="{A297CD81-9A85-CDB9-E3F8-55FF41E7974D}"/>
              </a:ext>
            </a:extLst>
          </p:cNvPr>
          <p:cNvSpPr txBox="1"/>
          <p:nvPr/>
        </p:nvSpPr>
        <p:spPr>
          <a:xfrm>
            <a:off x="1461051" y="3091070"/>
            <a:ext cx="6708913" cy="523220"/>
          </a:xfrm>
          <a:prstGeom prst="rect">
            <a:avLst/>
          </a:prstGeom>
          <a:noFill/>
        </p:spPr>
        <p:txBody>
          <a:bodyPr wrap="square" rtlCol="0">
            <a:spAutoFit/>
          </a:bodyPr>
          <a:lstStyle/>
          <a:p>
            <a:r>
              <a:rPr lang="en-US" sz="2800" b="1" dirty="0">
                <a:solidFill>
                  <a:srgbClr val="00B050"/>
                </a:solidFill>
                <a:latin typeface="Arial" panose="020B0604020202020204" pitchFamily="34" charset="0"/>
                <a:cs typeface="Arial" panose="020B0604020202020204" pitchFamily="34" charset="0"/>
              </a:rPr>
              <a:t>Denoise Diffusion Probability Models</a:t>
            </a:r>
          </a:p>
        </p:txBody>
      </p:sp>
      <p:sp>
        <p:nvSpPr>
          <p:cNvPr id="7" name="TextBox 6">
            <a:extLst>
              <a:ext uri="{FF2B5EF4-FFF2-40B4-BE49-F238E27FC236}">
                <a16:creationId xmlns:a16="http://schemas.microsoft.com/office/drawing/2014/main" id="{C18235CD-141E-3AD8-248A-F6826A443496}"/>
              </a:ext>
            </a:extLst>
          </p:cNvPr>
          <p:cNvSpPr txBox="1"/>
          <p:nvPr/>
        </p:nvSpPr>
        <p:spPr>
          <a:xfrm>
            <a:off x="1411355" y="4015410"/>
            <a:ext cx="6380922" cy="523220"/>
          </a:xfrm>
          <a:prstGeom prst="rect">
            <a:avLst/>
          </a:prstGeom>
          <a:noFill/>
        </p:spPr>
        <p:txBody>
          <a:bodyPr wrap="square" rtlCol="0">
            <a:spAutoFit/>
          </a:bodyPr>
          <a:lstStyle/>
          <a:p>
            <a:r>
              <a:rPr lang="en-US" sz="2800" b="1" dirty="0">
                <a:solidFill>
                  <a:srgbClr val="00B050"/>
                </a:solidFill>
                <a:latin typeface="Arial" panose="020B0604020202020204" pitchFamily="34" charset="0"/>
                <a:cs typeface="Arial" panose="020B0604020202020204" pitchFamily="34" charset="0"/>
              </a:rPr>
              <a:t>Stochastic Differential Equations</a:t>
            </a:r>
          </a:p>
        </p:txBody>
      </p:sp>
    </p:spTree>
    <p:extLst>
      <p:ext uri="{BB962C8B-B14F-4D97-AF65-F5344CB8AC3E}">
        <p14:creationId xmlns:p14="http://schemas.microsoft.com/office/powerpoint/2010/main" val="5443220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4B97562-FC3A-3DE3-C65F-2975134C7FD4}"/>
              </a:ext>
            </a:extLst>
          </p:cNvPr>
          <p:cNvSpPr txBox="1"/>
          <p:nvPr/>
        </p:nvSpPr>
        <p:spPr>
          <a:xfrm>
            <a:off x="3930073" y="127611"/>
            <a:ext cx="6168084" cy="1077218"/>
          </a:xfrm>
          <a:prstGeom prst="rect">
            <a:avLst/>
          </a:prstGeom>
          <a:noFill/>
        </p:spPr>
        <p:txBody>
          <a:bodyPr wrap="square">
            <a:spAutoFit/>
          </a:bodyPr>
          <a:lstStyle/>
          <a:p>
            <a:r>
              <a:rPr lang="en-US" sz="3200" b="1" dirty="0">
                <a:solidFill>
                  <a:srgbClr val="FF0000"/>
                </a:solidFill>
                <a:latin typeface="Arial" panose="020B0604020202020204" pitchFamily="34" charset="0"/>
                <a:cs typeface="Arial" panose="020B0604020202020204" pitchFamily="34" charset="0"/>
              </a:rPr>
              <a:t>1.4.3. Score Match</a:t>
            </a:r>
          </a:p>
          <a:p>
            <a:endParaRPr lang="en-US" sz="3200" dirty="0">
              <a:solidFill>
                <a:srgbClr val="FF0000"/>
              </a:solidFill>
            </a:endParaRPr>
          </a:p>
        </p:txBody>
      </p:sp>
      <p:sp>
        <p:nvSpPr>
          <p:cNvPr id="4" name="TextBox 3">
            <a:extLst>
              <a:ext uri="{FF2B5EF4-FFF2-40B4-BE49-F238E27FC236}">
                <a16:creationId xmlns:a16="http://schemas.microsoft.com/office/drawing/2014/main" id="{64C28B18-B096-8811-CB1C-A7D08C7B8779}"/>
              </a:ext>
            </a:extLst>
          </p:cNvPr>
          <p:cNvSpPr txBox="1"/>
          <p:nvPr/>
        </p:nvSpPr>
        <p:spPr>
          <a:xfrm>
            <a:off x="447964" y="679418"/>
            <a:ext cx="5648036" cy="523220"/>
          </a:xfrm>
          <a:prstGeom prst="rect">
            <a:avLst/>
          </a:prstGeom>
          <a:noFill/>
        </p:spPr>
        <p:txBody>
          <a:bodyPr wrap="square" rtlCol="0">
            <a:spAutoFit/>
          </a:bodyPr>
          <a:lstStyle/>
          <a:p>
            <a:r>
              <a:rPr lang="en-US" sz="2800" b="1" dirty="0">
                <a:solidFill>
                  <a:srgbClr val="FF0000"/>
                </a:solidFill>
              </a:rPr>
              <a:t>1.4.3.1. Optimal Score</a:t>
            </a:r>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C8EEAB37-FEE0-15D4-5159-CF64D3C2CABF}"/>
                  </a:ext>
                </a:extLst>
              </p:cNvPr>
              <p:cNvSpPr txBox="1"/>
              <p:nvPr/>
            </p:nvSpPr>
            <p:spPr>
              <a:xfrm>
                <a:off x="885686" y="1164579"/>
                <a:ext cx="9213273" cy="461665"/>
              </a:xfrm>
              <a:prstGeom prst="rect">
                <a:avLst/>
              </a:prstGeom>
              <a:noFill/>
            </p:spPr>
            <p:txBody>
              <a:bodyPr wrap="square" rtlCol="0">
                <a:spAutoFit/>
              </a:bodyPr>
              <a:lstStyle/>
              <a:p>
                <a:pPr marL="342900" indent="-342900">
                  <a:buFont typeface="Arial" panose="020B0604020202020204" pitchFamily="34" charset="0"/>
                  <a:buChar char="•"/>
                </a:pPr>
                <a:r>
                  <a:rPr lang="en-US" sz="2400" dirty="0"/>
                  <a:t>Let </a:t>
                </a:r>
                <a14:m>
                  <m:oMath xmlns:m="http://schemas.openxmlformats.org/officeDocument/2006/math">
                    <m:r>
                      <a:rPr lang="en-US" sz="2400" b="0" i="1" smtClean="0">
                        <a:latin typeface="Cambria Math" panose="02040503050406030204" pitchFamily="18" charset="0"/>
                      </a:rPr>
                      <m:t>𝐿</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𝑥</m:t>
                        </m:r>
                        <m:r>
                          <a:rPr lang="en-US" sz="2400" b="0" i="1" smtClean="0">
                            <a:latin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𝜃</m:t>
                        </m:r>
                      </m:e>
                    </m:d>
                  </m:oMath>
                </a14:m>
                <a:r>
                  <a:rPr lang="en-US" sz="2400" dirty="0"/>
                  <a:t> be a likelihood function. The score function is defined as</a:t>
                </a:r>
              </a:p>
            </p:txBody>
          </p:sp>
        </mc:Choice>
        <mc:Fallback>
          <p:sp>
            <p:nvSpPr>
              <p:cNvPr id="5" name="TextBox 4">
                <a:extLst>
                  <a:ext uri="{FF2B5EF4-FFF2-40B4-BE49-F238E27FC236}">
                    <a16:creationId xmlns:a16="http://schemas.microsoft.com/office/drawing/2014/main" id="{C8EEAB37-FEE0-15D4-5159-CF64D3C2CABF}"/>
                  </a:ext>
                </a:extLst>
              </p:cNvPr>
              <p:cNvSpPr txBox="1">
                <a:spLocks noRot="1" noChangeAspect="1" noMove="1" noResize="1" noEditPoints="1" noAdjustHandles="1" noChangeArrowheads="1" noChangeShapeType="1" noTextEdit="1"/>
              </p:cNvSpPr>
              <p:nvPr/>
            </p:nvSpPr>
            <p:spPr>
              <a:xfrm>
                <a:off x="885686" y="1164579"/>
                <a:ext cx="9213273" cy="461665"/>
              </a:xfrm>
              <a:prstGeom prst="rect">
                <a:avLst/>
              </a:prstGeom>
              <a:blipFill>
                <a:blip r:embed="rId2"/>
                <a:stretch>
                  <a:fillRect l="-860" t="-10526" b="-2894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01AA833A-6E29-6C97-52F1-6D93A204CCDC}"/>
                  </a:ext>
                </a:extLst>
              </p:cNvPr>
              <p:cNvSpPr txBox="1"/>
              <p:nvPr/>
            </p:nvSpPr>
            <p:spPr>
              <a:xfrm>
                <a:off x="1286164" y="1646632"/>
                <a:ext cx="8890000" cy="635367"/>
              </a:xfrm>
              <a:prstGeom prst="rect">
                <a:avLst/>
              </a:prstGeom>
              <a:noFill/>
            </p:spPr>
            <p:txBody>
              <a:bodyPr wrap="square" rtlCol="0">
                <a:spAutoFit/>
              </a:bodyPr>
              <a:lstStyle/>
              <a:p>
                <a14:m>
                  <m:oMath xmlns:m="http://schemas.openxmlformats.org/officeDocument/2006/math">
                    <m:r>
                      <a:rPr lang="en-US" sz="2400" b="0" i="1" smtClean="0">
                        <a:latin typeface="Cambria Math" panose="02040503050406030204" pitchFamily="18" charset="0"/>
                      </a:rPr>
                      <m:t>𝑈</m:t>
                    </m:r>
                    <m:d>
                      <m:dPr>
                        <m:ctrlPr>
                          <a:rPr lang="en-US" sz="2400" b="0" i="1" smtClean="0">
                            <a:latin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𝜃</m:t>
                        </m:r>
                      </m:e>
                    </m:d>
                    <m:r>
                      <a:rPr lang="en-US" sz="2400" b="0" i="1" smtClean="0">
                        <a:latin typeface="Cambria Math" panose="02040503050406030204" pitchFamily="18" charset="0"/>
                        <a:ea typeface="Cambria Math" panose="02040503050406030204" pitchFamily="18" charset="0"/>
                      </a:rPr>
                      <m:t>=</m:t>
                    </m:r>
                    <m:f>
                      <m:fPr>
                        <m:ctrlPr>
                          <a:rPr lang="en-US" sz="2400" b="0" i="1" smtClean="0">
                            <a:latin typeface="Cambria Math" panose="02040503050406030204" pitchFamily="18" charset="0"/>
                            <a:ea typeface="Cambria Math" panose="02040503050406030204" pitchFamily="18" charset="0"/>
                          </a:rPr>
                        </m:ctrlPr>
                      </m:fPr>
                      <m:num>
                        <m:r>
                          <a:rPr lang="en-US" sz="2400" b="0" i="1" smtClean="0">
                            <a:latin typeface="Cambria Math" panose="02040503050406030204" pitchFamily="18" charset="0"/>
                            <a:ea typeface="Cambria Math" panose="02040503050406030204" pitchFamily="18" charset="0"/>
                          </a:rPr>
                          <m:t>𝜕</m:t>
                        </m:r>
                        <m:func>
                          <m:funcPr>
                            <m:ctrlPr>
                              <a:rPr lang="en-US" sz="2400" b="0" i="1" smtClean="0">
                                <a:latin typeface="Cambria Math" panose="02040503050406030204" pitchFamily="18" charset="0"/>
                                <a:ea typeface="Cambria Math" panose="02040503050406030204" pitchFamily="18" charset="0"/>
                              </a:rPr>
                            </m:ctrlPr>
                          </m:funcPr>
                          <m:fName>
                            <m:r>
                              <m:rPr>
                                <m:sty m:val="p"/>
                              </m:rPr>
                              <a:rPr lang="en-US" sz="2400" b="0" i="0" smtClean="0">
                                <a:latin typeface="Cambria Math" panose="02040503050406030204" pitchFamily="18" charset="0"/>
                                <a:ea typeface="Cambria Math" panose="02040503050406030204" pitchFamily="18" charset="0"/>
                              </a:rPr>
                              <m:t>log</m:t>
                            </m:r>
                          </m:fName>
                          <m:e>
                            <m:r>
                              <a:rPr lang="en-US" sz="2400" b="0" i="1" smtClean="0">
                                <a:latin typeface="Cambria Math" panose="02040503050406030204" pitchFamily="18" charset="0"/>
                                <a:ea typeface="Cambria Math" panose="02040503050406030204" pitchFamily="18" charset="0"/>
                              </a:rPr>
                              <m:t>𝐿</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𝑥</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𝜃</m:t>
                            </m:r>
                            <m:r>
                              <a:rPr lang="en-US" sz="2400" b="0" i="1" smtClean="0">
                                <a:latin typeface="Cambria Math" panose="02040503050406030204" pitchFamily="18" charset="0"/>
                                <a:ea typeface="Cambria Math" panose="02040503050406030204" pitchFamily="18" charset="0"/>
                              </a:rPr>
                              <m:t>)</m:t>
                            </m:r>
                          </m:e>
                        </m:func>
                      </m:num>
                      <m:den>
                        <m:r>
                          <a:rPr lang="en-US" sz="2400" b="0" i="1" smtClean="0">
                            <a:latin typeface="Cambria Math" panose="02040503050406030204" pitchFamily="18" charset="0"/>
                            <a:ea typeface="Cambria Math" panose="02040503050406030204" pitchFamily="18" charset="0"/>
                          </a:rPr>
                          <m:t>𝜕𝜃</m:t>
                        </m:r>
                      </m:den>
                    </m:f>
                  </m:oMath>
                </a14:m>
                <a:r>
                  <a:rPr lang="en-US" sz="2400" dirty="0"/>
                  <a:t>.</a:t>
                </a:r>
              </a:p>
            </p:txBody>
          </p:sp>
        </mc:Choice>
        <mc:Fallback>
          <p:sp>
            <p:nvSpPr>
              <p:cNvPr id="6" name="TextBox 5">
                <a:extLst>
                  <a:ext uri="{FF2B5EF4-FFF2-40B4-BE49-F238E27FC236}">
                    <a16:creationId xmlns:a16="http://schemas.microsoft.com/office/drawing/2014/main" id="{01AA833A-6E29-6C97-52F1-6D93A204CCDC}"/>
                  </a:ext>
                </a:extLst>
              </p:cNvPr>
              <p:cNvSpPr txBox="1">
                <a:spLocks noRot="1" noChangeAspect="1" noMove="1" noResize="1" noEditPoints="1" noAdjustHandles="1" noChangeArrowheads="1" noChangeShapeType="1" noTextEdit="1"/>
              </p:cNvSpPr>
              <p:nvPr/>
            </p:nvSpPr>
            <p:spPr>
              <a:xfrm>
                <a:off x="1286164" y="1646632"/>
                <a:ext cx="8890000" cy="635367"/>
              </a:xfrm>
              <a:prstGeom prst="rect">
                <a:avLst/>
              </a:prstGeom>
              <a:blipFill>
                <a:blip r:embed="rId3"/>
                <a:stretch>
                  <a:fillRect b="-9615"/>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DCD574A7-397A-403C-C1B6-BF8CE1374843}"/>
              </a:ext>
            </a:extLst>
          </p:cNvPr>
          <p:cNvSpPr txBox="1"/>
          <p:nvPr/>
        </p:nvSpPr>
        <p:spPr>
          <a:xfrm>
            <a:off x="568036" y="2316040"/>
            <a:ext cx="7809345" cy="461665"/>
          </a:xfrm>
          <a:prstGeom prst="rect">
            <a:avLst/>
          </a:prstGeom>
          <a:noFill/>
        </p:spPr>
        <p:txBody>
          <a:bodyPr wrap="square" rtlCol="0">
            <a:spAutoFit/>
          </a:bodyPr>
          <a:lstStyle/>
          <a:p>
            <a:r>
              <a:rPr lang="en-US" sz="2400" b="1" dirty="0">
                <a:solidFill>
                  <a:srgbClr val="00B050"/>
                </a:solidFill>
              </a:rPr>
              <a:t>Define Scores in Diffusion Models:</a:t>
            </a:r>
          </a:p>
        </p:txBody>
      </p:sp>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009326C8-D383-1A81-8D68-F836B4B3759A}"/>
                  </a:ext>
                </a:extLst>
              </p:cNvPr>
              <p:cNvSpPr txBox="1"/>
              <p:nvPr/>
            </p:nvSpPr>
            <p:spPr>
              <a:xfrm>
                <a:off x="942510" y="2993453"/>
                <a:ext cx="6982691" cy="468205"/>
              </a:xfrm>
              <a:prstGeom prst="rect">
                <a:avLst/>
              </a:prstGeom>
              <a:noFill/>
            </p:spPr>
            <p:txBody>
              <a:bodyPr wrap="square">
                <a:spAutoFit/>
              </a:bodyPr>
              <a:lstStyle/>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Consider </a:t>
                </a:r>
                <a:r>
                  <a:rPr lang="en-US" sz="2400" dirty="0" err="1">
                    <a:latin typeface="Arial" panose="020B0604020202020204" pitchFamily="34" charset="0"/>
                    <a:cs typeface="Arial" panose="020B0604020202020204" pitchFamily="34" charset="0"/>
                  </a:rPr>
                  <a:t>i.i.d.</a:t>
                </a:r>
                <a:r>
                  <a:rPr lang="en-US" sz="2400" dirty="0">
                    <a:latin typeface="Arial" panose="020B0604020202020204" pitchFamily="34" charset="0"/>
                    <a:cs typeface="Arial" panose="020B0604020202020204" pitchFamily="34" charset="0"/>
                  </a:rPr>
                  <a:t> samples </a:t>
                </a:r>
                <a14:m>
                  <m:oMath xmlns:m="http://schemas.openxmlformats.org/officeDocument/2006/math">
                    <m:d>
                      <m:dPr>
                        <m:begChr m:val="{"/>
                        <m:endChr m:val="}"/>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 …, </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𝑛</m:t>
                            </m:r>
                          </m:sub>
                        </m:sSub>
                      </m:e>
                    </m:d>
                    <m:r>
                      <a:rPr lang="en-US" sz="2400" b="0" i="1" smtClean="0">
                        <a:latin typeface="Cambria Math" panose="02040503050406030204" pitchFamily="18" charset="0"/>
                      </a:rPr>
                      <m:t>, </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𝑖</m:t>
                        </m:r>
                      </m:sub>
                    </m:sSub>
                    <m:r>
                      <a:rPr lang="en-US" sz="2400" b="0" i="1" smtClean="0">
                        <a:latin typeface="Cambria Math" panose="02040503050406030204" pitchFamily="18" charset="0"/>
                        <a:ea typeface="Cambria Math" panose="02040503050406030204" pitchFamily="18" charset="0"/>
                      </a:rPr>
                      <m:t>∈</m:t>
                    </m:r>
                    <m:sSup>
                      <m:sSupPr>
                        <m:ctrlPr>
                          <a:rPr lang="en-US" sz="2400" b="0" i="1" smtClean="0">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𝑅</m:t>
                        </m:r>
                      </m:e>
                      <m:sup>
                        <m:r>
                          <a:rPr lang="en-US" sz="2400" b="0" i="1" smtClean="0">
                            <a:latin typeface="Cambria Math" panose="02040503050406030204" pitchFamily="18" charset="0"/>
                            <a:ea typeface="Cambria Math" panose="02040503050406030204" pitchFamily="18" charset="0"/>
                          </a:rPr>
                          <m:t>𝑑</m:t>
                        </m:r>
                      </m:sup>
                    </m:sSup>
                  </m:oMath>
                </a14:m>
                <a:r>
                  <a:rPr lang="en-US" sz="2400" dirty="0">
                    <a:latin typeface="Arial" panose="020B0604020202020204" pitchFamily="34" charset="0"/>
                    <a:cs typeface="Arial" panose="020B0604020202020204" pitchFamily="34" charset="0"/>
                  </a:rPr>
                  <a:t>.</a:t>
                </a:r>
              </a:p>
            </p:txBody>
          </p:sp>
        </mc:Choice>
        <mc:Fallback>
          <p:sp>
            <p:nvSpPr>
              <p:cNvPr id="9" name="TextBox 8">
                <a:extLst>
                  <a:ext uri="{FF2B5EF4-FFF2-40B4-BE49-F238E27FC236}">
                    <a16:creationId xmlns:a16="http://schemas.microsoft.com/office/drawing/2014/main" id="{009326C8-D383-1A81-8D68-F836B4B3759A}"/>
                  </a:ext>
                </a:extLst>
              </p:cNvPr>
              <p:cNvSpPr txBox="1">
                <a:spLocks noRot="1" noChangeAspect="1" noMove="1" noResize="1" noEditPoints="1" noAdjustHandles="1" noChangeArrowheads="1" noChangeShapeType="1" noTextEdit="1"/>
              </p:cNvSpPr>
              <p:nvPr/>
            </p:nvSpPr>
            <p:spPr>
              <a:xfrm>
                <a:off x="942510" y="2993453"/>
                <a:ext cx="6982691" cy="468205"/>
              </a:xfrm>
              <a:prstGeom prst="rect">
                <a:avLst/>
              </a:prstGeom>
              <a:blipFill>
                <a:blip r:embed="rId4"/>
                <a:stretch>
                  <a:fillRect l="-1223" t="-7792" b="-2987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455E9B8C-48D2-5422-70FC-D61EAB824F1C}"/>
                  </a:ext>
                </a:extLst>
              </p:cNvPr>
              <p:cNvSpPr txBox="1"/>
              <p:nvPr/>
            </p:nvSpPr>
            <p:spPr>
              <a:xfrm>
                <a:off x="974839" y="3677406"/>
                <a:ext cx="6950362" cy="468270"/>
              </a:xfrm>
              <a:prstGeom prst="rect">
                <a:avLst/>
              </a:prstGeom>
              <a:noFill/>
            </p:spPr>
            <p:txBody>
              <a:bodyPr wrap="square" rtlCol="0">
                <a:spAutoFit/>
              </a:bodyPr>
              <a:lstStyle/>
              <a:p>
                <a:pPr marL="285750" indent="-285750">
                  <a:buFont typeface="Arial" panose="020B0604020202020204" pitchFamily="34" charset="0"/>
                  <a:buChar char="•"/>
                </a:pPr>
                <a:r>
                  <a:rPr lang="en-US" sz="2400" dirty="0">
                    <a:latin typeface="Arial" panose="020B0604020202020204" pitchFamily="34" charset="0"/>
                    <a:cs typeface="Arial" panose="020B0604020202020204" pitchFamily="34" charset="0"/>
                  </a:rPr>
                  <a:t>Unnormalized distribution for model:</a:t>
                </a:r>
                <a14:m>
                  <m:oMath xmlns:m="http://schemas.openxmlformats.org/officeDocument/2006/math">
                    <m:sSub>
                      <m:sSubPr>
                        <m:ctrlPr>
                          <a:rPr lang="en-US" sz="2400" i="1" smtClean="0">
                            <a:latin typeface="Cambria Math" panose="02040503050406030204" pitchFamily="18" charset="0"/>
                            <a:cs typeface="Arial" panose="020B0604020202020204" pitchFamily="34" charset="0"/>
                          </a:rPr>
                        </m:ctrlPr>
                      </m:sSubPr>
                      <m:e>
                        <m:acc>
                          <m:accPr>
                            <m:chr m:val="̃"/>
                            <m:ctrlPr>
                              <a:rPr lang="en-US" sz="2400" i="1" smtClean="0">
                                <a:latin typeface="Cambria Math" panose="02040503050406030204" pitchFamily="18" charset="0"/>
                                <a:cs typeface="Arial" panose="020B0604020202020204" pitchFamily="34" charset="0"/>
                              </a:rPr>
                            </m:ctrlPr>
                          </m:accPr>
                          <m:e>
                            <m:r>
                              <a:rPr lang="en-US" sz="2400" b="0" i="1" smtClean="0">
                                <a:latin typeface="Cambria Math" panose="02040503050406030204" pitchFamily="18" charset="0"/>
                                <a:cs typeface="Arial" panose="020B0604020202020204" pitchFamily="34" charset="0"/>
                              </a:rPr>
                              <m:t>𝑃</m:t>
                            </m:r>
                          </m:e>
                        </m:acc>
                      </m:e>
                      <m:sub>
                        <m:r>
                          <a:rPr lang="en-US" sz="2400" b="0" i="1" smtClean="0">
                            <a:latin typeface="Cambria Math" panose="02040503050406030204" pitchFamily="18" charset="0"/>
                            <a:cs typeface="Arial" panose="020B0604020202020204" pitchFamily="34" charset="0"/>
                          </a:rPr>
                          <m:t>𝑚</m:t>
                        </m:r>
                      </m:sub>
                    </m:sSub>
                    <m:r>
                      <a:rPr lang="en-US" sz="2400" b="0" i="1" smtClean="0">
                        <a:latin typeface="Cambria Math" panose="02040503050406030204" pitchFamily="18" charset="0"/>
                        <a:cs typeface="Arial" panose="020B0604020202020204" pitchFamily="34" charset="0"/>
                      </a:rPr>
                      <m:t>(</m:t>
                    </m:r>
                    <m:r>
                      <a:rPr lang="en-US" sz="2400" b="0" i="1" smtClean="0">
                        <a:latin typeface="Cambria Math" panose="02040503050406030204" pitchFamily="18" charset="0"/>
                        <a:cs typeface="Arial" panose="020B0604020202020204" pitchFamily="34" charset="0"/>
                      </a:rPr>
                      <m:t>𝑥</m:t>
                    </m:r>
                    <m:r>
                      <a:rPr lang="en-US" sz="2400" b="0" i="1" smtClean="0">
                        <a:latin typeface="Cambria Math" panose="02040503050406030204" pitchFamily="18" charset="0"/>
                        <a:cs typeface="Arial" panose="020B0604020202020204" pitchFamily="34" charset="0"/>
                      </a:rPr>
                      <m:t>, </m:t>
                    </m:r>
                    <m:r>
                      <a:rPr lang="en-US" sz="2400" b="0" i="1" smtClean="0">
                        <a:latin typeface="Cambria Math" panose="02040503050406030204" pitchFamily="18" charset="0"/>
                        <a:ea typeface="Cambria Math" panose="02040503050406030204" pitchFamily="18" charset="0"/>
                        <a:cs typeface="Arial" panose="020B0604020202020204" pitchFamily="34" charset="0"/>
                      </a:rPr>
                      <m:t>𝜃</m:t>
                    </m:r>
                    <m:r>
                      <a:rPr lang="en-US" sz="24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400" dirty="0">
                    <a:latin typeface="Arial" panose="020B0604020202020204" pitchFamily="34" charset="0"/>
                    <a:cs typeface="Arial" panose="020B0604020202020204" pitchFamily="34" charset="0"/>
                  </a:rPr>
                  <a:t> </a:t>
                </a:r>
              </a:p>
            </p:txBody>
          </p:sp>
        </mc:Choice>
        <mc:Fallback>
          <p:sp>
            <p:nvSpPr>
              <p:cNvPr id="11" name="TextBox 10">
                <a:extLst>
                  <a:ext uri="{FF2B5EF4-FFF2-40B4-BE49-F238E27FC236}">
                    <a16:creationId xmlns:a16="http://schemas.microsoft.com/office/drawing/2014/main" id="{455E9B8C-48D2-5422-70FC-D61EAB824F1C}"/>
                  </a:ext>
                </a:extLst>
              </p:cNvPr>
              <p:cNvSpPr txBox="1">
                <a:spLocks noRot="1" noChangeAspect="1" noMove="1" noResize="1" noEditPoints="1" noAdjustHandles="1" noChangeArrowheads="1" noChangeShapeType="1" noTextEdit="1"/>
              </p:cNvSpPr>
              <p:nvPr/>
            </p:nvSpPr>
            <p:spPr>
              <a:xfrm>
                <a:off x="974839" y="3677406"/>
                <a:ext cx="6950362" cy="468270"/>
              </a:xfrm>
              <a:prstGeom prst="rect">
                <a:avLst/>
              </a:prstGeom>
              <a:blipFill>
                <a:blip r:embed="rId5"/>
                <a:stretch>
                  <a:fillRect l="-1228" t="-7792" b="-2987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EC91FD2D-F91E-6C01-3813-B38657F6C036}"/>
                  </a:ext>
                </a:extLst>
              </p:cNvPr>
              <p:cNvSpPr txBox="1"/>
              <p:nvPr/>
            </p:nvSpPr>
            <p:spPr>
              <a:xfrm>
                <a:off x="974839" y="4172174"/>
                <a:ext cx="12108875" cy="706475"/>
              </a:xfrm>
              <a:prstGeom prst="rect">
                <a:avLst/>
              </a:prstGeom>
              <a:noFill/>
            </p:spPr>
            <p:txBody>
              <a:bodyPr wrap="square" rtlCol="0">
                <a:spAutoFit/>
              </a:bodyPr>
              <a:lstStyle/>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Normalized distribution for model: </a:t>
                </a:r>
                <a14:m>
                  <m:oMath xmlns:m="http://schemas.openxmlformats.org/officeDocument/2006/math">
                    <m:sSub>
                      <m:sSubPr>
                        <m:ctrlPr>
                          <a:rPr lang="en-US" sz="2400" i="1" smtClean="0">
                            <a:latin typeface="Cambria Math" panose="02040503050406030204" pitchFamily="18" charset="0"/>
                            <a:cs typeface="Arial" panose="020B0604020202020204" pitchFamily="34" charset="0"/>
                          </a:rPr>
                        </m:ctrlPr>
                      </m:sSubPr>
                      <m:e>
                        <m:r>
                          <a:rPr lang="en-US" sz="2400" b="0" i="1" smtClean="0">
                            <a:latin typeface="Cambria Math" panose="02040503050406030204" pitchFamily="18" charset="0"/>
                            <a:cs typeface="Arial" panose="020B0604020202020204" pitchFamily="34" charset="0"/>
                          </a:rPr>
                          <m:t>𝑃</m:t>
                        </m:r>
                      </m:e>
                      <m:sub>
                        <m:r>
                          <a:rPr lang="en-US" sz="2400" b="0" i="1" smtClean="0">
                            <a:latin typeface="Cambria Math" panose="02040503050406030204" pitchFamily="18" charset="0"/>
                            <a:cs typeface="Arial" panose="020B0604020202020204" pitchFamily="34" charset="0"/>
                          </a:rPr>
                          <m:t>𝑚</m:t>
                        </m:r>
                        <m:r>
                          <a:rPr lang="en-US" sz="2400" b="0" i="1" smtClean="0">
                            <a:latin typeface="Cambria Math" panose="02040503050406030204" pitchFamily="18" charset="0"/>
                            <a:cs typeface="Arial" panose="020B0604020202020204" pitchFamily="34" charset="0"/>
                          </a:rPr>
                          <m:t> </m:t>
                        </m:r>
                      </m:sub>
                    </m:sSub>
                    <m:d>
                      <m:dPr>
                        <m:ctrlPr>
                          <a:rPr lang="en-US" sz="2400" b="0" i="1" smtClean="0">
                            <a:latin typeface="Cambria Math" panose="02040503050406030204" pitchFamily="18" charset="0"/>
                            <a:cs typeface="Arial" panose="020B0604020202020204" pitchFamily="34" charset="0"/>
                          </a:rPr>
                        </m:ctrlPr>
                      </m:dPr>
                      <m:e>
                        <m:r>
                          <a:rPr lang="en-US" sz="2400" b="0" i="1" smtClean="0">
                            <a:latin typeface="Cambria Math" panose="02040503050406030204" pitchFamily="18" charset="0"/>
                            <a:cs typeface="Arial" panose="020B0604020202020204" pitchFamily="34" charset="0"/>
                          </a:rPr>
                          <m:t>𝑥</m:t>
                        </m:r>
                        <m:r>
                          <a:rPr lang="en-US" sz="2400" b="0" i="1" smtClean="0">
                            <a:latin typeface="Cambria Math" panose="02040503050406030204" pitchFamily="18" charset="0"/>
                            <a:cs typeface="Arial" panose="020B0604020202020204" pitchFamily="34" charset="0"/>
                          </a:rPr>
                          <m:t>,</m:t>
                        </m:r>
                        <m:r>
                          <a:rPr lang="en-US" sz="2400" b="0" i="1" smtClean="0">
                            <a:latin typeface="Cambria Math" panose="02040503050406030204" pitchFamily="18" charset="0"/>
                            <a:ea typeface="Cambria Math" panose="02040503050406030204" pitchFamily="18" charset="0"/>
                            <a:cs typeface="Arial" panose="020B0604020202020204" pitchFamily="34" charset="0"/>
                          </a:rPr>
                          <m:t>𝜃</m:t>
                        </m:r>
                      </m:e>
                    </m:d>
                    <m:r>
                      <a:rPr lang="en-US" sz="24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400" i="1" smtClean="0">
                            <a:latin typeface="Cambria Math" panose="02040503050406030204" pitchFamily="18" charset="0"/>
                            <a:cs typeface="Arial" panose="020B0604020202020204" pitchFamily="34" charset="0"/>
                          </a:rPr>
                        </m:ctrlPr>
                      </m:sSubPr>
                      <m:e>
                        <m:r>
                          <a:rPr lang="en-US" sz="2400" b="0" i="1" smtClean="0">
                            <a:latin typeface="Cambria Math" panose="02040503050406030204" pitchFamily="18" charset="0"/>
                            <a:cs typeface="Arial" panose="020B0604020202020204" pitchFamily="34" charset="0"/>
                          </a:rPr>
                          <m:t>𝑃</m:t>
                        </m:r>
                      </m:e>
                      <m:sub>
                        <m:r>
                          <a:rPr lang="en-US" sz="2400" b="0" i="1" smtClean="0">
                            <a:latin typeface="Cambria Math" panose="02040503050406030204" pitchFamily="18" charset="0"/>
                            <a:cs typeface="Arial" panose="020B0604020202020204" pitchFamily="34" charset="0"/>
                          </a:rPr>
                          <m:t>𝑚</m:t>
                        </m:r>
                        <m:r>
                          <a:rPr lang="en-US" sz="2400" b="0" i="1" smtClean="0">
                            <a:latin typeface="Cambria Math" panose="02040503050406030204" pitchFamily="18" charset="0"/>
                            <a:cs typeface="Arial" panose="020B0604020202020204" pitchFamily="34" charset="0"/>
                          </a:rPr>
                          <m:t> </m:t>
                        </m:r>
                      </m:sub>
                    </m:sSub>
                    <m:d>
                      <m:dPr>
                        <m:ctrlPr>
                          <a:rPr lang="en-US" sz="2400" b="0" i="1" smtClean="0">
                            <a:latin typeface="Cambria Math" panose="02040503050406030204" pitchFamily="18" charset="0"/>
                            <a:cs typeface="Arial" panose="020B0604020202020204" pitchFamily="34" charset="0"/>
                          </a:rPr>
                        </m:ctrlPr>
                      </m:dPr>
                      <m:e>
                        <m:r>
                          <a:rPr lang="en-US" sz="2400" b="0" i="1" smtClean="0">
                            <a:latin typeface="Cambria Math" panose="02040503050406030204" pitchFamily="18" charset="0"/>
                            <a:cs typeface="Arial" panose="020B0604020202020204" pitchFamily="34" charset="0"/>
                          </a:rPr>
                          <m:t>𝑥</m:t>
                        </m:r>
                        <m:r>
                          <a:rPr lang="en-US" sz="2400" b="0" i="1" smtClean="0">
                            <a:latin typeface="Cambria Math" panose="02040503050406030204" pitchFamily="18" charset="0"/>
                            <a:cs typeface="Arial" panose="020B0604020202020204" pitchFamily="34" charset="0"/>
                          </a:rPr>
                          <m:t>,</m:t>
                        </m:r>
                        <m:r>
                          <a:rPr lang="en-US" sz="2400" b="0" i="1" smtClean="0">
                            <a:latin typeface="Cambria Math" panose="02040503050406030204" pitchFamily="18" charset="0"/>
                            <a:ea typeface="Cambria Math" panose="02040503050406030204" pitchFamily="18" charset="0"/>
                            <a:cs typeface="Arial" panose="020B0604020202020204" pitchFamily="34" charset="0"/>
                          </a:rPr>
                          <m:t>𝜃</m:t>
                        </m:r>
                      </m:e>
                    </m:d>
                    <m:r>
                      <a:rPr lang="en-US" sz="24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400" b="0" i="1" smtClean="0">
                            <a:latin typeface="Cambria Math" panose="02040503050406030204" pitchFamily="18" charset="0"/>
                            <a:ea typeface="Cambria Math" panose="02040503050406030204" pitchFamily="18" charset="0"/>
                            <a:cs typeface="Arial" panose="020B0604020202020204" pitchFamily="34" charset="0"/>
                          </a:rPr>
                        </m:ctrlPr>
                      </m:fPr>
                      <m:num>
                        <m:sSub>
                          <m:sSubPr>
                            <m:ctrlPr>
                              <a:rPr lang="en-US" sz="2400" i="1" smtClean="0">
                                <a:latin typeface="Cambria Math" panose="02040503050406030204" pitchFamily="18" charset="0"/>
                                <a:cs typeface="Arial" panose="020B0604020202020204" pitchFamily="34" charset="0"/>
                              </a:rPr>
                            </m:ctrlPr>
                          </m:sSubPr>
                          <m:e>
                            <m:acc>
                              <m:accPr>
                                <m:chr m:val="̃"/>
                                <m:ctrlPr>
                                  <a:rPr lang="en-US" sz="2400" i="1" smtClean="0">
                                    <a:latin typeface="Cambria Math" panose="02040503050406030204" pitchFamily="18" charset="0"/>
                                    <a:cs typeface="Arial" panose="020B0604020202020204" pitchFamily="34" charset="0"/>
                                  </a:rPr>
                                </m:ctrlPr>
                              </m:accPr>
                              <m:e>
                                <m:r>
                                  <a:rPr lang="en-US" sz="2400" b="0" i="1" smtClean="0">
                                    <a:latin typeface="Cambria Math" panose="02040503050406030204" pitchFamily="18" charset="0"/>
                                    <a:cs typeface="Arial" panose="020B0604020202020204" pitchFamily="34" charset="0"/>
                                  </a:rPr>
                                  <m:t>𝑃</m:t>
                                </m:r>
                              </m:e>
                            </m:acc>
                          </m:e>
                          <m:sub>
                            <m:r>
                              <a:rPr lang="en-US" sz="2400" b="0" i="1" smtClean="0">
                                <a:latin typeface="Cambria Math" panose="02040503050406030204" pitchFamily="18" charset="0"/>
                                <a:cs typeface="Arial" panose="020B0604020202020204" pitchFamily="34" charset="0"/>
                              </a:rPr>
                              <m:t>𝑚</m:t>
                            </m:r>
                          </m:sub>
                        </m:sSub>
                        <m:r>
                          <a:rPr lang="en-US" sz="2400" b="0" i="1" smtClean="0">
                            <a:latin typeface="Cambria Math" panose="02040503050406030204" pitchFamily="18" charset="0"/>
                            <a:cs typeface="Arial" panose="020B0604020202020204" pitchFamily="34" charset="0"/>
                          </a:rPr>
                          <m:t>(</m:t>
                        </m:r>
                        <m:r>
                          <a:rPr lang="en-US" sz="2400" b="0" i="1" smtClean="0">
                            <a:latin typeface="Cambria Math" panose="02040503050406030204" pitchFamily="18" charset="0"/>
                            <a:cs typeface="Arial" panose="020B0604020202020204" pitchFamily="34" charset="0"/>
                          </a:rPr>
                          <m:t>𝑥</m:t>
                        </m:r>
                        <m:r>
                          <a:rPr lang="en-US" sz="2400" b="0" i="1" smtClean="0">
                            <a:latin typeface="Cambria Math" panose="02040503050406030204" pitchFamily="18" charset="0"/>
                            <a:cs typeface="Arial" panose="020B0604020202020204" pitchFamily="34" charset="0"/>
                          </a:rPr>
                          <m:t>, </m:t>
                        </m:r>
                        <m:r>
                          <a:rPr lang="en-US" sz="2400" b="0" i="1" smtClean="0">
                            <a:latin typeface="Cambria Math" panose="02040503050406030204" pitchFamily="18" charset="0"/>
                            <a:ea typeface="Cambria Math" panose="02040503050406030204" pitchFamily="18" charset="0"/>
                            <a:cs typeface="Arial" panose="020B0604020202020204" pitchFamily="34" charset="0"/>
                          </a:rPr>
                          <m:t>𝜃</m:t>
                        </m:r>
                        <m:r>
                          <a:rPr lang="en-US" sz="24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400" b="0" i="1" smtClean="0">
                            <a:latin typeface="Cambria Math" panose="02040503050406030204" pitchFamily="18" charset="0"/>
                            <a:ea typeface="Cambria Math" panose="02040503050406030204" pitchFamily="18" charset="0"/>
                            <a:cs typeface="Arial" panose="020B0604020202020204" pitchFamily="34" charset="0"/>
                          </a:rPr>
                          <m:t>𝑍</m:t>
                        </m:r>
                        <m:r>
                          <a:rPr lang="en-US" sz="2400" b="0" i="1" smtClean="0">
                            <a:latin typeface="Cambria Math" panose="02040503050406030204" pitchFamily="18" charset="0"/>
                            <a:ea typeface="Cambria Math" panose="02040503050406030204" pitchFamily="18" charset="0"/>
                            <a:cs typeface="Arial" panose="020B0604020202020204" pitchFamily="34" charset="0"/>
                          </a:rPr>
                          <m:t>(</m:t>
                        </m:r>
                        <m:r>
                          <a:rPr lang="en-US" sz="2400" b="0" i="1" smtClean="0">
                            <a:latin typeface="Cambria Math" panose="02040503050406030204" pitchFamily="18" charset="0"/>
                            <a:ea typeface="Cambria Math" panose="02040503050406030204" pitchFamily="18" charset="0"/>
                            <a:cs typeface="Arial" panose="020B0604020202020204" pitchFamily="34" charset="0"/>
                          </a:rPr>
                          <m:t>𝜃</m:t>
                        </m:r>
                        <m:r>
                          <a:rPr lang="en-US" sz="24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400" b="0" i="0"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400" b="0" i="0" smtClean="0">
                        <a:latin typeface="Cambria Math" panose="02040503050406030204" pitchFamily="18" charset="0"/>
                        <a:ea typeface="Cambria Math" panose="02040503050406030204" pitchFamily="18" charset="0"/>
                        <a:cs typeface="Arial" panose="020B0604020202020204" pitchFamily="34" charset="0"/>
                      </a:rPr>
                      <m:t>Z</m:t>
                    </m:r>
                    <m:d>
                      <m:dPr>
                        <m:ctrlPr>
                          <a:rPr lang="en-US" sz="2400" b="0" i="1" smtClean="0">
                            <a:latin typeface="Cambria Math" panose="02040503050406030204" pitchFamily="18" charset="0"/>
                            <a:ea typeface="Cambria Math" panose="02040503050406030204" pitchFamily="18" charset="0"/>
                            <a:cs typeface="Arial" panose="020B0604020202020204" pitchFamily="34" charset="0"/>
                          </a:rPr>
                        </m:ctrlPr>
                      </m:dPr>
                      <m:e>
                        <m:r>
                          <m:rPr>
                            <m:sty m:val="p"/>
                          </m:rPr>
                          <a:rPr lang="el-GR" sz="2400" b="0" i="1" smtClean="0">
                            <a:latin typeface="Cambria Math" panose="02040503050406030204" pitchFamily="18" charset="0"/>
                            <a:ea typeface="Cambria Math" panose="02040503050406030204" pitchFamily="18" charset="0"/>
                            <a:cs typeface="Arial" panose="020B0604020202020204" pitchFamily="34" charset="0"/>
                          </a:rPr>
                          <m:t>θ</m:t>
                        </m:r>
                      </m:e>
                    </m:d>
                    <m:r>
                      <a:rPr lang="en-US" sz="2400" b="0" i="1" smtClean="0">
                        <a:latin typeface="Cambria Math" panose="02040503050406030204" pitchFamily="18" charset="0"/>
                        <a:ea typeface="Cambria Math" panose="02040503050406030204" pitchFamily="18" charset="0"/>
                        <a:cs typeface="Arial" panose="020B0604020202020204" pitchFamily="34" charset="0"/>
                      </a:rPr>
                      <m:t>=</m:t>
                    </m:r>
                    <m:nary>
                      <m:naryPr>
                        <m:limLoc m:val="undOvr"/>
                        <m:subHide m:val="on"/>
                        <m:supHide m:val="on"/>
                        <m:ctrlPr>
                          <a:rPr lang="en-US" sz="2400" b="0" i="1" smtClean="0">
                            <a:latin typeface="Cambria Math" panose="02040503050406030204" pitchFamily="18" charset="0"/>
                            <a:ea typeface="Cambria Math" panose="02040503050406030204" pitchFamily="18" charset="0"/>
                            <a:cs typeface="Arial" panose="020B0604020202020204" pitchFamily="34" charset="0"/>
                          </a:rPr>
                        </m:ctrlPr>
                      </m:naryPr>
                      <m:sub/>
                      <m:sup/>
                      <m:e>
                        <m:sSub>
                          <m:sSubPr>
                            <m:ctrlPr>
                              <a:rPr lang="en-US" sz="2400" i="1" smtClean="0">
                                <a:latin typeface="Cambria Math" panose="02040503050406030204" pitchFamily="18" charset="0"/>
                                <a:cs typeface="Arial" panose="020B0604020202020204" pitchFamily="34" charset="0"/>
                              </a:rPr>
                            </m:ctrlPr>
                          </m:sSubPr>
                          <m:e>
                            <m:acc>
                              <m:accPr>
                                <m:chr m:val="̃"/>
                                <m:ctrlPr>
                                  <a:rPr lang="en-US" sz="2400" i="1" smtClean="0">
                                    <a:latin typeface="Cambria Math" panose="02040503050406030204" pitchFamily="18" charset="0"/>
                                    <a:cs typeface="Arial" panose="020B0604020202020204" pitchFamily="34" charset="0"/>
                                  </a:rPr>
                                </m:ctrlPr>
                              </m:accPr>
                              <m:e>
                                <m:r>
                                  <a:rPr lang="en-US" sz="2400" b="0" i="1" smtClean="0">
                                    <a:latin typeface="Cambria Math" panose="02040503050406030204" pitchFamily="18" charset="0"/>
                                    <a:cs typeface="Arial" panose="020B0604020202020204" pitchFamily="34" charset="0"/>
                                  </a:rPr>
                                  <m:t>𝑃</m:t>
                                </m:r>
                              </m:e>
                            </m:acc>
                          </m:e>
                          <m:sub>
                            <m:r>
                              <a:rPr lang="en-US" sz="2400" b="0" i="1" smtClean="0">
                                <a:latin typeface="Cambria Math" panose="02040503050406030204" pitchFamily="18" charset="0"/>
                                <a:cs typeface="Arial" panose="020B0604020202020204" pitchFamily="34" charset="0"/>
                              </a:rPr>
                              <m:t>𝑚</m:t>
                            </m:r>
                          </m:sub>
                        </m:sSub>
                        <m:d>
                          <m:dPr>
                            <m:ctrlPr>
                              <a:rPr lang="en-US" sz="2400" b="0" i="1" smtClean="0">
                                <a:latin typeface="Cambria Math" panose="02040503050406030204" pitchFamily="18" charset="0"/>
                                <a:cs typeface="Arial" panose="020B0604020202020204" pitchFamily="34" charset="0"/>
                              </a:rPr>
                            </m:ctrlPr>
                          </m:dPr>
                          <m:e>
                            <m:r>
                              <a:rPr lang="en-US" sz="2400" b="0" i="1" smtClean="0">
                                <a:latin typeface="Cambria Math" panose="02040503050406030204" pitchFamily="18" charset="0"/>
                                <a:cs typeface="Arial" panose="020B0604020202020204" pitchFamily="34" charset="0"/>
                              </a:rPr>
                              <m:t>𝑥</m:t>
                            </m:r>
                            <m:r>
                              <a:rPr lang="en-US" sz="2400" b="0" i="1" smtClean="0">
                                <a:latin typeface="Cambria Math" panose="02040503050406030204" pitchFamily="18" charset="0"/>
                                <a:cs typeface="Arial" panose="020B0604020202020204" pitchFamily="34" charset="0"/>
                              </a:rPr>
                              <m:t>, </m:t>
                            </m:r>
                            <m:r>
                              <a:rPr lang="en-US" sz="2400" b="0" i="1" smtClean="0">
                                <a:latin typeface="Cambria Math" panose="02040503050406030204" pitchFamily="18" charset="0"/>
                                <a:ea typeface="Cambria Math" panose="02040503050406030204" pitchFamily="18" charset="0"/>
                                <a:cs typeface="Arial" panose="020B0604020202020204" pitchFamily="34" charset="0"/>
                              </a:rPr>
                              <m:t>𝜃</m:t>
                            </m:r>
                          </m:e>
                        </m:d>
                        <m:r>
                          <a:rPr lang="en-US" sz="2400" b="0" i="1" smtClean="0">
                            <a:latin typeface="Cambria Math" panose="02040503050406030204" pitchFamily="18" charset="0"/>
                            <a:ea typeface="Cambria Math" panose="02040503050406030204" pitchFamily="18" charset="0"/>
                            <a:cs typeface="Arial" panose="020B0604020202020204" pitchFamily="34" charset="0"/>
                          </a:rPr>
                          <m:t>𝑑𝑥</m:t>
                        </m:r>
                      </m:e>
                    </m:nary>
                  </m:oMath>
                </a14:m>
                <a:endParaRPr lang="en-US" sz="2400" dirty="0">
                  <a:latin typeface="Arial" panose="020B0604020202020204" pitchFamily="34" charset="0"/>
                  <a:cs typeface="Arial" panose="020B0604020202020204" pitchFamily="34" charset="0"/>
                </a:endParaRPr>
              </a:p>
            </p:txBody>
          </p:sp>
        </mc:Choice>
        <mc:Fallback>
          <p:sp>
            <p:nvSpPr>
              <p:cNvPr id="12" name="TextBox 11">
                <a:extLst>
                  <a:ext uri="{FF2B5EF4-FFF2-40B4-BE49-F238E27FC236}">
                    <a16:creationId xmlns:a16="http://schemas.microsoft.com/office/drawing/2014/main" id="{EC91FD2D-F91E-6C01-3813-B38657F6C036}"/>
                  </a:ext>
                </a:extLst>
              </p:cNvPr>
              <p:cNvSpPr txBox="1">
                <a:spLocks noRot="1" noChangeAspect="1" noMove="1" noResize="1" noEditPoints="1" noAdjustHandles="1" noChangeArrowheads="1" noChangeShapeType="1" noTextEdit="1"/>
              </p:cNvSpPr>
              <p:nvPr/>
            </p:nvSpPr>
            <p:spPr>
              <a:xfrm>
                <a:off x="974839" y="4172174"/>
                <a:ext cx="12108875" cy="706475"/>
              </a:xfrm>
              <a:prstGeom prst="rect">
                <a:avLst/>
              </a:prstGeom>
              <a:blipFill>
                <a:blip r:embed="rId6"/>
                <a:stretch>
                  <a:fillRect l="-705" b="-86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D9ED5C17-2D55-6A02-75AD-B1CFEFD2D6D3}"/>
                  </a:ext>
                </a:extLst>
              </p:cNvPr>
              <p:cNvSpPr txBox="1"/>
              <p:nvPr/>
            </p:nvSpPr>
            <p:spPr>
              <a:xfrm>
                <a:off x="1034473" y="4856127"/>
                <a:ext cx="8285020" cy="461665"/>
              </a:xfrm>
              <a:prstGeom prst="rect">
                <a:avLst/>
              </a:prstGeom>
              <a:noFill/>
            </p:spPr>
            <p:txBody>
              <a:bodyPr wrap="square" rtlCol="0">
                <a:spAutoFit/>
              </a:bodyPr>
              <a:lstStyle/>
              <a:p>
                <a:pPr marL="342900" indent="-342900">
                  <a:buFont typeface="Arial" panose="020B0604020202020204" pitchFamily="34" charset="0"/>
                  <a:buChar char="•"/>
                </a:pPr>
                <a:r>
                  <a:rPr lang="en-US" sz="2400" b="1" dirty="0">
                    <a:latin typeface="Arial" panose="020B0604020202020204" pitchFamily="34" charset="0"/>
                    <a:cs typeface="Arial" panose="020B0604020202020204" pitchFamily="34" charset="0"/>
                  </a:rPr>
                  <a:t>Score for Data: </a:t>
                </a:r>
                <a14:m>
                  <m:oMath xmlns:m="http://schemas.openxmlformats.org/officeDocument/2006/math">
                    <m:sSub>
                      <m:sSubPr>
                        <m:ctrlPr>
                          <a:rPr lang="en-US" sz="2400" b="1" i="1" smtClean="0">
                            <a:latin typeface="Cambria Math" panose="02040503050406030204" pitchFamily="18" charset="0"/>
                            <a:cs typeface="Arial" panose="020B0604020202020204" pitchFamily="34" charset="0"/>
                          </a:rPr>
                        </m:ctrlPr>
                      </m:sSubPr>
                      <m:e>
                        <m:r>
                          <a:rPr lang="en-US" sz="2400" b="1" i="1" smtClean="0">
                            <a:latin typeface="Cambria Math" panose="02040503050406030204" pitchFamily="18" charset="0"/>
                            <a:cs typeface="Arial" panose="020B0604020202020204" pitchFamily="34" charset="0"/>
                          </a:rPr>
                          <m:t>    </m:t>
                        </m:r>
                        <m:r>
                          <a:rPr lang="en-US" sz="2400" b="1" i="1" smtClean="0">
                            <a:latin typeface="Cambria Math" panose="02040503050406030204" pitchFamily="18" charset="0"/>
                            <a:cs typeface="Arial" panose="020B0604020202020204" pitchFamily="34" charset="0"/>
                          </a:rPr>
                          <m:t>𝑺</m:t>
                        </m:r>
                      </m:e>
                      <m:sub>
                        <m:r>
                          <a:rPr lang="en-US" sz="2400" b="1" i="1" smtClean="0">
                            <a:latin typeface="Cambria Math" panose="02040503050406030204" pitchFamily="18" charset="0"/>
                            <a:cs typeface="Arial" panose="020B0604020202020204" pitchFamily="34" charset="0"/>
                          </a:rPr>
                          <m:t>𝒅𝒂𝒕𝒂</m:t>
                        </m:r>
                      </m:sub>
                    </m:sSub>
                    <m:d>
                      <m:dPr>
                        <m:ctrlPr>
                          <a:rPr lang="en-US" sz="2400" b="1" i="1" smtClean="0">
                            <a:latin typeface="Cambria Math" panose="02040503050406030204" pitchFamily="18" charset="0"/>
                            <a:cs typeface="Arial" panose="020B0604020202020204" pitchFamily="34" charset="0"/>
                          </a:rPr>
                        </m:ctrlPr>
                      </m:dPr>
                      <m:e>
                        <m:r>
                          <a:rPr lang="en-US" sz="2400" b="1" i="1" smtClean="0">
                            <a:latin typeface="Cambria Math" panose="02040503050406030204" pitchFamily="18" charset="0"/>
                            <a:cs typeface="Arial" panose="020B0604020202020204" pitchFamily="34" charset="0"/>
                          </a:rPr>
                          <m:t>𝒙</m:t>
                        </m:r>
                      </m:e>
                    </m:d>
                    <m:r>
                      <a:rPr lang="en-US" sz="2400" b="1" i="1" smtClean="0">
                        <a:latin typeface="Cambria Math" panose="02040503050406030204" pitchFamily="18" charset="0"/>
                        <a:cs typeface="Arial" panose="020B0604020202020204" pitchFamily="34" charset="0"/>
                      </a:rPr>
                      <m:t>=</m:t>
                    </m:r>
                    <m:sSub>
                      <m:sSubPr>
                        <m:ctrlPr>
                          <a:rPr lang="en-US" sz="2400" b="1" i="1" smtClean="0">
                            <a:latin typeface="Cambria Math" panose="02040503050406030204" pitchFamily="18" charset="0"/>
                            <a:cs typeface="Arial" panose="020B0604020202020204" pitchFamily="34" charset="0"/>
                          </a:rPr>
                        </m:ctrlPr>
                      </m:sSubPr>
                      <m:e>
                        <m:r>
                          <a:rPr lang="en-US" sz="2400" b="1" i="1" smtClean="0">
                            <a:latin typeface="Cambria Math" panose="02040503050406030204" pitchFamily="18" charset="0"/>
                            <a:ea typeface="Cambria Math" panose="02040503050406030204" pitchFamily="18" charset="0"/>
                            <a:cs typeface="Arial" panose="020B0604020202020204" pitchFamily="34" charset="0"/>
                          </a:rPr>
                          <m:t>𝛁</m:t>
                        </m:r>
                      </m:e>
                      <m:sub>
                        <m:r>
                          <a:rPr lang="en-US" sz="2400" b="1" i="1" smtClean="0">
                            <a:latin typeface="Cambria Math" panose="02040503050406030204" pitchFamily="18" charset="0"/>
                            <a:cs typeface="Arial" panose="020B0604020202020204" pitchFamily="34" charset="0"/>
                          </a:rPr>
                          <m:t>𝒙</m:t>
                        </m:r>
                      </m:sub>
                    </m:sSub>
                    <m:func>
                      <m:funcPr>
                        <m:ctrlPr>
                          <a:rPr lang="en-US" sz="2400" b="1" i="1" smtClean="0">
                            <a:latin typeface="Cambria Math" panose="02040503050406030204" pitchFamily="18" charset="0"/>
                            <a:cs typeface="Arial" panose="020B0604020202020204" pitchFamily="34" charset="0"/>
                          </a:rPr>
                        </m:ctrlPr>
                      </m:funcPr>
                      <m:fName>
                        <m:r>
                          <a:rPr lang="en-US" sz="2400" b="1" i="0" smtClean="0">
                            <a:latin typeface="Cambria Math" panose="02040503050406030204" pitchFamily="18" charset="0"/>
                            <a:cs typeface="Arial" panose="020B0604020202020204" pitchFamily="34" charset="0"/>
                          </a:rPr>
                          <m:t>𝐥𝐨𝐠</m:t>
                        </m:r>
                      </m:fName>
                      <m:e>
                        <m:sSub>
                          <m:sSubPr>
                            <m:ctrlPr>
                              <a:rPr lang="en-US" sz="2400" b="1" i="1" smtClean="0">
                                <a:latin typeface="Cambria Math" panose="02040503050406030204" pitchFamily="18" charset="0"/>
                                <a:cs typeface="Arial" panose="020B0604020202020204" pitchFamily="34" charset="0"/>
                              </a:rPr>
                            </m:ctrlPr>
                          </m:sSubPr>
                          <m:e>
                            <m:r>
                              <a:rPr lang="en-US" sz="2400" b="1" i="1" smtClean="0">
                                <a:latin typeface="Cambria Math" panose="02040503050406030204" pitchFamily="18" charset="0"/>
                                <a:cs typeface="Arial" panose="020B0604020202020204" pitchFamily="34" charset="0"/>
                              </a:rPr>
                              <m:t>𝑷</m:t>
                            </m:r>
                          </m:e>
                          <m:sub>
                            <m:r>
                              <a:rPr lang="en-US" sz="2400" b="1" i="1" smtClean="0">
                                <a:latin typeface="Cambria Math" panose="02040503050406030204" pitchFamily="18" charset="0"/>
                                <a:cs typeface="Arial" panose="020B0604020202020204" pitchFamily="34" charset="0"/>
                              </a:rPr>
                              <m:t>𝒅𝒂𝒕𝒂</m:t>
                            </m:r>
                          </m:sub>
                        </m:sSub>
                        <m:r>
                          <a:rPr lang="en-US" sz="2400" b="1" i="1" smtClean="0">
                            <a:latin typeface="Cambria Math" panose="02040503050406030204" pitchFamily="18" charset="0"/>
                            <a:cs typeface="Arial" panose="020B0604020202020204" pitchFamily="34" charset="0"/>
                          </a:rPr>
                          <m:t>(</m:t>
                        </m:r>
                        <m:r>
                          <a:rPr lang="en-US" sz="2400" b="1" i="1" smtClean="0">
                            <a:latin typeface="Cambria Math" panose="02040503050406030204" pitchFamily="18" charset="0"/>
                            <a:cs typeface="Arial" panose="020B0604020202020204" pitchFamily="34" charset="0"/>
                          </a:rPr>
                          <m:t>𝒙</m:t>
                        </m:r>
                        <m:r>
                          <a:rPr lang="en-US" sz="2400" b="1" i="1" smtClean="0">
                            <a:latin typeface="Cambria Math" panose="02040503050406030204" pitchFamily="18" charset="0"/>
                            <a:ea typeface="Cambria Math" panose="02040503050406030204" pitchFamily="18" charset="0"/>
                            <a:cs typeface="Arial" panose="020B0604020202020204" pitchFamily="34" charset="0"/>
                          </a:rPr>
                          <m:t>)</m:t>
                        </m:r>
                      </m:e>
                    </m:func>
                  </m:oMath>
                </a14:m>
                <a:endParaRPr lang="en-US" sz="2400" b="1" dirty="0">
                  <a:latin typeface="Arial" panose="020B0604020202020204" pitchFamily="34" charset="0"/>
                  <a:cs typeface="Arial" panose="020B0604020202020204" pitchFamily="34" charset="0"/>
                </a:endParaRPr>
              </a:p>
            </p:txBody>
          </p:sp>
        </mc:Choice>
        <mc:Fallback>
          <p:sp>
            <p:nvSpPr>
              <p:cNvPr id="13" name="TextBox 12">
                <a:extLst>
                  <a:ext uri="{FF2B5EF4-FFF2-40B4-BE49-F238E27FC236}">
                    <a16:creationId xmlns:a16="http://schemas.microsoft.com/office/drawing/2014/main" id="{D9ED5C17-2D55-6A02-75AD-B1CFEFD2D6D3}"/>
                  </a:ext>
                </a:extLst>
              </p:cNvPr>
              <p:cNvSpPr txBox="1">
                <a:spLocks noRot="1" noChangeAspect="1" noMove="1" noResize="1" noEditPoints="1" noAdjustHandles="1" noChangeArrowheads="1" noChangeShapeType="1" noTextEdit="1"/>
              </p:cNvSpPr>
              <p:nvPr/>
            </p:nvSpPr>
            <p:spPr>
              <a:xfrm>
                <a:off x="1034473" y="4856127"/>
                <a:ext cx="8285020" cy="461665"/>
              </a:xfrm>
              <a:prstGeom prst="rect">
                <a:avLst/>
              </a:prstGeom>
              <a:blipFill>
                <a:blip r:embed="rId7"/>
                <a:stretch>
                  <a:fillRect l="-1030" t="-9333" b="-32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763D9AD6-315D-F009-4A31-B25AB7B792FC}"/>
                  </a:ext>
                </a:extLst>
              </p:cNvPr>
              <p:cNvSpPr txBox="1"/>
              <p:nvPr/>
            </p:nvSpPr>
            <p:spPr>
              <a:xfrm>
                <a:off x="1034473" y="5530910"/>
                <a:ext cx="9393382" cy="470835"/>
              </a:xfrm>
              <a:prstGeom prst="rect">
                <a:avLst/>
              </a:prstGeom>
              <a:noFill/>
            </p:spPr>
            <p:txBody>
              <a:bodyPr wrap="square" rtlCol="0">
                <a:spAutoFit/>
              </a:bodyPr>
              <a:lstStyle/>
              <a:p>
                <a:pPr marL="285750" indent="-285750">
                  <a:buFont typeface="Arial" panose="020B0604020202020204" pitchFamily="34" charset="0"/>
                  <a:buChar char="•"/>
                </a:pPr>
                <a:r>
                  <a:rPr lang="en-US" sz="2400" b="1" dirty="0">
                    <a:latin typeface="Arial" panose="020B0604020202020204" pitchFamily="34" charset="0"/>
                    <a:cs typeface="Arial" panose="020B0604020202020204" pitchFamily="34" charset="0"/>
                  </a:rPr>
                  <a:t>Score for Model:  </a:t>
                </a:r>
                <a14:m>
                  <m:oMath xmlns:m="http://schemas.openxmlformats.org/officeDocument/2006/math">
                    <m:sSub>
                      <m:sSubPr>
                        <m:ctrlPr>
                          <a:rPr lang="en-US" sz="2400" b="1" i="1" smtClean="0">
                            <a:latin typeface="Cambria Math" panose="02040503050406030204" pitchFamily="18" charset="0"/>
                            <a:cs typeface="Arial" panose="020B0604020202020204" pitchFamily="34" charset="0"/>
                          </a:rPr>
                        </m:ctrlPr>
                      </m:sSubPr>
                      <m:e>
                        <m:r>
                          <a:rPr lang="en-US" sz="2400" b="1" i="1" smtClean="0">
                            <a:latin typeface="Cambria Math" panose="02040503050406030204" pitchFamily="18" charset="0"/>
                            <a:cs typeface="Arial" panose="020B0604020202020204" pitchFamily="34" charset="0"/>
                          </a:rPr>
                          <m:t>𝑺</m:t>
                        </m:r>
                      </m:e>
                      <m:sub>
                        <m:r>
                          <a:rPr lang="en-US" sz="2400" b="1" i="1" smtClean="0">
                            <a:latin typeface="Cambria Math" panose="02040503050406030204" pitchFamily="18" charset="0"/>
                            <a:cs typeface="Arial" panose="020B0604020202020204" pitchFamily="34" charset="0"/>
                          </a:rPr>
                          <m:t>𝒎</m:t>
                        </m:r>
                      </m:sub>
                    </m:sSub>
                    <m:d>
                      <m:dPr>
                        <m:ctrlPr>
                          <a:rPr lang="en-US" sz="2400" b="1" i="1" smtClean="0">
                            <a:latin typeface="Cambria Math" panose="02040503050406030204" pitchFamily="18" charset="0"/>
                            <a:cs typeface="Arial" panose="020B0604020202020204" pitchFamily="34" charset="0"/>
                          </a:rPr>
                        </m:ctrlPr>
                      </m:dPr>
                      <m:e>
                        <m:r>
                          <a:rPr lang="en-US" sz="2400" b="1" i="1" smtClean="0">
                            <a:latin typeface="Cambria Math" panose="02040503050406030204" pitchFamily="18" charset="0"/>
                            <a:cs typeface="Arial" panose="020B0604020202020204" pitchFamily="34" charset="0"/>
                          </a:rPr>
                          <m:t>𝒙</m:t>
                        </m:r>
                        <m:r>
                          <a:rPr lang="en-US" sz="2400" b="1" i="1" smtClean="0">
                            <a:latin typeface="Cambria Math" panose="02040503050406030204" pitchFamily="18" charset="0"/>
                            <a:cs typeface="Arial" panose="020B0604020202020204" pitchFamily="34" charset="0"/>
                          </a:rPr>
                          <m:t>,</m:t>
                        </m:r>
                        <m:r>
                          <a:rPr lang="en-US" sz="2400" b="1" i="1" smtClean="0">
                            <a:latin typeface="Cambria Math" panose="02040503050406030204" pitchFamily="18" charset="0"/>
                            <a:ea typeface="Cambria Math" panose="02040503050406030204" pitchFamily="18" charset="0"/>
                            <a:cs typeface="Arial" panose="020B0604020202020204" pitchFamily="34" charset="0"/>
                          </a:rPr>
                          <m:t>𝜽</m:t>
                        </m:r>
                      </m:e>
                    </m:d>
                    <m:r>
                      <a:rPr lang="en-US" sz="2400" b="1"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400" b="1" i="1" smtClean="0">
                            <a:latin typeface="Cambria Math" panose="02040503050406030204" pitchFamily="18" charset="0"/>
                            <a:ea typeface="Cambria Math" panose="02040503050406030204" pitchFamily="18" charset="0"/>
                            <a:cs typeface="Arial" panose="020B0604020202020204" pitchFamily="34" charset="0"/>
                          </a:rPr>
                        </m:ctrlPr>
                      </m:sSubPr>
                      <m:e>
                        <m:r>
                          <a:rPr lang="en-US" sz="2400" b="1" i="1" smtClean="0">
                            <a:latin typeface="Cambria Math" panose="02040503050406030204" pitchFamily="18" charset="0"/>
                            <a:ea typeface="Cambria Math" panose="02040503050406030204" pitchFamily="18" charset="0"/>
                            <a:cs typeface="Arial" panose="020B0604020202020204" pitchFamily="34" charset="0"/>
                          </a:rPr>
                          <m:t>𝛁</m:t>
                        </m:r>
                      </m:e>
                      <m:sub>
                        <m:r>
                          <a:rPr lang="en-US" sz="2400" b="1" i="1" smtClean="0">
                            <a:latin typeface="Cambria Math" panose="02040503050406030204" pitchFamily="18" charset="0"/>
                            <a:ea typeface="Cambria Math" panose="02040503050406030204" pitchFamily="18" charset="0"/>
                            <a:cs typeface="Arial" panose="020B0604020202020204" pitchFamily="34" charset="0"/>
                          </a:rPr>
                          <m:t>𝒙</m:t>
                        </m:r>
                      </m:sub>
                    </m:sSub>
                    <m:func>
                      <m:funcPr>
                        <m:ctrlPr>
                          <a:rPr lang="en-US" sz="2400" b="1" i="1" smtClean="0">
                            <a:latin typeface="Cambria Math" panose="02040503050406030204" pitchFamily="18" charset="0"/>
                            <a:ea typeface="Cambria Math" panose="02040503050406030204" pitchFamily="18" charset="0"/>
                            <a:cs typeface="Arial" panose="020B0604020202020204" pitchFamily="34" charset="0"/>
                          </a:rPr>
                        </m:ctrlPr>
                      </m:funcPr>
                      <m:fName>
                        <m:r>
                          <a:rPr lang="en-US" sz="2400" b="1" i="0" smtClean="0">
                            <a:latin typeface="Cambria Math" panose="02040503050406030204" pitchFamily="18" charset="0"/>
                            <a:ea typeface="Cambria Math" panose="02040503050406030204" pitchFamily="18" charset="0"/>
                            <a:cs typeface="Arial" panose="020B0604020202020204" pitchFamily="34" charset="0"/>
                          </a:rPr>
                          <m:t>𝐥𝐨𝐠</m:t>
                        </m:r>
                      </m:fName>
                      <m:e>
                        <m:sSub>
                          <m:sSubPr>
                            <m:ctrlPr>
                              <a:rPr lang="en-US" sz="2400" b="1" i="1" smtClean="0">
                                <a:latin typeface="Cambria Math" panose="02040503050406030204" pitchFamily="18" charset="0"/>
                                <a:ea typeface="Cambria Math" panose="02040503050406030204" pitchFamily="18" charset="0"/>
                                <a:cs typeface="Arial" panose="020B0604020202020204" pitchFamily="34" charset="0"/>
                              </a:rPr>
                            </m:ctrlPr>
                          </m:sSubPr>
                          <m:e>
                            <m:r>
                              <a:rPr lang="en-US" sz="2400" b="1" i="1" smtClean="0">
                                <a:latin typeface="Cambria Math" panose="02040503050406030204" pitchFamily="18" charset="0"/>
                                <a:ea typeface="Cambria Math" panose="02040503050406030204" pitchFamily="18" charset="0"/>
                                <a:cs typeface="Arial" panose="020B0604020202020204" pitchFamily="34" charset="0"/>
                              </a:rPr>
                              <m:t>𝑷</m:t>
                            </m:r>
                          </m:e>
                          <m:sub>
                            <m:r>
                              <a:rPr lang="en-US" sz="2400" b="1" i="1" smtClean="0">
                                <a:latin typeface="Cambria Math" panose="02040503050406030204" pitchFamily="18" charset="0"/>
                                <a:ea typeface="Cambria Math" panose="02040503050406030204" pitchFamily="18" charset="0"/>
                                <a:cs typeface="Arial" panose="020B0604020202020204" pitchFamily="34" charset="0"/>
                              </a:rPr>
                              <m:t>𝒎</m:t>
                            </m:r>
                          </m:sub>
                        </m:sSub>
                        <m:d>
                          <m:dPr>
                            <m:ctrlPr>
                              <a:rPr lang="en-US" sz="2400" b="1" i="1" smtClean="0">
                                <a:latin typeface="Cambria Math" panose="02040503050406030204" pitchFamily="18" charset="0"/>
                                <a:ea typeface="Cambria Math" panose="02040503050406030204" pitchFamily="18" charset="0"/>
                                <a:cs typeface="Arial" panose="020B0604020202020204" pitchFamily="34" charset="0"/>
                              </a:rPr>
                            </m:ctrlPr>
                          </m:dPr>
                          <m:e>
                            <m:r>
                              <a:rPr lang="en-US" sz="2400" b="1" i="1" smtClean="0">
                                <a:latin typeface="Cambria Math" panose="02040503050406030204" pitchFamily="18" charset="0"/>
                                <a:ea typeface="Cambria Math" panose="02040503050406030204" pitchFamily="18" charset="0"/>
                                <a:cs typeface="Arial" panose="020B0604020202020204" pitchFamily="34" charset="0"/>
                              </a:rPr>
                              <m:t>𝒙</m:t>
                            </m:r>
                            <m:r>
                              <a:rPr lang="en-US" sz="2400" b="1" i="1" smtClean="0">
                                <a:latin typeface="Cambria Math" panose="02040503050406030204" pitchFamily="18" charset="0"/>
                                <a:ea typeface="Cambria Math" panose="02040503050406030204" pitchFamily="18" charset="0"/>
                                <a:cs typeface="Arial" panose="020B0604020202020204" pitchFamily="34" charset="0"/>
                              </a:rPr>
                              <m:t>,</m:t>
                            </m:r>
                            <m:r>
                              <a:rPr lang="en-US" sz="2400" b="1" i="1" smtClean="0">
                                <a:latin typeface="Cambria Math" panose="02040503050406030204" pitchFamily="18" charset="0"/>
                                <a:ea typeface="Cambria Math" panose="02040503050406030204" pitchFamily="18" charset="0"/>
                                <a:cs typeface="Arial" panose="020B0604020202020204" pitchFamily="34" charset="0"/>
                              </a:rPr>
                              <m:t>𝜽</m:t>
                            </m:r>
                          </m:e>
                        </m:d>
                        <m:r>
                          <a:rPr lang="en-US" sz="2400" b="1"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400" b="1" i="1" smtClean="0">
                                <a:latin typeface="Cambria Math" panose="02040503050406030204" pitchFamily="18" charset="0"/>
                                <a:ea typeface="Cambria Math" panose="02040503050406030204" pitchFamily="18" charset="0"/>
                                <a:cs typeface="Arial" panose="020B0604020202020204" pitchFamily="34" charset="0"/>
                              </a:rPr>
                            </m:ctrlPr>
                          </m:sSubPr>
                          <m:e>
                            <m:r>
                              <a:rPr lang="en-US" sz="2400" b="1" i="1" smtClean="0">
                                <a:latin typeface="Cambria Math" panose="02040503050406030204" pitchFamily="18" charset="0"/>
                                <a:ea typeface="Cambria Math" panose="02040503050406030204" pitchFamily="18" charset="0"/>
                                <a:cs typeface="Arial" panose="020B0604020202020204" pitchFamily="34" charset="0"/>
                              </a:rPr>
                              <m:t>𝛁</m:t>
                            </m:r>
                          </m:e>
                          <m:sub>
                            <m:r>
                              <a:rPr lang="en-US" sz="2400" b="1" i="1" smtClean="0">
                                <a:latin typeface="Cambria Math" panose="02040503050406030204" pitchFamily="18" charset="0"/>
                                <a:ea typeface="Cambria Math" panose="02040503050406030204" pitchFamily="18" charset="0"/>
                                <a:cs typeface="Arial" panose="020B0604020202020204" pitchFamily="34" charset="0"/>
                              </a:rPr>
                              <m:t>𝒙</m:t>
                            </m:r>
                          </m:sub>
                        </m:sSub>
                        <m:func>
                          <m:funcPr>
                            <m:ctrlPr>
                              <a:rPr lang="en-US" sz="2400" b="1"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400" b="0" i="0" smtClean="0">
                                <a:latin typeface="Cambria Math" panose="02040503050406030204" pitchFamily="18" charset="0"/>
                                <a:ea typeface="Cambria Math" panose="02040503050406030204" pitchFamily="18" charset="0"/>
                                <a:cs typeface="Arial" panose="020B0604020202020204" pitchFamily="34" charset="0"/>
                              </a:rPr>
                              <m:t>log</m:t>
                            </m:r>
                          </m:fName>
                          <m:e>
                            <m:sSub>
                              <m:sSubPr>
                                <m:ctrlPr>
                                  <a:rPr lang="en-US" sz="2400" b="0" i="1" smtClean="0">
                                    <a:latin typeface="Cambria Math" panose="02040503050406030204" pitchFamily="18" charset="0"/>
                                    <a:ea typeface="Cambria Math" panose="02040503050406030204" pitchFamily="18" charset="0"/>
                                    <a:cs typeface="Arial" panose="020B0604020202020204" pitchFamily="34" charset="0"/>
                                  </a:rPr>
                                </m:ctrlPr>
                              </m:sSubPr>
                              <m:e>
                                <m:acc>
                                  <m:accPr>
                                    <m:chr m:val="̃"/>
                                    <m:ctrlPr>
                                      <a:rPr lang="en-US" sz="2400" b="0" i="1" smtClean="0">
                                        <a:latin typeface="Cambria Math" panose="02040503050406030204" pitchFamily="18" charset="0"/>
                                        <a:ea typeface="Cambria Math" panose="02040503050406030204" pitchFamily="18" charset="0"/>
                                        <a:cs typeface="Arial" panose="020B0604020202020204" pitchFamily="34" charset="0"/>
                                      </a:rPr>
                                    </m:ctrlPr>
                                  </m:accPr>
                                  <m:e>
                                    <m:r>
                                      <a:rPr lang="en-US" sz="2400" b="1" i="1" smtClean="0">
                                        <a:latin typeface="Cambria Math" panose="02040503050406030204" pitchFamily="18" charset="0"/>
                                        <a:ea typeface="Cambria Math" panose="02040503050406030204" pitchFamily="18" charset="0"/>
                                        <a:cs typeface="Arial" panose="020B0604020202020204" pitchFamily="34" charset="0"/>
                                      </a:rPr>
                                      <m:t>𝑷</m:t>
                                    </m:r>
                                  </m:e>
                                </m:acc>
                              </m:e>
                              <m:sub>
                                <m:r>
                                  <a:rPr lang="en-US" sz="2400" b="0" i="1" smtClean="0">
                                    <a:latin typeface="Cambria Math" panose="02040503050406030204" pitchFamily="18" charset="0"/>
                                    <a:ea typeface="Cambria Math" panose="02040503050406030204" pitchFamily="18" charset="0"/>
                                    <a:cs typeface="Arial" panose="020B0604020202020204" pitchFamily="34" charset="0"/>
                                  </a:rPr>
                                  <m:t>𝑚</m:t>
                                </m:r>
                              </m:sub>
                            </m:sSub>
                            <m:r>
                              <a:rPr lang="en-US" sz="2400" b="0" i="1" smtClean="0">
                                <a:latin typeface="Cambria Math" panose="02040503050406030204" pitchFamily="18" charset="0"/>
                                <a:ea typeface="Cambria Math" panose="02040503050406030204" pitchFamily="18" charset="0"/>
                                <a:cs typeface="Arial" panose="020B0604020202020204" pitchFamily="34" charset="0"/>
                              </a:rPr>
                              <m:t>(</m:t>
                            </m:r>
                            <m:r>
                              <a:rPr lang="en-US" sz="2400" b="0" i="1" smtClean="0">
                                <a:latin typeface="Cambria Math" panose="02040503050406030204" pitchFamily="18" charset="0"/>
                                <a:ea typeface="Cambria Math" panose="02040503050406030204" pitchFamily="18" charset="0"/>
                                <a:cs typeface="Arial" panose="020B0604020202020204" pitchFamily="34" charset="0"/>
                              </a:rPr>
                              <m:t>𝑥</m:t>
                            </m:r>
                            <m:r>
                              <a:rPr lang="en-US" sz="2400" b="0" i="1" smtClean="0">
                                <a:latin typeface="Cambria Math" panose="02040503050406030204" pitchFamily="18" charset="0"/>
                                <a:ea typeface="Cambria Math" panose="02040503050406030204" pitchFamily="18" charset="0"/>
                                <a:cs typeface="Arial" panose="020B0604020202020204" pitchFamily="34" charset="0"/>
                              </a:rPr>
                              <m:t>,</m:t>
                            </m:r>
                            <m:r>
                              <a:rPr lang="en-US" sz="2400" b="0" i="1" smtClean="0">
                                <a:latin typeface="Cambria Math" panose="02040503050406030204" pitchFamily="18" charset="0"/>
                                <a:ea typeface="Cambria Math" panose="02040503050406030204" pitchFamily="18" charset="0"/>
                                <a:cs typeface="Arial" panose="020B0604020202020204" pitchFamily="34" charset="0"/>
                              </a:rPr>
                              <m:t>𝜃</m:t>
                            </m:r>
                            <m:r>
                              <a:rPr lang="en-US" sz="2400" b="0" i="1" smtClean="0">
                                <a:latin typeface="Cambria Math" panose="02040503050406030204" pitchFamily="18" charset="0"/>
                                <a:ea typeface="Cambria Math" panose="02040503050406030204" pitchFamily="18" charset="0"/>
                                <a:cs typeface="Arial" panose="020B0604020202020204" pitchFamily="34" charset="0"/>
                              </a:rPr>
                              <m:t>)</m:t>
                            </m:r>
                          </m:e>
                        </m:func>
                      </m:e>
                    </m:func>
                  </m:oMath>
                </a14:m>
                <a:endParaRPr lang="en-US" sz="2400" b="1" dirty="0">
                  <a:latin typeface="Arial" panose="020B0604020202020204" pitchFamily="34" charset="0"/>
                  <a:cs typeface="Arial" panose="020B0604020202020204" pitchFamily="34" charset="0"/>
                </a:endParaRPr>
              </a:p>
            </p:txBody>
          </p:sp>
        </mc:Choice>
        <mc:Fallback>
          <p:sp>
            <p:nvSpPr>
              <p:cNvPr id="14" name="TextBox 13">
                <a:extLst>
                  <a:ext uri="{FF2B5EF4-FFF2-40B4-BE49-F238E27FC236}">
                    <a16:creationId xmlns:a16="http://schemas.microsoft.com/office/drawing/2014/main" id="{763D9AD6-315D-F009-4A31-B25AB7B792FC}"/>
                  </a:ext>
                </a:extLst>
              </p:cNvPr>
              <p:cNvSpPr txBox="1">
                <a:spLocks noRot="1" noChangeAspect="1" noMove="1" noResize="1" noEditPoints="1" noAdjustHandles="1" noChangeArrowheads="1" noChangeShapeType="1" noTextEdit="1"/>
              </p:cNvSpPr>
              <p:nvPr/>
            </p:nvSpPr>
            <p:spPr>
              <a:xfrm>
                <a:off x="1034473" y="5530910"/>
                <a:ext cx="9393382" cy="470835"/>
              </a:xfrm>
              <a:prstGeom prst="rect">
                <a:avLst/>
              </a:prstGeom>
              <a:blipFill>
                <a:blip r:embed="rId8"/>
                <a:stretch>
                  <a:fillRect l="-909" t="-7692" b="-28205"/>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1CA65D18-1ADB-23DF-5959-56AD7AB74EA3}"/>
              </a:ext>
            </a:extLst>
          </p:cNvPr>
          <p:cNvSpPr txBox="1"/>
          <p:nvPr/>
        </p:nvSpPr>
        <p:spPr>
          <a:xfrm>
            <a:off x="1074668" y="6211669"/>
            <a:ext cx="10564054" cy="400110"/>
          </a:xfrm>
          <a:prstGeom prst="rect">
            <a:avLst/>
          </a:prstGeom>
          <a:noFill/>
        </p:spPr>
        <p:txBody>
          <a:bodyPr wrap="square">
            <a:spAutoFit/>
          </a:bodyPr>
          <a:lstStyle/>
          <a:p>
            <a:r>
              <a:rPr lang="en-US" sz="2000" dirty="0"/>
              <a:t>Song et al. 2019, Sliced Score Matching: A Scalable Approach to Density and Score Estimation</a:t>
            </a:r>
          </a:p>
        </p:txBody>
      </p:sp>
    </p:spTree>
    <p:extLst>
      <p:ext uri="{BB962C8B-B14F-4D97-AF65-F5344CB8AC3E}">
        <p14:creationId xmlns:p14="http://schemas.microsoft.com/office/powerpoint/2010/main" val="36178006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2C35008-EA1A-953E-8998-B359F07C0E23}"/>
              </a:ext>
            </a:extLst>
          </p:cNvPr>
          <p:cNvSpPr txBox="1"/>
          <p:nvPr/>
        </p:nvSpPr>
        <p:spPr>
          <a:xfrm>
            <a:off x="1485900" y="150667"/>
            <a:ext cx="9452565" cy="584775"/>
          </a:xfrm>
          <a:prstGeom prst="rect">
            <a:avLst/>
          </a:prstGeom>
          <a:noFill/>
        </p:spPr>
        <p:txBody>
          <a:bodyPr wrap="square">
            <a:spAutoFit/>
          </a:bodyPr>
          <a:lstStyle/>
          <a:p>
            <a:r>
              <a:rPr lang="en-US" sz="3200" b="1" dirty="0">
                <a:solidFill>
                  <a:srgbClr val="FF0000"/>
                </a:solidFill>
                <a:latin typeface="Arial" panose="020B0604020202020204" pitchFamily="34" charset="0"/>
                <a:cs typeface="Arial" panose="020B0604020202020204" pitchFamily="34" charset="0"/>
              </a:rPr>
              <a:t>1.4.3.2. Fisher Divergence and Score Matching</a:t>
            </a:r>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E30C3BE7-FE4E-DBBE-99D7-2E2E6D6D1D9F}"/>
                  </a:ext>
                </a:extLst>
              </p:cNvPr>
              <p:cNvSpPr txBox="1"/>
              <p:nvPr/>
            </p:nvSpPr>
            <p:spPr>
              <a:xfrm>
                <a:off x="1066799" y="849687"/>
                <a:ext cx="9452565" cy="523220"/>
              </a:xfrm>
              <a:prstGeom prst="rect">
                <a:avLst/>
              </a:prstGeom>
              <a:noFill/>
            </p:spPr>
            <p:txBody>
              <a:bodyPr wrap="square" rtlCol="0">
                <a:spAutoFit/>
              </a:bodyPr>
              <a:lstStyle/>
              <a:p>
                <a:pPr marL="285750" indent="-285750">
                  <a:buFont typeface="Arial" panose="020B0604020202020204" pitchFamily="34" charset="0"/>
                  <a:buChar char="•"/>
                </a:pPr>
                <a:r>
                  <a:rPr lang="en-US" sz="2800" b="1" dirty="0">
                    <a:solidFill>
                      <a:srgbClr val="00B050"/>
                    </a:solidFill>
                    <a:latin typeface="Arial" panose="020B0604020202020204" pitchFamily="34" charset="0"/>
                    <a:cs typeface="Arial" panose="020B0604020202020204" pitchFamily="34" charset="0"/>
                  </a:rPr>
                  <a:t>Fisher Divergence between </a:t>
                </a:r>
                <a14:m>
                  <m:oMath xmlns:m="http://schemas.openxmlformats.org/officeDocument/2006/math">
                    <m:sSub>
                      <m:sSubPr>
                        <m:ctrlPr>
                          <a:rPr lang="en-US" sz="2800" b="1" i="1" smtClean="0">
                            <a:solidFill>
                              <a:srgbClr val="00B050"/>
                            </a:solidFill>
                            <a:latin typeface="Cambria Math" panose="02040503050406030204" pitchFamily="18" charset="0"/>
                            <a:cs typeface="Arial" panose="020B0604020202020204" pitchFamily="34" charset="0"/>
                          </a:rPr>
                        </m:ctrlPr>
                      </m:sSubPr>
                      <m:e>
                        <m:r>
                          <a:rPr lang="en-US" sz="2800" b="1" i="1" smtClean="0">
                            <a:solidFill>
                              <a:srgbClr val="00B050"/>
                            </a:solidFill>
                            <a:latin typeface="Cambria Math" panose="02040503050406030204" pitchFamily="18" charset="0"/>
                            <a:cs typeface="Arial" panose="020B0604020202020204" pitchFamily="34" charset="0"/>
                          </a:rPr>
                          <m:t>𝑷</m:t>
                        </m:r>
                      </m:e>
                      <m:sub>
                        <m:r>
                          <a:rPr lang="en-US" sz="2800" b="1" i="1" smtClean="0">
                            <a:solidFill>
                              <a:srgbClr val="00B050"/>
                            </a:solidFill>
                            <a:latin typeface="Cambria Math" panose="02040503050406030204" pitchFamily="18" charset="0"/>
                            <a:cs typeface="Arial" panose="020B0604020202020204" pitchFamily="34" charset="0"/>
                          </a:rPr>
                          <m:t>𝒅𝒂𝒕𝒂</m:t>
                        </m:r>
                      </m:sub>
                    </m:sSub>
                    <m:d>
                      <m:dPr>
                        <m:ctrlPr>
                          <a:rPr lang="en-US" sz="2800" b="1" i="1" smtClean="0">
                            <a:solidFill>
                              <a:srgbClr val="00B050"/>
                            </a:solidFill>
                            <a:latin typeface="Cambria Math" panose="02040503050406030204" pitchFamily="18" charset="0"/>
                            <a:cs typeface="Arial" panose="020B0604020202020204" pitchFamily="34" charset="0"/>
                          </a:rPr>
                        </m:ctrlPr>
                      </m:dPr>
                      <m:e>
                        <m:r>
                          <a:rPr lang="en-US" sz="2800" b="1" i="1" smtClean="0">
                            <a:solidFill>
                              <a:srgbClr val="00B050"/>
                            </a:solidFill>
                            <a:latin typeface="Cambria Math" panose="02040503050406030204" pitchFamily="18" charset="0"/>
                            <a:cs typeface="Arial" panose="020B0604020202020204" pitchFamily="34" charset="0"/>
                          </a:rPr>
                          <m:t>𝒙</m:t>
                        </m:r>
                      </m:e>
                    </m:d>
                    <m:r>
                      <a:rPr lang="en-US" sz="2800" b="1" i="1" smtClean="0">
                        <a:solidFill>
                          <a:srgbClr val="00B050"/>
                        </a:solidFill>
                        <a:latin typeface="Cambria Math" panose="02040503050406030204" pitchFamily="18" charset="0"/>
                        <a:cs typeface="Arial" panose="020B0604020202020204" pitchFamily="34" charset="0"/>
                      </a:rPr>
                      <m:t> </m:t>
                    </m:r>
                    <m:r>
                      <a:rPr lang="en-US" sz="2800" b="1" i="1" smtClean="0">
                        <a:solidFill>
                          <a:srgbClr val="00B050"/>
                        </a:solidFill>
                        <a:latin typeface="Cambria Math" panose="02040503050406030204" pitchFamily="18" charset="0"/>
                        <a:cs typeface="Arial" panose="020B0604020202020204" pitchFamily="34" charset="0"/>
                      </a:rPr>
                      <m:t>𝒂𝒏𝒅</m:t>
                    </m:r>
                    <m:r>
                      <a:rPr lang="en-US" sz="2800" b="1" i="1" smtClean="0">
                        <a:solidFill>
                          <a:srgbClr val="00B050"/>
                        </a:solidFill>
                        <a:latin typeface="Cambria Math" panose="02040503050406030204" pitchFamily="18" charset="0"/>
                        <a:cs typeface="Arial" panose="020B0604020202020204" pitchFamily="34" charset="0"/>
                      </a:rPr>
                      <m:t> </m:t>
                    </m:r>
                    <m:sSub>
                      <m:sSubPr>
                        <m:ctrlPr>
                          <a:rPr lang="en-US" sz="2800" b="1" i="1" smtClean="0">
                            <a:solidFill>
                              <a:srgbClr val="00B050"/>
                            </a:solidFill>
                            <a:latin typeface="Cambria Math" panose="02040503050406030204" pitchFamily="18" charset="0"/>
                            <a:cs typeface="Arial" panose="020B0604020202020204" pitchFamily="34" charset="0"/>
                          </a:rPr>
                        </m:ctrlPr>
                      </m:sSubPr>
                      <m:e>
                        <m:r>
                          <a:rPr lang="en-US" sz="2800" b="1" i="1" smtClean="0">
                            <a:solidFill>
                              <a:srgbClr val="00B050"/>
                            </a:solidFill>
                            <a:latin typeface="Cambria Math" panose="02040503050406030204" pitchFamily="18" charset="0"/>
                            <a:cs typeface="Arial" panose="020B0604020202020204" pitchFamily="34" charset="0"/>
                          </a:rPr>
                          <m:t>𝑷</m:t>
                        </m:r>
                      </m:e>
                      <m:sub>
                        <m:r>
                          <a:rPr lang="en-US" sz="2800" b="1" i="1" smtClean="0">
                            <a:solidFill>
                              <a:srgbClr val="00B050"/>
                            </a:solidFill>
                            <a:latin typeface="Cambria Math" panose="02040503050406030204" pitchFamily="18" charset="0"/>
                            <a:cs typeface="Arial" panose="020B0604020202020204" pitchFamily="34" charset="0"/>
                          </a:rPr>
                          <m:t>𝒎</m:t>
                        </m:r>
                      </m:sub>
                    </m:sSub>
                    <m:r>
                      <a:rPr lang="en-US" sz="2800" b="1" i="1" smtClean="0">
                        <a:solidFill>
                          <a:srgbClr val="00B050"/>
                        </a:solidFill>
                        <a:latin typeface="Cambria Math" panose="02040503050406030204" pitchFamily="18" charset="0"/>
                        <a:cs typeface="Arial" panose="020B0604020202020204" pitchFamily="34" charset="0"/>
                      </a:rPr>
                      <m:t>(</m:t>
                    </m:r>
                    <m:r>
                      <a:rPr lang="en-US" sz="2800" b="1" i="1" smtClean="0">
                        <a:solidFill>
                          <a:srgbClr val="00B050"/>
                        </a:solidFill>
                        <a:latin typeface="Cambria Math" panose="02040503050406030204" pitchFamily="18" charset="0"/>
                        <a:cs typeface="Arial" panose="020B0604020202020204" pitchFamily="34" charset="0"/>
                      </a:rPr>
                      <m:t>𝒙</m:t>
                    </m:r>
                    <m:r>
                      <a:rPr lang="en-US" sz="2800" b="1" i="1" smtClean="0">
                        <a:solidFill>
                          <a:srgbClr val="00B050"/>
                        </a:solidFill>
                        <a:latin typeface="Cambria Math" panose="02040503050406030204" pitchFamily="18" charset="0"/>
                        <a:cs typeface="Arial" panose="020B0604020202020204" pitchFamily="34" charset="0"/>
                      </a:rPr>
                      <m:t>,</m:t>
                    </m:r>
                    <m:r>
                      <a:rPr lang="en-US" sz="2800" b="1" i="1" smtClean="0">
                        <a:solidFill>
                          <a:srgbClr val="00B050"/>
                        </a:solidFill>
                        <a:latin typeface="Cambria Math" panose="02040503050406030204" pitchFamily="18" charset="0"/>
                        <a:ea typeface="Cambria Math" panose="02040503050406030204" pitchFamily="18" charset="0"/>
                        <a:cs typeface="Arial" panose="020B0604020202020204" pitchFamily="34" charset="0"/>
                      </a:rPr>
                      <m:t>𝜽</m:t>
                    </m:r>
                    <m:r>
                      <a:rPr lang="en-US" sz="2800" b="1" i="1" smtClean="0">
                        <a:solidFill>
                          <a:srgbClr val="00B050"/>
                        </a:solidFill>
                        <a:latin typeface="Cambria Math" panose="02040503050406030204" pitchFamily="18" charset="0"/>
                        <a:cs typeface="Arial" panose="020B0604020202020204" pitchFamily="34" charset="0"/>
                      </a:rPr>
                      <m:t>)</m:t>
                    </m:r>
                  </m:oMath>
                </a14:m>
                <a:r>
                  <a:rPr lang="en-US" sz="2800" b="1" dirty="0">
                    <a:solidFill>
                      <a:srgbClr val="00B050"/>
                    </a:solidFill>
                    <a:latin typeface="Arial" panose="020B0604020202020204" pitchFamily="34" charset="0"/>
                    <a:cs typeface="Arial" panose="020B0604020202020204" pitchFamily="34" charset="0"/>
                  </a:rPr>
                  <a:t> :</a:t>
                </a:r>
              </a:p>
            </p:txBody>
          </p:sp>
        </mc:Choice>
        <mc:Fallback>
          <p:sp>
            <p:nvSpPr>
              <p:cNvPr id="4" name="TextBox 3">
                <a:extLst>
                  <a:ext uri="{FF2B5EF4-FFF2-40B4-BE49-F238E27FC236}">
                    <a16:creationId xmlns:a16="http://schemas.microsoft.com/office/drawing/2014/main" id="{E30C3BE7-FE4E-DBBE-99D7-2E2E6D6D1D9F}"/>
                  </a:ext>
                </a:extLst>
              </p:cNvPr>
              <p:cNvSpPr txBox="1">
                <a:spLocks noRot="1" noChangeAspect="1" noMove="1" noResize="1" noEditPoints="1" noAdjustHandles="1" noChangeArrowheads="1" noChangeShapeType="1" noTextEdit="1"/>
              </p:cNvSpPr>
              <p:nvPr/>
            </p:nvSpPr>
            <p:spPr>
              <a:xfrm>
                <a:off x="1066799" y="849687"/>
                <a:ext cx="9452565" cy="523220"/>
              </a:xfrm>
              <a:prstGeom prst="rect">
                <a:avLst/>
              </a:prstGeom>
              <a:blipFill>
                <a:blip r:embed="rId2"/>
                <a:stretch>
                  <a:fillRect l="-1161" t="-11628" b="-3139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1DF46DB7-7A7C-93BE-B9F9-7756456A810F}"/>
                  </a:ext>
                </a:extLst>
              </p:cNvPr>
              <p:cNvSpPr txBox="1"/>
              <p:nvPr/>
            </p:nvSpPr>
            <p:spPr>
              <a:xfrm>
                <a:off x="877455" y="1294236"/>
                <a:ext cx="6756400" cy="78380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cs typeface="Arial" panose="020B0604020202020204" pitchFamily="34" charset="0"/>
                        </a:rPr>
                        <m:t>𝐿</m:t>
                      </m:r>
                      <m:d>
                        <m:dPr>
                          <m:ctrlPr>
                            <a:rPr lang="en-US" sz="2400" b="0" i="1" smtClean="0">
                              <a:latin typeface="Cambria Math" panose="02040503050406030204" pitchFamily="18" charset="0"/>
                              <a:cs typeface="Arial" panose="020B0604020202020204" pitchFamily="34" charset="0"/>
                            </a:rPr>
                          </m:ctrlPr>
                        </m:dPr>
                        <m:e>
                          <m:r>
                            <a:rPr lang="en-US" sz="2400" b="0" i="1" smtClean="0">
                              <a:latin typeface="Cambria Math" panose="02040503050406030204" pitchFamily="18" charset="0"/>
                              <a:ea typeface="Cambria Math" panose="02040503050406030204" pitchFamily="18" charset="0"/>
                              <a:cs typeface="Arial" panose="020B0604020202020204" pitchFamily="34" charset="0"/>
                            </a:rPr>
                            <m:t>𝜃</m:t>
                          </m:r>
                        </m:e>
                      </m:d>
                      <m:r>
                        <a:rPr lang="en-US" sz="24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4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4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400" b="0" i="1" smtClean="0">
                              <a:latin typeface="Cambria Math" panose="02040503050406030204" pitchFamily="18" charset="0"/>
                              <a:ea typeface="Cambria Math" panose="02040503050406030204" pitchFamily="18" charset="0"/>
                              <a:cs typeface="Arial" panose="020B0604020202020204" pitchFamily="34" charset="0"/>
                            </a:rPr>
                            <m:t>2</m:t>
                          </m:r>
                        </m:den>
                      </m:f>
                      <m:sSub>
                        <m:sSubPr>
                          <m:ctrlPr>
                            <a:rPr lang="en-US" sz="24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400" b="0" i="1" smtClean="0">
                              <a:latin typeface="Cambria Math" panose="02040503050406030204" pitchFamily="18" charset="0"/>
                              <a:ea typeface="Cambria Math" panose="02040503050406030204" pitchFamily="18" charset="0"/>
                              <a:cs typeface="Arial" panose="020B0604020202020204" pitchFamily="34" charset="0"/>
                            </a:rPr>
                            <m:t>𝐸</m:t>
                          </m:r>
                        </m:e>
                        <m:sub>
                          <m:sSub>
                            <m:sSubPr>
                              <m:ctrlPr>
                                <a:rPr lang="en-US" sz="24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400" b="0" i="1" smtClean="0">
                                  <a:latin typeface="Cambria Math" panose="02040503050406030204" pitchFamily="18" charset="0"/>
                                  <a:ea typeface="Cambria Math" panose="02040503050406030204" pitchFamily="18" charset="0"/>
                                  <a:cs typeface="Arial" panose="020B0604020202020204" pitchFamily="34" charset="0"/>
                                </a:rPr>
                                <m:t>𝑃</m:t>
                              </m:r>
                            </m:e>
                            <m:sub>
                              <m:r>
                                <a:rPr lang="en-US" sz="2400" b="0" i="1" smtClean="0">
                                  <a:latin typeface="Cambria Math" panose="02040503050406030204" pitchFamily="18" charset="0"/>
                                  <a:ea typeface="Cambria Math" panose="02040503050406030204" pitchFamily="18" charset="0"/>
                                  <a:cs typeface="Arial" panose="020B0604020202020204" pitchFamily="34" charset="0"/>
                                </a:rPr>
                                <m:t>𝑑𝑎𝑡𝑎</m:t>
                              </m:r>
                              <m:r>
                                <a:rPr lang="en-US" sz="2400" b="0" i="1" smtClean="0">
                                  <a:latin typeface="Cambria Math" panose="02040503050406030204" pitchFamily="18" charset="0"/>
                                  <a:ea typeface="Cambria Math" panose="02040503050406030204" pitchFamily="18" charset="0"/>
                                  <a:cs typeface="Arial" panose="020B0604020202020204" pitchFamily="34" charset="0"/>
                                </a:rPr>
                                <m:t> (</m:t>
                              </m:r>
                              <m:r>
                                <a:rPr lang="en-US" sz="2400" b="0" i="1" smtClean="0">
                                  <a:latin typeface="Cambria Math" panose="02040503050406030204" pitchFamily="18" charset="0"/>
                                  <a:ea typeface="Cambria Math" panose="02040503050406030204" pitchFamily="18" charset="0"/>
                                  <a:cs typeface="Arial" panose="020B0604020202020204" pitchFamily="34" charset="0"/>
                                </a:rPr>
                                <m:t>𝑥</m:t>
                              </m:r>
                              <m:r>
                                <a:rPr lang="en-US" sz="2400" b="0" i="1" smtClean="0">
                                  <a:latin typeface="Cambria Math" panose="02040503050406030204" pitchFamily="18" charset="0"/>
                                  <a:ea typeface="Cambria Math" panose="02040503050406030204" pitchFamily="18" charset="0"/>
                                  <a:cs typeface="Arial" panose="020B0604020202020204" pitchFamily="34" charset="0"/>
                                </a:rPr>
                                <m:t>)</m:t>
                              </m:r>
                            </m:sub>
                          </m:sSub>
                        </m:sub>
                      </m:sSub>
                      <m:d>
                        <m:dPr>
                          <m:begChr m:val="["/>
                          <m:endChr m:val="]"/>
                          <m:ctrlPr>
                            <a:rPr lang="en-US" sz="2400" b="0" i="1" smtClean="0">
                              <a:latin typeface="Cambria Math" panose="02040503050406030204" pitchFamily="18" charset="0"/>
                              <a:ea typeface="Cambria Math" panose="02040503050406030204" pitchFamily="18" charset="0"/>
                              <a:cs typeface="Arial" panose="020B0604020202020204" pitchFamily="34" charset="0"/>
                            </a:rPr>
                          </m:ctrlPr>
                        </m:dPr>
                        <m:e>
                          <m:sSubSup>
                            <m:sSubSupPr>
                              <m:ctrlPr>
                                <a:rPr lang="en-US" sz="2400" b="0" i="1" smtClean="0">
                                  <a:latin typeface="Cambria Math" panose="02040503050406030204" pitchFamily="18" charset="0"/>
                                  <a:ea typeface="Cambria Math" panose="02040503050406030204" pitchFamily="18" charset="0"/>
                                  <a:cs typeface="Arial" panose="020B0604020202020204" pitchFamily="34" charset="0"/>
                                </a:rPr>
                              </m:ctrlPr>
                            </m:sSubSupPr>
                            <m:e>
                              <m:d>
                                <m:dPr>
                                  <m:begChr m:val="‖"/>
                                  <m:endChr m:val="‖"/>
                                  <m:ctrlPr>
                                    <a:rPr lang="en-US" sz="2400" b="0" i="1" smtClean="0">
                                      <a:latin typeface="Cambria Math" panose="02040503050406030204" pitchFamily="18" charset="0"/>
                                      <a:ea typeface="Cambria Math" panose="02040503050406030204" pitchFamily="18" charset="0"/>
                                      <a:cs typeface="Arial" panose="020B0604020202020204" pitchFamily="34" charset="0"/>
                                    </a:rPr>
                                  </m:ctrlPr>
                                </m:dPr>
                                <m:e>
                                  <m:sSub>
                                    <m:sSubPr>
                                      <m:ctrlPr>
                                        <a:rPr lang="en-US" sz="24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400" b="0" i="1" smtClean="0">
                                          <a:latin typeface="Cambria Math" panose="02040503050406030204" pitchFamily="18" charset="0"/>
                                          <a:ea typeface="Cambria Math" panose="02040503050406030204" pitchFamily="18" charset="0"/>
                                          <a:cs typeface="Arial" panose="020B0604020202020204" pitchFamily="34" charset="0"/>
                                        </a:rPr>
                                        <m:t>𝑆</m:t>
                                      </m:r>
                                    </m:e>
                                    <m:sub>
                                      <m:r>
                                        <a:rPr lang="en-US" sz="2400" b="0" i="1" smtClean="0">
                                          <a:latin typeface="Cambria Math" panose="02040503050406030204" pitchFamily="18" charset="0"/>
                                          <a:ea typeface="Cambria Math" panose="02040503050406030204" pitchFamily="18" charset="0"/>
                                          <a:cs typeface="Arial" panose="020B0604020202020204" pitchFamily="34" charset="0"/>
                                        </a:rPr>
                                        <m:t>𝑚</m:t>
                                      </m:r>
                                    </m:sub>
                                  </m:sSub>
                                  <m:d>
                                    <m:dPr>
                                      <m:ctrlPr>
                                        <a:rPr lang="en-US" sz="24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400" b="0" i="1" smtClean="0">
                                          <a:latin typeface="Cambria Math" panose="02040503050406030204" pitchFamily="18" charset="0"/>
                                          <a:ea typeface="Cambria Math" panose="02040503050406030204" pitchFamily="18" charset="0"/>
                                          <a:cs typeface="Arial" panose="020B0604020202020204" pitchFamily="34" charset="0"/>
                                        </a:rPr>
                                        <m:t>𝑥</m:t>
                                      </m:r>
                                      <m:r>
                                        <a:rPr lang="en-US" sz="2400" b="0" i="1" smtClean="0">
                                          <a:latin typeface="Cambria Math" panose="02040503050406030204" pitchFamily="18" charset="0"/>
                                          <a:ea typeface="Cambria Math" panose="02040503050406030204" pitchFamily="18" charset="0"/>
                                          <a:cs typeface="Arial" panose="020B0604020202020204" pitchFamily="34" charset="0"/>
                                        </a:rPr>
                                        <m:t>, </m:t>
                                      </m:r>
                                      <m:r>
                                        <a:rPr lang="en-US" sz="2400" b="0" i="1" smtClean="0">
                                          <a:latin typeface="Cambria Math" panose="02040503050406030204" pitchFamily="18" charset="0"/>
                                          <a:ea typeface="Cambria Math" panose="02040503050406030204" pitchFamily="18" charset="0"/>
                                          <a:cs typeface="Arial" panose="020B0604020202020204" pitchFamily="34" charset="0"/>
                                        </a:rPr>
                                        <m:t>𝜃</m:t>
                                      </m:r>
                                    </m:e>
                                  </m:d>
                                  <m:r>
                                    <a:rPr lang="en-US" sz="24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4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400" b="0" i="1" smtClean="0">
                                          <a:latin typeface="Cambria Math" panose="02040503050406030204" pitchFamily="18" charset="0"/>
                                          <a:ea typeface="Cambria Math" panose="02040503050406030204" pitchFamily="18" charset="0"/>
                                          <a:cs typeface="Arial" panose="020B0604020202020204" pitchFamily="34" charset="0"/>
                                        </a:rPr>
                                        <m:t>𝑆</m:t>
                                      </m:r>
                                    </m:e>
                                    <m:sub>
                                      <m:r>
                                        <a:rPr lang="en-US" sz="2400" b="0" i="1" smtClean="0">
                                          <a:latin typeface="Cambria Math" panose="02040503050406030204" pitchFamily="18" charset="0"/>
                                          <a:ea typeface="Cambria Math" panose="02040503050406030204" pitchFamily="18" charset="0"/>
                                          <a:cs typeface="Arial" panose="020B0604020202020204" pitchFamily="34" charset="0"/>
                                        </a:rPr>
                                        <m:t>𝑑𝑎𝑡𝑎</m:t>
                                      </m:r>
                                    </m:sub>
                                  </m:sSub>
                                  <m:r>
                                    <a:rPr lang="en-US" sz="2400" b="0" i="1" smtClean="0">
                                      <a:latin typeface="Cambria Math" panose="02040503050406030204" pitchFamily="18" charset="0"/>
                                      <a:ea typeface="Cambria Math" panose="02040503050406030204" pitchFamily="18" charset="0"/>
                                      <a:cs typeface="Arial" panose="020B0604020202020204" pitchFamily="34" charset="0"/>
                                    </a:rPr>
                                    <m:t>(</m:t>
                                  </m:r>
                                  <m:r>
                                    <a:rPr lang="en-US" sz="2400" b="0" i="1" smtClean="0">
                                      <a:latin typeface="Cambria Math" panose="02040503050406030204" pitchFamily="18" charset="0"/>
                                      <a:ea typeface="Cambria Math" panose="02040503050406030204" pitchFamily="18" charset="0"/>
                                      <a:cs typeface="Arial" panose="020B0604020202020204" pitchFamily="34" charset="0"/>
                                    </a:rPr>
                                    <m:t>𝑥</m:t>
                                  </m:r>
                                  <m:r>
                                    <a:rPr lang="en-US" sz="2400" b="0" i="1" smtClean="0">
                                      <a:latin typeface="Cambria Math" panose="02040503050406030204" pitchFamily="18" charset="0"/>
                                      <a:ea typeface="Cambria Math" panose="02040503050406030204" pitchFamily="18" charset="0"/>
                                      <a:cs typeface="Arial" panose="020B0604020202020204" pitchFamily="34" charset="0"/>
                                    </a:rPr>
                                    <m:t>)</m:t>
                                  </m:r>
                                </m:e>
                              </m:d>
                            </m:e>
                            <m:sub>
                              <m:r>
                                <a:rPr lang="en-US" sz="2400" b="0" i="1" smtClean="0">
                                  <a:latin typeface="Cambria Math" panose="02040503050406030204" pitchFamily="18" charset="0"/>
                                  <a:ea typeface="Cambria Math" panose="02040503050406030204" pitchFamily="18" charset="0"/>
                                  <a:cs typeface="Arial" panose="020B0604020202020204" pitchFamily="34" charset="0"/>
                                </a:rPr>
                                <m:t>2</m:t>
                              </m:r>
                            </m:sub>
                            <m:sup>
                              <m:r>
                                <a:rPr lang="en-US" sz="2400" b="0" i="1" smtClean="0">
                                  <a:latin typeface="Cambria Math" panose="02040503050406030204" pitchFamily="18" charset="0"/>
                                  <a:ea typeface="Cambria Math" panose="02040503050406030204" pitchFamily="18" charset="0"/>
                                  <a:cs typeface="Arial" panose="020B0604020202020204" pitchFamily="34" charset="0"/>
                                </a:rPr>
                                <m:t>2</m:t>
                              </m:r>
                            </m:sup>
                          </m:sSubSup>
                        </m:e>
                      </m:d>
                    </m:oMath>
                  </m:oMathPara>
                </a14:m>
                <a:endParaRPr lang="en-US" sz="2400" dirty="0">
                  <a:latin typeface="Arial" panose="020B0604020202020204" pitchFamily="34" charset="0"/>
                  <a:cs typeface="Arial" panose="020B0604020202020204" pitchFamily="34" charset="0"/>
                </a:endParaRPr>
              </a:p>
            </p:txBody>
          </p:sp>
        </mc:Choice>
        <mc:Fallback xmlns="">
          <p:sp>
            <p:nvSpPr>
              <p:cNvPr id="5" name="TextBox 4">
                <a:extLst>
                  <a:ext uri="{FF2B5EF4-FFF2-40B4-BE49-F238E27FC236}">
                    <a16:creationId xmlns:a16="http://schemas.microsoft.com/office/drawing/2014/main" id="{1DF46DB7-7A7C-93BE-B9F9-7756456A810F}"/>
                  </a:ext>
                </a:extLst>
              </p:cNvPr>
              <p:cNvSpPr txBox="1">
                <a:spLocks noRot="1" noChangeAspect="1" noMove="1" noResize="1" noEditPoints="1" noAdjustHandles="1" noChangeArrowheads="1" noChangeShapeType="1" noTextEdit="1"/>
              </p:cNvSpPr>
              <p:nvPr/>
            </p:nvSpPr>
            <p:spPr>
              <a:xfrm>
                <a:off x="877455" y="1294236"/>
                <a:ext cx="6756400" cy="783804"/>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093622DD-F480-DE8C-5C76-97B4203BB859}"/>
                  </a:ext>
                </a:extLst>
              </p:cNvPr>
              <p:cNvSpPr txBox="1"/>
              <p:nvPr/>
            </p:nvSpPr>
            <p:spPr>
              <a:xfrm>
                <a:off x="1002146" y="2767101"/>
                <a:ext cx="10584872" cy="830997"/>
              </a:xfrm>
              <a:prstGeom prst="rect">
                <a:avLst/>
              </a:prstGeom>
              <a:noFill/>
            </p:spPr>
            <p:txBody>
              <a:bodyPr wrap="square" rtlCol="0">
                <a:spAutoFit/>
              </a:bodyPr>
              <a:lstStyle/>
              <a:p>
                <a:r>
                  <a:rPr lang="en-US" sz="2400" dirty="0">
                    <a:latin typeface="Arial" panose="020B0604020202020204" pitchFamily="34" charset="0"/>
                    <a:cs typeface="Arial" panose="020B0604020202020204" pitchFamily="34" charset="0"/>
                  </a:rPr>
                  <a:t>Since  we only have samples and </a:t>
                </a:r>
                <a:r>
                  <a:rPr lang="en-US" sz="2400" b="1" dirty="0">
                    <a:solidFill>
                      <a:srgbClr val="FF0000"/>
                    </a:solidFill>
                    <a:latin typeface="Arial" panose="020B0604020202020204" pitchFamily="34" charset="0"/>
                    <a:cs typeface="Arial" panose="020B0604020202020204" pitchFamily="34" charset="0"/>
                  </a:rPr>
                  <a:t>do not have access to the score function of the data </a:t>
                </a:r>
                <a14:m>
                  <m:oMath xmlns:m="http://schemas.openxmlformats.org/officeDocument/2006/math">
                    <m:sSub>
                      <m:sSubPr>
                        <m:ctrlPr>
                          <a:rPr lang="en-US" sz="2400" b="1" i="1" smtClean="0">
                            <a:solidFill>
                              <a:srgbClr val="FF0000"/>
                            </a:solidFill>
                            <a:latin typeface="Cambria Math" panose="02040503050406030204" pitchFamily="18" charset="0"/>
                            <a:ea typeface="Cambria Math" panose="02040503050406030204" pitchFamily="18" charset="0"/>
                            <a:cs typeface="Arial" panose="020B0604020202020204" pitchFamily="34" charset="0"/>
                          </a:rPr>
                        </m:ctrlPr>
                      </m:sSubPr>
                      <m:e>
                        <m:r>
                          <a:rPr lang="en-US" sz="2400" b="1" i="1" smtClean="0">
                            <a:solidFill>
                              <a:srgbClr val="FF0000"/>
                            </a:solidFill>
                            <a:latin typeface="Cambria Math" panose="02040503050406030204" pitchFamily="18" charset="0"/>
                            <a:ea typeface="Cambria Math" panose="02040503050406030204" pitchFamily="18" charset="0"/>
                            <a:cs typeface="Arial" panose="020B0604020202020204" pitchFamily="34" charset="0"/>
                          </a:rPr>
                          <m:t>𝑺</m:t>
                        </m:r>
                      </m:e>
                      <m:sub>
                        <m:r>
                          <a:rPr lang="en-US" sz="2400" b="1" i="1" smtClean="0">
                            <a:solidFill>
                              <a:srgbClr val="FF0000"/>
                            </a:solidFill>
                            <a:latin typeface="Cambria Math" panose="02040503050406030204" pitchFamily="18" charset="0"/>
                            <a:ea typeface="Cambria Math" panose="02040503050406030204" pitchFamily="18" charset="0"/>
                            <a:cs typeface="Arial" panose="020B0604020202020204" pitchFamily="34" charset="0"/>
                          </a:rPr>
                          <m:t>𝒅𝒂𝒕𝒂</m:t>
                        </m:r>
                      </m:sub>
                    </m:sSub>
                    <m:r>
                      <a:rPr lang="en-US" sz="2400" b="1" i="1" smtClean="0">
                        <a:solidFill>
                          <a:srgbClr val="FF0000"/>
                        </a:solidFill>
                        <a:latin typeface="Cambria Math" panose="02040503050406030204" pitchFamily="18" charset="0"/>
                        <a:ea typeface="Cambria Math" panose="02040503050406030204" pitchFamily="18" charset="0"/>
                        <a:cs typeface="Arial" panose="020B0604020202020204" pitchFamily="34" charset="0"/>
                      </a:rPr>
                      <m:t>(</m:t>
                    </m:r>
                    <m:r>
                      <a:rPr lang="en-US" sz="2400" b="1" i="1" smtClean="0">
                        <a:solidFill>
                          <a:srgbClr val="FF0000"/>
                        </a:solidFill>
                        <a:latin typeface="Cambria Math" panose="02040503050406030204" pitchFamily="18" charset="0"/>
                        <a:ea typeface="Cambria Math" panose="02040503050406030204" pitchFamily="18" charset="0"/>
                        <a:cs typeface="Arial" panose="020B0604020202020204" pitchFamily="34" charset="0"/>
                      </a:rPr>
                      <m:t>𝒙</m:t>
                    </m:r>
                  </m:oMath>
                </a14:m>
                <a:r>
                  <a:rPr lang="en-US" sz="2400" b="1" dirty="0">
                    <a:solidFill>
                      <a:srgbClr val="FF0000"/>
                    </a:solidFill>
                    <a:latin typeface="Arial" panose="020B0604020202020204" pitchFamily="34" charset="0"/>
                    <a:cs typeface="Arial" panose="020B0604020202020204" pitchFamily="34" charset="0"/>
                  </a:rPr>
                  <a:t>), </a:t>
                </a:r>
                <a:r>
                  <a:rPr lang="en-US" sz="2400" dirty="0">
                    <a:latin typeface="Arial" panose="020B0604020202020204" pitchFamily="34" charset="0"/>
                    <a:cs typeface="Arial" panose="020B0604020202020204" pitchFamily="34" charset="0"/>
                  </a:rPr>
                  <a:t>we cannot compute the Fisher divergence.</a:t>
                </a:r>
              </a:p>
            </p:txBody>
          </p:sp>
        </mc:Choice>
        <mc:Fallback>
          <p:sp>
            <p:nvSpPr>
              <p:cNvPr id="6" name="TextBox 5">
                <a:extLst>
                  <a:ext uri="{FF2B5EF4-FFF2-40B4-BE49-F238E27FC236}">
                    <a16:creationId xmlns:a16="http://schemas.microsoft.com/office/drawing/2014/main" id="{093622DD-F480-DE8C-5C76-97B4203BB859}"/>
                  </a:ext>
                </a:extLst>
              </p:cNvPr>
              <p:cNvSpPr txBox="1">
                <a:spLocks noRot="1" noChangeAspect="1" noMove="1" noResize="1" noEditPoints="1" noAdjustHandles="1" noChangeArrowheads="1" noChangeShapeType="1" noTextEdit="1"/>
              </p:cNvSpPr>
              <p:nvPr/>
            </p:nvSpPr>
            <p:spPr>
              <a:xfrm>
                <a:off x="1002146" y="2767101"/>
                <a:ext cx="10584872" cy="830997"/>
              </a:xfrm>
              <a:prstGeom prst="rect">
                <a:avLst/>
              </a:prstGeom>
              <a:blipFill>
                <a:blip r:embed="rId4"/>
                <a:stretch>
                  <a:fillRect l="-864" t="-5147" b="-16912"/>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0807C9DB-1C6F-515E-2538-43FD128C4CA3}"/>
              </a:ext>
            </a:extLst>
          </p:cNvPr>
          <p:cNvSpPr txBox="1"/>
          <p:nvPr/>
        </p:nvSpPr>
        <p:spPr>
          <a:xfrm>
            <a:off x="1057563" y="2192285"/>
            <a:ext cx="10949709" cy="461665"/>
          </a:xfrm>
          <a:prstGeom prst="rect">
            <a:avLst/>
          </a:prstGeom>
          <a:noFill/>
        </p:spPr>
        <p:txBody>
          <a:bodyPr wrap="square" rtlCol="0">
            <a:spAutoFit/>
          </a:bodyPr>
          <a:lstStyle/>
          <a:p>
            <a:pPr marL="285750" indent="-285750">
              <a:buFont typeface="Arial" panose="020B0604020202020204" pitchFamily="34" charset="0"/>
              <a:buChar char="•"/>
            </a:pPr>
            <a:r>
              <a:rPr lang="en-US" sz="2400" b="1" dirty="0">
                <a:latin typeface="Arial" panose="020B0604020202020204" pitchFamily="34" charset="0"/>
                <a:cs typeface="Arial" panose="020B0604020202020204" pitchFamily="34" charset="0"/>
              </a:rPr>
              <a:t>Fisher divergence is equal to zero, if and only if two densities are equal.</a:t>
            </a:r>
          </a:p>
        </p:txBody>
      </p:sp>
      <p:sp>
        <p:nvSpPr>
          <p:cNvPr id="8" name="TextBox 7">
            <a:extLst>
              <a:ext uri="{FF2B5EF4-FFF2-40B4-BE49-F238E27FC236}">
                <a16:creationId xmlns:a16="http://schemas.microsoft.com/office/drawing/2014/main" id="{AFC14E34-F8E4-14C9-E79D-906581167A21}"/>
              </a:ext>
            </a:extLst>
          </p:cNvPr>
          <p:cNvSpPr txBox="1"/>
          <p:nvPr/>
        </p:nvSpPr>
        <p:spPr>
          <a:xfrm>
            <a:off x="1002146" y="3630678"/>
            <a:ext cx="10058400" cy="461665"/>
          </a:xfrm>
          <a:prstGeom prst="rect">
            <a:avLst/>
          </a:prstGeom>
          <a:noFill/>
        </p:spPr>
        <p:txBody>
          <a:bodyPr wrap="square" rtlCol="0">
            <a:spAutoFit/>
          </a:bodyPr>
          <a:lstStyle/>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However, the Fisher divergence can be transformed to </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AFD2FBD9-2822-F360-C971-0C0BD46598CF}"/>
                  </a:ext>
                </a:extLst>
              </p:cNvPr>
              <p:cNvSpPr txBox="1"/>
              <p:nvPr/>
            </p:nvSpPr>
            <p:spPr>
              <a:xfrm>
                <a:off x="951345" y="4124923"/>
                <a:ext cx="11628582" cy="648767"/>
              </a:xfrm>
              <a:prstGeom prst="rect">
                <a:avLst/>
              </a:prstGeom>
              <a:noFill/>
            </p:spPr>
            <p:txBody>
              <a:bodyPr wrap="square" rtlCol="0">
                <a:spAutoFit/>
              </a:bodyPr>
              <a:lstStyle/>
              <a:p>
                <a14:m>
                  <m:oMath xmlns:m="http://schemas.openxmlformats.org/officeDocument/2006/math">
                    <m:r>
                      <a:rPr lang="en-US" sz="2400" b="0" i="1" smtClean="0">
                        <a:latin typeface="Cambria Math" panose="02040503050406030204" pitchFamily="18" charset="0"/>
                      </a:rPr>
                      <m:t>𝐽</m:t>
                    </m:r>
                    <m:d>
                      <m:dPr>
                        <m:ctrlPr>
                          <a:rPr lang="en-US" sz="2400" b="0" i="1" smtClean="0">
                            <a:latin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𝜃</m:t>
                        </m:r>
                      </m:e>
                    </m:d>
                    <m:r>
                      <a:rPr lang="en-US" sz="2400" b="0" i="1" smtClean="0">
                        <a:latin typeface="Cambria Math" panose="02040503050406030204" pitchFamily="18" charset="0"/>
                        <a:ea typeface="Cambria Math" panose="02040503050406030204" pitchFamily="18" charset="0"/>
                      </a:rPr>
                      <m:t>=</m:t>
                    </m:r>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𝐸</m:t>
                        </m:r>
                      </m:e>
                      <m:sub>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𝑝</m:t>
                            </m:r>
                          </m:e>
                          <m:sub>
                            <m:r>
                              <a:rPr lang="en-US" sz="2400" b="0" i="1" smtClean="0">
                                <a:latin typeface="Cambria Math" panose="02040503050406030204" pitchFamily="18" charset="0"/>
                                <a:ea typeface="Cambria Math" panose="02040503050406030204" pitchFamily="18" charset="0"/>
                              </a:rPr>
                              <m:t>𝑑𝑎𝑡𝑎</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𝑥</m:t>
                            </m:r>
                            <m:r>
                              <a:rPr lang="en-US" sz="2400" b="0" i="1" smtClean="0">
                                <a:latin typeface="Cambria Math" panose="02040503050406030204" pitchFamily="18" charset="0"/>
                                <a:ea typeface="Cambria Math" panose="02040503050406030204" pitchFamily="18" charset="0"/>
                              </a:rPr>
                              <m:t>)</m:t>
                            </m:r>
                          </m:sub>
                        </m:sSub>
                      </m:sub>
                    </m:sSub>
                    <m:d>
                      <m:dPr>
                        <m:begChr m:val="["/>
                        <m:endChr m:val="]"/>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𝑇𝑟</m:t>
                        </m:r>
                        <m:d>
                          <m:dPr>
                            <m:ctrlPr>
                              <a:rPr lang="en-US" sz="2400" b="0" i="1" smtClean="0">
                                <a:latin typeface="Cambria Math" panose="02040503050406030204" pitchFamily="18" charset="0"/>
                                <a:ea typeface="Cambria Math" panose="02040503050406030204" pitchFamily="18" charset="0"/>
                              </a:rPr>
                            </m:ctrlPr>
                          </m:dPr>
                          <m:e>
                            <m:sSub>
                              <m:sSubPr>
                                <m:ctrlPr>
                                  <a:rPr lang="en-US" sz="2400" b="0" i="1" smtClean="0">
                                    <a:latin typeface="Cambria Math" panose="02040503050406030204" pitchFamily="18" charset="0"/>
                                    <a:ea typeface="Cambria Math" panose="02040503050406030204" pitchFamily="18" charset="0"/>
                                  </a:rPr>
                                </m:ctrlPr>
                              </m:sSubPr>
                              <m:e>
                                <m:r>
                                  <m:rPr>
                                    <m:sty m:val="p"/>
                                  </m:rPr>
                                  <a:rPr lang="en-US" sz="2400" b="0" i="1" smtClean="0">
                                    <a:latin typeface="Cambria Math" panose="02040503050406030204" pitchFamily="18" charset="0"/>
                                    <a:ea typeface="Cambria Math" panose="02040503050406030204" pitchFamily="18" charset="0"/>
                                  </a:rPr>
                                  <m:t>∇</m:t>
                                </m:r>
                              </m:e>
                              <m:sub>
                                <m:r>
                                  <a:rPr lang="en-US" sz="2400" b="0" i="1" smtClean="0">
                                    <a:latin typeface="Cambria Math" panose="02040503050406030204" pitchFamily="18" charset="0"/>
                                    <a:ea typeface="Cambria Math" panose="02040503050406030204" pitchFamily="18" charset="0"/>
                                  </a:rPr>
                                  <m:t>𝑥</m:t>
                                </m:r>
                              </m:sub>
                            </m:sSub>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𝑆</m:t>
                                </m:r>
                              </m:e>
                              <m:sub>
                                <m:r>
                                  <a:rPr lang="en-US" sz="2400" b="0" i="1" smtClean="0">
                                    <a:latin typeface="Cambria Math" panose="02040503050406030204" pitchFamily="18" charset="0"/>
                                    <a:ea typeface="Cambria Math" panose="02040503050406030204" pitchFamily="18" charset="0"/>
                                  </a:rPr>
                                  <m:t>𝑚</m:t>
                                </m:r>
                              </m:sub>
                            </m:sSub>
                            <m:d>
                              <m:dPr>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𝑥</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𝜃</m:t>
                                </m:r>
                              </m:e>
                            </m:d>
                          </m:e>
                        </m:d>
                        <m:r>
                          <a:rPr lang="en-US" sz="2400" b="0" i="1" smtClean="0">
                            <a:latin typeface="Cambria Math" panose="02040503050406030204" pitchFamily="18" charset="0"/>
                            <a:ea typeface="Cambria Math" panose="02040503050406030204" pitchFamily="18" charset="0"/>
                          </a:rPr>
                          <m:t>+</m:t>
                        </m:r>
                        <m:f>
                          <m:fPr>
                            <m:ctrlPr>
                              <a:rPr lang="en-US" sz="2400" b="0" i="1" smtClean="0">
                                <a:latin typeface="Cambria Math" panose="02040503050406030204" pitchFamily="18" charset="0"/>
                                <a:ea typeface="Cambria Math" panose="02040503050406030204" pitchFamily="18" charset="0"/>
                              </a:rPr>
                            </m:ctrlPr>
                          </m:fPr>
                          <m:num>
                            <m:r>
                              <a:rPr lang="en-US" sz="2400" b="0" i="1" smtClean="0">
                                <a:latin typeface="Cambria Math" panose="02040503050406030204" pitchFamily="18" charset="0"/>
                                <a:ea typeface="Cambria Math" panose="02040503050406030204" pitchFamily="18" charset="0"/>
                              </a:rPr>
                              <m:t>1</m:t>
                            </m:r>
                          </m:num>
                          <m:den>
                            <m:r>
                              <a:rPr lang="en-US" sz="2400" b="0" i="1" smtClean="0">
                                <a:latin typeface="Cambria Math" panose="02040503050406030204" pitchFamily="18" charset="0"/>
                                <a:ea typeface="Cambria Math" panose="02040503050406030204" pitchFamily="18" charset="0"/>
                              </a:rPr>
                              <m:t>2</m:t>
                            </m:r>
                          </m:den>
                        </m:f>
                        <m:sSubSup>
                          <m:sSubSupPr>
                            <m:ctrlPr>
                              <a:rPr lang="en-US" sz="2400" b="0" i="1" smtClean="0">
                                <a:latin typeface="Cambria Math" panose="02040503050406030204" pitchFamily="18" charset="0"/>
                                <a:ea typeface="Cambria Math" panose="02040503050406030204" pitchFamily="18" charset="0"/>
                              </a:rPr>
                            </m:ctrlPr>
                          </m:sSubSupPr>
                          <m:e>
                            <m:d>
                              <m:dPr>
                                <m:begChr m:val="‖"/>
                                <m:endChr m:val="‖"/>
                                <m:ctrlPr>
                                  <a:rPr lang="en-US" sz="2400" b="0" i="1" smtClean="0">
                                    <a:latin typeface="Cambria Math" panose="02040503050406030204" pitchFamily="18" charset="0"/>
                                    <a:ea typeface="Cambria Math" panose="02040503050406030204" pitchFamily="18" charset="0"/>
                                  </a:rPr>
                                </m:ctrlPr>
                              </m:dPr>
                              <m:e>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𝑆</m:t>
                                    </m:r>
                                  </m:e>
                                  <m:sub>
                                    <m:r>
                                      <a:rPr lang="en-US" sz="2400" b="0" i="1" smtClean="0">
                                        <a:latin typeface="Cambria Math" panose="02040503050406030204" pitchFamily="18" charset="0"/>
                                        <a:ea typeface="Cambria Math" panose="02040503050406030204" pitchFamily="18" charset="0"/>
                                      </a:rPr>
                                      <m:t>𝑚</m:t>
                                    </m:r>
                                  </m:sub>
                                </m:sSub>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𝑥</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𝜃</m:t>
                                </m:r>
                                <m:r>
                                  <a:rPr lang="en-US" sz="2400" b="0" i="1" smtClean="0">
                                    <a:latin typeface="Cambria Math" panose="02040503050406030204" pitchFamily="18" charset="0"/>
                                    <a:ea typeface="Cambria Math" panose="02040503050406030204" pitchFamily="18" charset="0"/>
                                  </a:rPr>
                                  <m:t>)</m:t>
                                </m:r>
                              </m:e>
                            </m:d>
                          </m:e>
                          <m:sub>
                            <m:r>
                              <a:rPr lang="en-US" sz="2400" b="0" i="1" smtClean="0">
                                <a:latin typeface="Cambria Math" panose="02040503050406030204" pitchFamily="18" charset="0"/>
                                <a:ea typeface="Cambria Math" panose="02040503050406030204" pitchFamily="18" charset="0"/>
                              </a:rPr>
                              <m:t>2</m:t>
                            </m:r>
                          </m:sub>
                          <m:sup>
                            <m:r>
                              <a:rPr lang="en-US" sz="2400" b="0" i="1" smtClean="0">
                                <a:latin typeface="Cambria Math" panose="02040503050406030204" pitchFamily="18" charset="0"/>
                                <a:ea typeface="Cambria Math" panose="02040503050406030204" pitchFamily="18" charset="0"/>
                              </a:rPr>
                              <m:t>2</m:t>
                            </m:r>
                          </m:sup>
                        </m:sSubSup>
                      </m:e>
                    </m:d>
                    <m:r>
                      <a:rPr lang="en-US" sz="2400" b="0" i="1" smtClean="0">
                        <a:latin typeface="Cambria Math" panose="02040503050406030204" pitchFamily="18" charset="0"/>
                        <a:ea typeface="Cambria Math" panose="02040503050406030204" pitchFamily="18" charset="0"/>
                      </a:rPr>
                      <m:t>, </m:t>
                    </m:r>
                  </m:oMath>
                </a14:m>
                <a:r>
                  <a:rPr lang="en-US" sz="2400" dirty="0"/>
                  <a:t>Tr denotes trace of matrix.,</a:t>
                </a:r>
              </a:p>
            </p:txBody>
          </p:sp>
        </mc:Choice>
        <mc:Fallback xmlns="">
          <p:sp>
            <p:nvSpPr>
              <p:cNvPr id="9" name="TextBox 8">
                <a:extLst>
                  <a:ext uri="{FF2B5EF4-FFF2-40B4-BE49-F238E27FC236}">
                    <a16:creationId xmlns:a16="http://schemas.microsoft.com/office/drawing/2014/main" id="{AFD2FBD9-2822-F360-C971-0C0BD46598CF}"/>
                  </a:ext>
                </a:extLst>
              </p:cNvPr>
              <p:cNvSpPr txBox="1">
                <a:spLocks noRot="1" noChangeAspect="1" noMove="1" noResize="1" noEditPoints="1" noAdjustHandles="1" noChangeArrowheads="1" noChangeShapeType="1" noTextEdit="1"/>
              </p:cNvSpPr>
              <p:nvPr/>
            </p:nvSpPr>
            <p:spPr>
              <a:xfrm>
                <a:off x="951345" y="4124923"/>
                <a:ext cx="11628582" cy="648767"/>
              </a:xfrm>
              <a:prstGeom prst="rect">
                <a:avLst/>
              </a:prstGeom>
              <a:blipFill>
                <a:blip r:embed="rId5"/>
                <a:stretch>
                  <a:fillRect b="-849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F14FC08E-74A3-51A3-9CCA-C45F14771D3D}"/>
                  </a:ext>
                </a:extLst>
              </p:cNvPr>
              <p:cNvSpPr txBox="1"/>
              <p:nvPr/>
            </p:nvSpPr>
            <p:spPr>
              <a:xfrm>
                <a:off x="951345" y="4773690"/>
                <a:ext cx="6169891" cy="217348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ea typeface="Cambria Math" panose="02040503050406030204" pitchFamily="18" charset="0"/>
                            </a:rPr>
                          </m:ctrlPr>
                        </m:sSubPr>
                        <m:e>
                          <m:r>
                            <m:rPr>
                              <m:sty m:val="p"/>
                            </m:rPr>
                            <a:rPr lang="en-US" sz="2400" b="0" i="1" smtClean="0">
                              <a:latin typeface="Cambria Math" panose="02040503050406030204" pitchFamily="18" charset="0"/>
                              <a:ea typeface="Cambria Math" panose="02040503050406030204" pitchFamily="18" charset="0"/>
                            </a:rPr>
                            <m:t>∇</m:t>
                          </m:r>
                        </m:e>
                        <m:sub>
                          <m:r>
                            <a:rPr lang="en-US" sz="2400" b="0" i="1" smtClean="0">
                              <a:latin typeface="Cambria Math" panose="02040503050406030204" pitchFamily="18" charset="0"/>
                              <a:ea typeface="Cambria Math" panose="02040503050406030204" pitchFamily="18" charset="0"/>
                            </a:rPr>
                            <m:t>𝑥</m:t>
                          </m:r>
                        </m:sub>
                      </m:sSub>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𝑆</m:t>
                          </m:r>
                        </m:e>
                        <m:sub>
                          <m:r>
                            <a:rPr lang="en-US" sz="2400" b="0" i="1" smtClean="0">
                              <a:latin typeface="Cambria Math" panose="02040503050406030204" pitchFamily="18" charset="0"/>
                              <a:ea typeface="Cambria Math" panose="02040503050406030204" pitchFamily="18" charset="0"/>
                            </a:rPr>
                            <m:t>𝑚</m:t>
                          </m:r>
                        </m:sub>
                      </m:sSub>
                      <m:d>
                        <m:dPr>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𝑥</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𝜃</m:t>
                          </m:r>
                        </m:e>
                      </m:d>
                      <m:r>
                        <a:rPr lang="en-US" sz="2400" b="0" i="1" smtClean="0">
                          <a:latin typeface="Cambria Math" panose="02040503050406030204" pitchFamily="18" charset="0"/>
                          <a:ea typeface="Cambria Math" panose="02040503050406030204" pitchFamily="18" charset="0"/>
                        </a:rPr>
                        <m:t>=</m:t>
                      </m:r>
                      <m:d>
                        <m:dPr>
                          <m:begChr m:val="["/>
                          <m:endChr m:val="]"/>
                          <m:ctrlPr>
                            <a:rPr lang="en-US" sz="2400" b="0" i="1" smtClean="0">
                              <a:latin typeface="Cambria Math" panose="02040503050406030204" pitchFamily="18" charset="0"/>
                              <a:ea typeface="Cambria Math" panose="02040503050406030204" pitchFamily="18" charset="0"/>
                            </a:rPr>
                          </m:ctrlPr>
                        </m:dPr>
                        <m:e>
                          <m:m>
                            <m:mPr>
                              <m:mcs>
                                <m:mc>
                                  <m:mcPr>
                                    <m:count m:val="3"/>
                                    <m:mcJc m:val="center"/>
                                  </m:mcPr>
                                </m:mc>
                              </m:mcs>
                              <m:ctrlPr>
                                <a:rPr lang="en-US" sz="2400" b="0" i="1" smtClean="0">
                                  <a:latin typeface="Cambria Math" panose="02040503050406030204" pitchFamily="18" charset="0"/>
                                  <a:ea typeface="Cambria Math" panose="02040503050406030204" pitchFamily="18" charset="0"/>
                                </a:rPr>
                              </m:ctrlPr>
                            </m:mPr>
                            <m:mr>
                              <m:e>
                                <m:f>
                                  <m:fPr>
                                    <m:ctrlPr>
                                      <a:rPr lang="en-US" sz="2400" b="0" i="1" smtClean="0">
                                        <a:latin typeface="Cambria Math" panose="02040503050406030204" pitchFamily="18" charset="0"/>
                                        <a:ea typeface="Cambria Math" panose="02040503050406030204" pitchFamily="18" charset="0"/>
                                      </a:rPr>
                                    </m:ctrlPr>
                                  </m:fPr>
                                  <m:num>
                                    <m:sSup>
                                      <m:sSupPr>
                                        <m:ctrlPr>
                                          <a:rPr lang="en-US" sz="2400" b="0" i="1" smtClean="0">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m:t>
                                        </m:r>
                                      </m:e>
                                      <m:sup>
                                        <m:r>
                                          <a:rPr lang="en-US" sz="2400" b="0" i="1" smtClean="0">
                                            <a:latin typeface="Cambria Math" panose="02040503050406030204" pitchFamily="18" charset="0"/>
                                            <a:ea typeface="Cambria Math" panose="02040503050406030204" pitchFamily="18" charset="0"/>
                                          </a:rPr>
                                          <m:t>2</m:t>
                                        </m:r>
                                      </m:sup>
                                    </m:sSup>
                                    <m:r>
                                      <a:rPr lang="en-US" sz="2400" b="0" i="1" smtClean="0">
                                        <a:latin typeface="Cambria Math" panose="02040503050406030204" pitchFamily="18" charset="0"/>
                                        <a:ea typeface="Cambria Math" panose="02040503050406030204" pitchFamily="18" charset="0"/>
                                      </a:rPr>
                                      <m:t> </m:t>
                                    </m:r>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𝑃</m:t>
                                        </m:r>
                                      </m:e>
                                      <m:sub>
                                        <m:r>
                                          <a:rPr lang="en-US" sz="2400" b="0" i="1" smtClean="0">
                                            <a:latin typeface="Cambria Math" panose="02040503050406030204" pitchFamily="18" charset="0"/>
                                            <a:ea typeface="Cambria Math" panose="02040503050406030204" pitchFamily="18" charset="0"/>
                                          </a:rPr>
                                          <m:t>𝑚</m:t>
                                        </m:r>
                                      </m:sub>
                                    </m:sSub>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𝑥</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𝜃</m:t>
                                    </m:r>
                                    <m:r>
                                      <a:rPr lang="en-US" sz="2400" b="0" i="1" smtClean="0">
                                        <a:latin typeface="Cambria Math" panose="02040503050406030204" pitchFamily="18" charset="0"/>
                                        <a:ea typeface="Cambria Math" panose="02040503050406030204" pitchFamily="18" charset="0"/>
                                      </a:rPr>
                                      <m:t>)</m:t>
                                    </m:r>
                                  </m:num>
                                  <m:den>
                                    <m:r>
                                      <a:rPr lang="en-US" sz="2400" b="0" i="1" smtClean="0">
                                        <a:latin typeface="Cambria Math" panose="02040503050406030204" pitchFamily="18" charset="0"/>
                                        <a:ea typeface="Cambria Math" panose="02040503050406030204" pitchFamily="18" charset="0"/>
                                      </a:rPr>
                                      <m:t>𝜕</m:t>
                                    </m:r>
                                    <m:sSubSup>
                                      <m:sSubSupPr>
                                        <m:ctrlPr>
                                          <a:rPr lang="en-US" sz="2400" b="0" i="1" smtClean="0">
                                            <a:latin typeface="Cambria Math" panose="02040503050406030204" pitchFamily="18" charset="0"/>
                                            <a:ea typeface="Cambria Math" panose="02040503050406030204" pitchFamily="18" charset="0"/>
                                          </a:rPr>
                                        </m:ctrlPr>
                                      </m:sSubSupPr>
                                      <m:e>
                                        <m:r>
                                          <a:rPr lang="en-US" sz="2400" b="0" i="1" smtClean="0">
                                            <a:latin typeface="Cambria Math" panose="02040503050406030204" pitchFamily="18" charset="0"/>
                                            <a:ea typeface="Cambria Math" panose="02040503050406030204" pitchFamily="18" charset="0"/>
                                          </a:rPr>
                                          <m:t>𝑥</m:t>
                                        </m:r>
                                      </m:e>
                                      <m:sub>
                                        <m:r>
                                          <a:rPr lang="en-US" sz="2400" b="0" i="1" smtClean="0">
                                            <a:latin typeface="Cambria Math" panose="02040503050406030204" pitchFamily="18" charset="0"/>
                                            <a:ea typeface="Cambria Math" panose="02040503050406030204" pitchFamily="18" charset="0"/>
                                          </a:rPr>
                                          <m:t>1</m:t>
                                        </m:r>
                                      </m:sub>
                                      <m:sup>
                                        <m:r>
                                          <a:rPr lang="en-US" sz="2400" b="0" i="1" smtClean="0">
                                            <a:latin typeface="Cambria Math" panose="02040503050406030204" pitchFamily="18" charset="0"/>
                                            <a:ea typeface="Cambria Math" panose="02040503050406030204" pitchFamily="18" charset="0"/>
                                          </a:rPr>
                                          <m:t>2</m:t>
                                        </m:r>
                                      </m:sup>
                                    </m:sSubSup>
                                  </m:den>
                                </m:f>
                              </m:e>
                              <m:e>
                                <m:r>
                                  <a:rPr lang="en-US" sz="2400" b="0" i="1" smtClean="0">
                                    <a:latin typeface="Cambria Math" panose="02040503050406030204" pitchFamily="18" charset="0"/>
                                    <a:ea typeface="Cambria Math" panose="02040503050406030204" pitchFamily="18" charset="0"/>
                                  </a:rPr>
                                  <m:t>⋯</m:t>
                                </m:r>
                              </m:e>
                              <m:e>
                                <m:f>
                                  <m:fPr>
                                    <m:ctrlPr>
                                      <a:rPr lang="en-US" sz="2400" b="0" i="1" smtClean="0">
                                        <a:latin typeface="Cambria Math" panose="02040503050406030204" pitchFamily="18" charset="0"/>
                                        <a:ea typeface="Cambria Math" panose="02040503050406030204" pitchFamily="18" charset="0"/>
                                      </a:rPr>
                                    </m:ctrlPr>
                                  </m:fPr>
                                  <m:num>
                                    <m:sSup>
                                      <m:sSupPr>
                                        <m:ctrlPr>
                                          <a:rPr lang="en-US" sz="2400" b="0" i="1" smtClean="0">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m:t>
                                        </m:r>
                                      </m:e>
                                      <m:sup>
                                        <m:r>
                                          <a:rPr lang="en-US" sz="2400" b="0" i="1" smtClean="0">
                                            <a:latin typeface="Cambria Math" panose="02040503050406030204" pitchFamily="18" charset="0"/>
                                            <a:ea typeface="Cambria Math" panose="02040503050406030204" pitchFamily="18" charset="0"/>
                                          </a:rPr>
                                          <m:t>2</m:t>
                                        </m:r>
                                      </m:sup>
                                    </m:sSup>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𝑃</m:t>
                                        </m:r>
                                      </m:e>
                                      <m:sub>
                                        <m:r>
                                          <a:rPr lang="en-US" sz="2400" b="0" i="1" smtClean="0">
                                            <a:latin typeface="Cambria Math" panose="02040503050406030204" pitchFamily="18" charset="0"/>
                                            <a:ea typeface="Cambria Math" panose="02040503050406030204" pitchFamily="18" charset="0"/>
                                          </a:rPr>
                                          <m:t>𝑚</m:t>
                                        </m:r>
                                      </m:sub>
                                    </m:sSub>
                                    <m:r>
                                      <a:rPr lang="en-US" sz="2400" b="0" i="1" smtClean="0">
                                        <a:latin typeface="Cambria Math" panose="02040503050406030204" pitchFamily="18" charset="0"/>
                                        <a:ea typeface="Cambria Math" panose="02040503050406030204" pitchFamily="18" charset="0"/>
                                      </a:rPr>
                                      <m:t> </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𝑥</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𝜃</m:t>
                                    </m:r>
                                    <m:r>
                                      <a:rPr lang="en-US" sz="2400" b="0" i="1" smtClean="0">
                                        <a:latin typeface="Cambria Math" panose="02040503050406030204" pitchFamily="18" charset="0"/>
                                        <a:ea typeface="Cambria Math" panose="02040503050406030204" pitchFamily="18" charset="0"/>
                                      </a:rPr>
                                      <m:t>)</m:t>
                                    </m:r>
                                  </m:num>
                                  <m:den>
                                    <m:r>
                                      <a:rPr lang="en-US" sz="2400" b="0" i="1" smtClean="0">
                                        <a:latin typeface="Cambria Math" panose="02040503050406030204" pitchFamily="18" charset="0"/>
                                        <a:ea typeface="Cambria Math" panose="02040503050406030204" pitchFamily="18" charset="0"/>
                                      </a:rPr>
                                      <m:t>𝜕</m:t>
                                    </m:r>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𝑥</m:t>
                                        </m:r>
                                      </m:e>
                                      <m:sub>
                                        <m:r>
                                          <a:rPr lang="en-US" sz="2400" b="0" i="1" smtClean="0">
                                            <a:latin typeface="Cambria Math" panose="02040503050406030204" pitchFamily="18" charset="0"/>
                                            <a:ea typeface="Cambria Math" panose="02040503050406030204" pitchFamily="18" charset="0"/>
                                          </a:rPr>
                                          <m:t>1</m:t>
                                        </m:r>
                                      </m:sub>
                                    </m:sSub>
                                    <m:r>
                                      <a:rPr lang="en-US" sz="2400" b="0" i="1" smtClean="0">
                                        <a:latin typeface="Cambria Math" panose="02040503050406030204" pitchFamily="18" charset="0"/>
                                        <a:ea typeface="Cambria Math" panose="02040503050406030204" pitchFamily="18" charset="0"/>
                                      </a:rPr>
                                      <m:t>𝜕</m:t>
                                    </m:r>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𝑥</m:t>
                                        </m:r>
                                      </m:e>
                                      <m:sub>
                                        <m:r>
                                          <a:rPr lang="en-US" sz="2400" b="0" i="1" smtClean="0">
                                            <a:latin typeface="Cambria Math" panose="02040503050406030204" pitchFamily="18" charset="0"/>
                                            <a:ea typeface="Cambria Math" panose="02040503050406030204" pitchFamily="18" charset="0"/>
                                          </a:rPr>
                                          <m:t>𝑁</m:t>
                                        </m:r>
                                      </m:sub>
                                    </m:sSub>
                                  </m:den>
                                </m:f>
                              </m:e>
                            </m:mr>
                            <m:mr>
                              <m:e>
                                <m:r>
                                  <a:rPr lang="en-US" sz="2400" b="0" i="1" smtClean="0">
                                    <a:latin typeface="Cambria Math" panose="02040503050406030204" pitchFamily="18" charset="0"/>
                                    <a:ea typeface="Cambria Math" panose="02040503050406030204" pitchFamily="18" charset="0"/>
                                  </a:rPr>
                                  <m:t>⋮</m:t>
                                </m:r>
                              </m:e>
                              <m:e>
                                <m:r>
                                  <a:rPr lang="en-US" sz="2400" b="0" i="1" smtClean="0">
                                    <a:latin typeface="Cambria Math" panose="02040503050406030204" pitchFamily="18" charset="0"/>
                                    <a:ea typeface="Cambria Math" panose="02040503050406030204" pitchFamily="18" charset="0"/>
                                  </a:rPr>
                                  <m:t>⋮</m:t>
                                </m:r>
                              </m:e>
                              <m:e>
                                <m:r>
                                  <a:rPr lang="en-US" sz="2400" b="0" i="1" smtClean="0">
                                    <a:latin typeface="Cambria Math" panose="02040503050406030204" pitchFamily="18" charset="0"/>
                                    <a:ea typeface="Cambria Math" panose="02040503050406030204" pitchFamily="18" charset="0"/>
                                  </a:rPr>
                                  <m:t>⋮</m:t>
                                </m:r>
                              </m:e>
                            </m:mr>
                            <m:mr>
                              <m:e>
                                <m:f>
                                  <m:fPr>
                                    <m:ctrlPr>
                                      <a:rPr lang="en-US" sz="2400" b="0" i="1" smtClean="0">
                                        <a:latin typeface="Cambria Math" panose="02040503050406030204" pitchFamily="18" charset="0"/>
                                        <a:ea typeface="Cambria Math" panose="02040503050406030204" pitchFamily="18" charset="0"/>
                                      </a:rPr>
                                    </m:ctrlPr>
                                  </m:fPr>
                                  <m:num>
                                    <m:sSup>
                                      <m:sSupPr>
                                        <m:ctrlPr>
                                          <a:rPr lang="en-US" sz="2400" b="0" i="1" smtClean="0">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m:t>
                                        </m:r>
                                      </m:e>
                                      <m:sup>
                                        <m:r>
                                          <a:rPr lang="en-US" sz="2400" b="0" i="1" smtClean="0">
                                            <a:latin typeface="Cambria Math" panose="02040503050406030204" pitchFamily="18" charset="0"/>
                                            <a:ea typeface="Cambria Math" panose="02040503050406030204" pitchFamily="18" charset="0"/>
                                          </a:rPr>
                                          <m:t>2</m:t>
                                        </m:r>
                                      </m:sup>
                                    </m:sSup>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𝑃</m:t>
                                        </m:r>
                                      </m:e>
                                      <m:sub>
                                        <m:r>
                                          <a:rPr lang="en-US" sz="2400" b="0" i="1" smtClean="0">
                                            <a:latin typeface="Cambria Math" panose="02040503050406030204" pitchFamily="18" charset="0"/>
                                            <a:ea typeface="Cambria Math" panose="02040503050406030204" pitchFamily="18" charset="0"/>
                                          </a:rPr>
                                          <m:t>𝑚</m:t>
                                        </m:r>
                                      </m:sub>
                                    </m:sSub>
                                    <m:r>
                                      <a:rPr lang="en-US" sz="2400" b="0" i="1" smtClean="0">
                                        <a:latin typeface="Cambria Math" panose="02040503050406030204" pitchFamily="18" charset="0"/>
                                        <a:ea typeface="Cambria Math" panose="02040503050406030204" pitchFamily="18" charset="0"/>
                                      </a:rPr>
                                      <m:t> </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𝑥</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𝜃</m:t>
                                    </m:r>
                                    <m:r>
                                      <a:rPr lang="en-US" sz="2400" b="0" i="1" smtClean="0">
                                        <a:latin typeface="Cambria Math" panose="02040503050406030204" pitchFamily="18" charset="0"/>
                                        <a:ea typeface="Cambria Math" panose="02040503050406030204" pitchFamily="18" charset="0"/>
                                      </a:rPr>
                                      <m:t>)</m:t>
                                    </m:r>
                                  </m:num>
                                  <m:den>
                                    <m:r>
                                      <a:rPr lang="en-US" sz="2400" b="0" i="1" smtClean="0">
                                        <a:latin typeface="Cambria Math" panose="02040503050406030204" pitchFamily="18" charset="0"/>
                                        <a:ea typeface="Cambria Math" panose="02040503050406030204" pitchFamily="18" charset="0"/>
                                      </a:rPr>
                                      <m:t>𝜕</m:t>
                                    </m:r>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𝑥</m:t>
                                        </m:r>
                                      </m:e>
                                      <m:sub>
                                        <m:r>
                                          <a:rPr lang="en-US" sz="2400" b="0" i="1" smtClean="0">
                                            <a:latin typeface="Cambria Math" panose="02040503050406030204" pitchFamily="18" charset="0"/>
                                            <a:ea typeface="Cambria Math" panose="02040503050406030204" pitchFamily="18" charset="0"/>
                                          </a:rPr>
                                          <m:t>𝑁</m:t>
                                        </m:r>
                                      </m:sub>
                                    </m:sSub>
                                    <m:r>
                                      <a:rPr lang="en-US" sz="2400" b="0" i="1" smtClean="0">
                                        <a:latin typeface="Cambria Math" panose="02040503050406030204" pitchFamily="18" charset="0"/>
                                        <a:ea typeface="Cambria Math" panose="02040503050406030204" pitchFamily="18" charset="0"/>
                                      </a:rPr>
                                      <m:t>𝜕</m:t>
                                    </m:r>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𝑥</m:t>
                                        </m:r>
                                      </m:e>
                                      <m:sub>
                                        <m:r>
                                          <a:rPr lang="en-US" sz="2400" b="0" i="1" smtClean="0">
                                            <a:latin typeface="Cambria Math" panose="02040503050406030204" pitchFamily="18" charset="0"/>
                                            <a:ea typeface="Cambria Math" panose="02040503050406030204" pitchFamily="18" charset="0"/>
                                          </a:rPr>
                                          <m:t>1</m:t>
                                        </m:r>
                                      </m:sub>
                                    </m:sSub>
                                  </m:den>
                                </m:f>
                              </m:e>
                              <m:e>
                                <m:r>
                                  <a:rPr lang="en-US" sz="2400" b="0" i="1" smtClean="0">
                                    <a:latin typeface="Cambria Math" panose="02040503050406030204" pitchFamily="18" charset="0"/>
                                    <a:ea typeface="Cambria Math" panose="02040503050406030204" pitchFamily="18" charset="0"/>
                                  </a:rPr>
                                  <m:t>⋯</m:t>
                                </m:r>
                              </m:e>
                              <m:e>
                                <m:f>
                                  <m:fPr>
                                    <m:ctrlPr>
                                      <a:rPr lang="en-US" sz="2400" b="0" i="1" smtClean="0">
                                        <a:latin typeface="Cambria Math" panose="02040503050406030204" pitchFamily="18" charset="0"/>
                                        <a:ea typeface="Cambria Math" panose="02040503050406030204" pitchFamily="18" charset="0"/>
                                      </a:rPr>
                                    </m:ctrlPr>
                                  </m:fPr>
                                  <m:num>
                                    <m:sSup>
                                      <m:sSupPr>
                                        <m:ctrlPr>
                                          <a:rPr lang="en-US" sz="2400" b="0" i="1" smtClean="0">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m:t>
                                        </m:r>
                                      </m:e>
                                      <m:sup>
                                        <m:r>
                                          <a:rPr lang="en-US" sz="2400" b="0" i="1" smtClean="0">
                                            <a:latin typeface="Cambria Math" panose="02040503050406030204" pitchFamily="18" charset="0"/>
                                            <a:ea typeface="Cambria Math" panose="02040503050406030204" pitchFamily="18" charset="0"/>
                                          </a:rPr>
                                          <m:t>2</m:t>
                                        </m:r>
                                      </m:sup>
                                    </m:sSup>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𝑃</m:t>
                                        </m:r>
                                      </m:e>
                                      <m:sub>
                                        <m:r>
                                          <a:rPr lang="en-US" sz="2400" b="0" i="1" smtClean="0">
                                            <a:latin typeface="Cambria Math" panose="02040503050406030204" pitchFamily="18" charset="0"/>
                                            <a:ea typeface="Cambria Math" panose="02040503050406030204" pitchFamily="18" charset="0"/>
                                          </a:rPr>
                                          <m:t>𝑚</m:t>
                                        </m:r>
                                      </m:sub>
                                    </m:sSub>
                                    <m:r>
                                      <a:rPr lang="en-US" sz="2400" b="0" i="1" smtClean="0">
                                        <a:latin typeface="Cambria Math" panose="02040503050406030204" pitchFamily="18" charset="0"/>
                                        <a:ea typeface="Cambria Math" panose="02040503050406030204" pitchFamily="18" charset="0"/>
                                      </a:rPr>
                                      <m:t> </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𝑥</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𝜃</m:t>
                                    </m:r>
                                    <m:r>
                                      <a:rPr lang="en-US" sz="2400" b="0" i="1" smtClean="0">
                                        <a:latin typeface="Cambria Math" panose="02040503050406030204" pitchFamily="18" charset="0"/>
                                        <a:ea typeface="Cambria Math" panose="02040503050406030204" pitchFamily="18" charset="0"/>
                                      </a:rPr>
                                      <m:t>)</m:t>
                                    </m:r>
                                  </m:num>
                                  <m:den>
                                    <m:r>
                                      <a:rPr lang="en-US" sz="2400" b="0" i="1" smtClean="0">
                                        <a:latin typeface="Cambria Math" panose="02040503050406030204" pitchFamily="18" charset="0"/>
                                        <a:ea typeface="Cambria Math" panose="02040503050406030204" pitchFamily="18" charset="0"/>
                                      </a:rPr>
                                      <m:t>𝜕</m:t>
                                    </m:r>
                                    <m:sSubSup>
                                      <m:sSubSupPr>
                                        <m:ctrlPr>
                                          <a:rPr lang="en-US" sz="2400" b="0" i="1" smtClean="0">
                                            <a:latin typeface="Cambria Math" panose="02040503050406030204" pitchFamily="18" charset="0"/>
                                            <a:ea typeface="Cambria Math" panose="02040503050406030204" pitchFamily="18" charset="0"/>
                                          </a:rPr>
                                        </m:ctrlPr>
                                      </m:sSubSupPr>
                                      <m:e>
                                        <m:r>
                                          <a:rPr lang="en-US" sz="2400" b="0" i="1" smtClean="0">
                                            <a:latin typeface="Cambria Math" panose="02040503050406030204" pitchFamily="18" charset="0"/>
                                            <a:ea typeface="Cambria Math" panose="02040503050406030204" pitchFamily="18" charset="0"/>
                                          </a:rPr>
                                          <m:t>𝑥</m:t>
                                        </m:r>
                                      </m:e>
                                      <m:sub>
                                        <m:r>
                                          <a:rPr lang="en-US" sz="2400" b="0" i="1" smtClean="0">
                                            <a:latin typeface="Cambria Math" panose="02040503050406030204" pitchFamily="18" charset="0"/>
                                            <a:ea typeface="Cambria Math" panose="02040503050406030204" pitchFamily="18" charset="0"/>
                                          </a:rPr>
                                          <m:t>𝑁</m:t>
                                        </m:r>
                                      </m:sub>
                                      <m:sup>
                                        <m:r>
                                          <a:rPr lang="en-US" sz="2400" b="0" i="1" smtClean="0">
                                            <a:latin typeface="Cambria Math" panose="02040503050406030204" pitchFamily="18" charset="0"/>
                                            <a:ea typeface="Cambria Math" panose="02040503050406030204" pitchFamily="18" charset="0"/>
                                          </a:rPr>
                                          <m:t>2</m:t>
                                        </m:r>
                                      </m:sup>
                                    </m:sSubSup>
                                  </m:den>
                                </m:f>
                              </m:e>
                            </m:mr>
                          </m:m>
                        </m:e>
                      </m:d>
                    </m:oMath>
                  </m:oMathPara>
                </a14:m>
                <a:endParaRPr lang="en-US" sz="2400" dirty="0"/>
              </a:p>
            </p:txBody>
          </p:sp>
        </mc:Choice>
        <mc:Fallback>
          <p:sp>
            <p:nvSpPr>
              <p:cNvPr id="10" name="TextBox 9">
                <a:extLst>
                  <a:ext uri="{FF2B5EF4-FFF2-40B4-BE49-F238E27FC236}">
                    <a16:creationId xmlns:a16="http://schemas.microsoft.com/office/drawing/2014/main" id="{F14FC08E-74A3-51A3-9CCA-C45F14771D3D}"/>
                  </a:ext>
                </a:extLst>
              </p:cNvPr>
              <p:cNvSpPr txBox="1">
                <a:spLocks noRot="1" noChangeAspect="1" noMove="1" noResize="1" noEditPoints="1" noAdjustHandles="1" noChangeArrowheads="1" noChangeShapeType="1" noTextEdit="1"/>
              </p:cNvSpPr>
              <p:nvPr/>
            </p:nvSpPr>
            <p:spPr>
              <a:xfrm>
                <a:off x="951345" y="4773690"/>
                <a:ext cx="6169891" cy="2173480"/>
              </a:xfrm>
              <a:prstGeom prst="rect">
                <a:avLst/>
              </a:prstGeom>
              <a:blipFill>
                <a:blip r:embed="rId6"/>
                <a:stretch>
                  <a:fillRect/>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0C7C9951-E3E8-6556-D250-6343A1B7336B}"/>
              </a:ext>
            </a:extLst>
          </p:cNvPr>
          <p:cNvSpPr txBox="1"/>
          <p:nvPr/>
        </p:nvSpPr>
        <p:spPr>
          <a:xfrm>
            <a:off x="6996545" y="5300515"/>
            <a:ext cx="6289962" cy="830997"/>
          </a:xfrm>
          <a:prstGeom prst="rect">
            <a:avLst/>
          </a:prstGeom>
          <a:noFill/>
        </p:spPr>
        <p:txBody>
          <a:bodyPr wrap="square">
            <a:spAutoFit/>
          </a:bodyPr>
          <a:lstStyle/>
          <a:p>
            <a:r>
              <a:rPr lang="en-US" sz="2400" b="0" i="0" u="none" strike="noStrike" baseline="0" dirty="0">
                <a:latin typeface="NimbusRomNo9L-Regu"/>
              </a:rPr>
              <a:t>Is the Hessian of the log-density </a:t>
            </a:r>
          </a:p>
          <a:p>
            <a:r>
              <a:rPr lang="en-US" sz="2400" b="0" i="0" u="none" strike="noStrike" baseline="0" dirty="0">
                <a:latin typeface="NimbusRomNo9L-Regu"/>
              </a:rPr>
              <a:t>function of model.</a:t>
            </a:r>
            <a:endParaRPr lang="en-US" sz="2400" dirty="0"/>
          </a:p>
        </p:txBody>
      </p:sp>
    </p:spTree>
    <p:extLst>
      <p:ext uri="{BB962C8B-B14F-4D97-AF65-F5344CB8AC3E}">
        <p14:creationId xmlns:p14="http://schemas.microsoft.com/office/powerpoint/2010/main" val="23066193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9494</TotalTime>
  <Words>2013</Words>
  <Application>Microsoft Office PowerPoint</Application>
  <PresentationFormat>Widescreen</PresentationFormat>
  <Paragraphs>235</Paragraphs>
  <Slides>37</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37</vt:i4>
      </vt:variant>
    </vt:vector>
  </HeadingPairs>
  <TitlesOfParts>
    <vt:vector size="43" baseType="lpstr">
      <vt:lpstr>Arial</vt:lpstr>
      <vt:lpstr>Calibri</vt:lpstr>
      <vt:lpstr>Calibri Light</vt:lpstr>
      <vt:lpstr>Cambria Math</vt:lpstr>
      <vt:lpstr>NimbusRomNo9L-Regu</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Xiong, Momiao</dc:creator>
  <cp:lastModifiedBy>Xiong, Momiao</cp:lastModifiedBy>
  <cp:revision>4</cp:revision>
  <dcterms:created xsi:type="dcterms:W3CDTF">2022-10-20T03:34:13Z</dcterms:created>
  <dcterms:modified xsi:type="dcterms:W3CDTF">2022-11-05T05:49:28Z</dcterms:modified>
</cp:coreProperties>
</file>